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5" r:id="rId2"/>
    <p:sldMasterId id="2147483747" r:id="rId3"/>
  </p:sldMasterIdLst>
  <p:notesMasterIdLst>
    <p:notesMasterId r:id="rId68"/>
  </p:notesMasterIdLst>
  <p:sldIdLst>
    <p:sldId id="341" r:id="rId4"/>
    <p:sldId id="266" r:id="rId5"/>
    <p:sldId id="271" r:id="rId6"/>
    <p:sldId id="272" r:id="rId7"/>
    <p:sldId id="273" r:id="rId8"/>
    <p:sldId id="276" r:id="rId9"/>
    <p:sldId id="268" r:id="rId10"/>
    <p:sldId id="278" r:id="rId11"/>
    <p:sldId id="277" r:id="rId12"/>
    <p:sldId id="280" r:id="rId13"/>
    <p:sldId id="281" r:id="rId14"/>
    <p:sldId id="282" r:id="rId15"/>
    <p:sldId id="287" r:id="rId16"/>
    <p:sldId id="288" r:id="rId17"/>
    <p:sldId id="289" r:id="rId18"/>
    <p:sldId id="290" r:id="rId19"/>
    <p:sldId id="291" r:id="rId20"/>
    <p:sldId id="257" r:id="rId21"/>
    <p:sldId id="258" r:id="rId22"/>
    <p:sldId id="262" r:id="rId23"/>
    <p:sldId id="259" r:id="rId24"/>
    <p:sldId id="261" r:id="rId25"/>
    <p:sldId id="318" r:id="rId26"/>
    <p:sldId id="319" r:id="rId27"/>
    <p:sldId id="321" r:id="rId28"/>
    <p:sldId id="326" r:id="rId29"/>
    <p:sldId id="322" r:id="rId30"/>
    <p:sldId id="323" r:id="rId31"/>
    <p:sldId id="324" r:id="rId32"/>
    <p:sldId id="325" r:id="rId33"/>
    <p:sldId id="327" r:id="rId34"/>
    <p:sldId id="328" r:id="rId35"/>
    <p:sldId id="330" r:id="rId36"/>
    <p:sldId id="331" r:id="rId37"/>
    <p:sldId id="309" r:id="rId38"/>
    <p:sldId id="332" r:id="rId39"/>
    <p:sldId id="333" r:id="rId40"/>
    <p:sldId id="334" r:id="rId41"/>
    <p:sldId id="335" r:id="rId42"/>
    <p:sldId id="336" r:id="rId43"/>
    <p:sldId id="337" r:id="rId44"/>
    <p:sldId id="338" r:id="rId45"/>
    <p:sldId id="310" r:id="rId46"/>
    <p:sldId id="307" r:id="rId47"/>
    <p:sldId id="308" r:id="rId48"/>
    <p:sldId id="312" r:id="rId49"/>
    <p:sldId id="313" r:id="rId50"/>
    <p:sldId id="315" r:id="rId51"/>
    <p:sldId id="317" r:id="rId52"/>
    <p:sldId id="340" r:id="rId53"/>
    <p:sldId id="339" r:id="rId54"/>
    <p:sldId id="293" r:id="rId55"/>
    <p:sldId id="294" r:id="rId56"/>
    <p:sldId id="295" r:id="rId57"/>
    <p:sldId id="297" r:id="rId58"/>
    <p:sldId id="298" r:id="rId59"/>
    <p:sldId id="299" r:id="rId60"/>
    <p:sldId id="300" r:id="rId61"/>
    <p:sldId id="301" r:id="rId62"/>
    <p:sldId id="302" r:id="rId63"/>
    <p:sldId id="303" r:id="rId64"/>
    <p:sldId id="306" r:id="rId65"/>
    <p:sldId id="304" r:id="rId66"/>
    <p:sldId id="30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1A73D63-CAB9-4858-9735-23B0794D8D8D}">
          <p14:sldIdLst>
            <p14:sldId id="341"/>
          </p14:sldIdLst>
        </p14:section>
        <p14:section name="Blockchain" id="{6CDD279A-301F-4EEB-A561-824FE1A27045}">
          <p14:sldIdLst>
            <p14:sldId id="266"/>
            <p14:sldId id="271"/>
            <p14:sldId id="272"/>
            <p14:sldId id="273"/>
            <p14:sldId id="276"/>
            <p14:sldId id="268"/>
            <p14:sldId id="278"/>
            <p14:sldId id="277"/>
            <p14:sldId id="280"/>
            <p14:sldId id="281"/>
            <p14:sldId id="282"/>
            <p14:sldId id="287"/>
            <p14:sldId id="288"/>
            <p14:sldId id="289"/>
            <p14:sldId id="290"/>
            <p14:sldId id="291"/>
          </p14:sldIdLst>
        </p14:section>
        <p14:section name="Spectre" id="{37243E17-53A6-4887-87C4-F9A605C015E3}">
          <p14:sldIdLst>
            <p14:sldId id="257"/>
            <p14:sldId id="258"/>
            <p14:sldId id="262"/>
            <p14:sldId id="259"/>
            <p14:sldId id="261"/>
          </p14:sldIdLst>
        </p14:section>
        <p14:section name="DevOps &amp; Containers" id="{49F5B9B7-0D62-432C-BDF0-E7D3C916DB3C}">
          <p14:sldIdLst>
            <p14:sldId id="318"/>
            <p14:sldId id="319"/>
            <p14:sldId id="321"/>
            <p14:sldId id="326"/>
            <p14:sldId id="322"/>
            <p14:sldId id="323"/>
            <p14:sldId id="324"/>
            <p14:sldId id="325"/>
            <p14:sldId id="327"/>
            <p14:sldId id="328"/>
            <p14:sldId id="330"/>
            <p14:sldId id="331"/>
            <p14:sldId id="309"/>
            <p14:sldId id="332"/>
            <p14:sldId id="333"/>
            <p14:sldId id="334"/>
            <p14:sldId id="335"/>
            <p14:sldId id="336"/>
            <p14:sldId id="337"/>
            <p14:sldId id="338"/>
            <p14:sldId id="310"/>
            <p14:sldId id="307"/>
            <p14:sldId id="308"/>
            <p14:sldId id="312"/>
            <p14:sldId id="313"/>
            <p14:sldId id="315"/>
            <p14:sldId id="317"/>
            <p14:sldId id="340"/>
            <p14:sldId id="339"/>
          </p14:sldIdLst>
        </p14:section>
        <p14:section name="Big Data" id="{69CDD99C-0E44-4262-A48E-3C2A1DDF0B86}">
          <p14:sldIdLst>
            <p14:sldId id="293"/>
            <p14:sldId id="294"/>
            <p14:sldId id="295"/>
            <p14:sldId id="297"/>
            <p14:sldId id="298"/>
            <p14:sldId id="299"/>
            <p14:sldId id="300"/>
            <p14:sldId id="301"/>
            <p14:sldId id="302"/>
            <p14:sldId id="303"/>
            <p14:sldId id="306"/>
            <p14:sldId id="304"/>
            <p14:sldId id="3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4C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716" autoAdjust="0"/>
  </p:normalViewPr>
  <p:slideViewPr>
    <p:cSldViewPr snapToGrid="0">
      <p:cViewPr varScale="1">
        <p:scale>
          <a:sx n="75" d="100"/>
          <a:sy n="75" d="100"/>
        </p:scale>
        <p:origin x="1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Before</c:v>
                </c:pt>
              </c:strCache>
            </c:strRef>
          </c:tx>
          <c:spPr>
            <a:solidFill>
              <a:schemeClr val="accent1"/>
            </a:solidFill>
            <a:ln>
              <a:noFill/>
            </a:ln>
            <a:effectLst/>
          </c:spPr>
          <c:invertIfNegative val="0"/>
          <c:cat>
            <c:strRef>
              <c:f>Sheet1!$A$2:$A$5</c:f>
              <c:strCache>
                <c:ptCount val="4"/>
                <c:pt idx="0">
                  <c:v>TCP</c:v>
                </c:pt>
                <c:pt idx="1">
                  <c:v>UDP</c:v>
                </c:pt>
                <c:pt idx="2">
                  <c:v>IOPS</c:v>
                </c:pt>
                <c:pt idx="3">
                  <c:v>Syscall</c:v>
                </c:pt>
              </c:strCache>
            </c:strRef>
          </c:cat>
          <c:val>
            <c:numRef>
              <c:f>Sheet1!$B$2:$B$5</c:f>
              <c:numCache>
                <c:formatCode>General</c:formatCode>
                <c:ptCount val="4"/>
                <c:pt idx="0">
                  <c:v>100</c:v>
                </c:pt>
                <c:pt idx="1">
                  <c:v>100</c:v>
                </c:pt>
                <c:pt idx="2">
                  <c:v>100</c:v>
                </c:pt>
                <c:pt idx="3">
                  <c:v>20</c:v>
                </c:pt>
              </c:numCache>
            </c:numRef>
          </c:val>
          <c:extLst>
            <c:ext xmlns:c16="http://schemas.microsoft.com/office/drawing/2014/chart" uri="{C3380CC4-5D6E-409C-BE32-E72D297353CC}">
              <c16:uniqueId val="{00000000-E33B-4AED-AA4F-BC176B4DD6BE}"/>
            </c:ext>
          </c:extLst>
        </c:ser>
        <c:ser>
          <c:idx val="1"/>
          <c:order val="1"/>
          <c:tx>
            <c:strRef>
              <c:f>Sheet1!$C$1</c:f>
              <c:strCache>
                <c:ptCount val="1"/>
                <c:pt idx="0">
                  <c:v>After</c:v>
                </c:pt>
              </c:strCache>
            </c:strRef>
          </c:tx>
          <c:spPr>
            <a:solidFill>
              <a:schemeClr val="accent2"/>
            </a:solidFill>
            <a:ln>
              <a:noFill/>
            </a:ln>
            <a:effectLst/>
          </c:spPr>
          <c:invertIfNegative val="0"/>
          <c:cat>
            <c:strRef>
              <c:f>Sheet1!$A$2:$A$5</c:f>
              <c:strCache>
                <c:ptCount val="4"/>
                <c:pt idx="0">
                  <c:v>TCP</c:v>
                </c:pt>
                <c:pt idx="1">
                  <c:v>UDP</c:v>
                </c:pt>
                <c:pt idx="2">
                  <c:v>IOPS</c:v>
                </c:pt>
                <c:pt idx="3">
                  <c:v>Syscall</c:v>
                </c:pt>
              </c:strCache>
            </c:strRef>
          </c:cat>
          <c:val>
            <c:numRef>
              <c:f>Sheet1!$C$2:$C$5</c:f>
              <c:numCache>
                <c:formatCode>General</c:formatCode>
                <c:ptCount val="4"/>
                <c:pt idx="0">
                  <c:v>95</c:v>
                </c:pt>
                <c:pt idx="1">
                  <c:v>62.5</c:v>
                </c:pt>
                <c:pt idx="2">
                  <c:v>94</c:v>
                </c:pt>
                <c:pt idx="3">
                  <c:v>100</c:v>
                </c:pt>
              </c:numCache>
            </c:numRef>
          </c:val>
          <c:extLst>
            <c:ext xmlns:c16="http://schemas.microsoft.com/office/drawing/2014/chart" uri="{C3380CC4-5D6E-409C-BE32-E72D297353CC}">
              <c16:uniqueId val="{00000001-E33B-4AED-AA4F-BC176B4DD6BE}"/>
            </c:ext>
          </c:extLst>
        </c:ser>
        <c:dLbls>
          <c:showLegendKey val="0"/>
          <c:showVal val="0"/>
          <c:showCatName val="0"/>
          <c:showSerName val="0"/>
          <c:showPercent val="0"/>
          <c:showBubbleSize val="0"/>
        </c:dLbls>
        <c:gapWidth val="219"/>
        <c:overlap val="-27"/>
        <c:axId val="910148184"/>
        <c:axId val="910151136"/>
      </c:barChart>
      <c:catAx>
        <c:axId val="910148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0151136"/>
        <c:crosses val="autoZero"/>
        <c:auto val="1"/>
        <c:lblAlgn val="ctr"/>
        <c:lblOffset val="100"/>
        <c:noMultiLvlLbl val="0"/>
      </c:catAx>
      <c:valAx>
        <c:axId val="91015113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0148184"/>
        <c:crosses val="autoZero"/>
        <c:crossBetween val="between"/>
        <c:majorUnit val="20"/>
        <c:min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rgbClr val="2A8EDD"/>
                </a:solidFill>
                <a:latin typeface="+mj-lt"/>
                <a:ea typeface="+mn-ea"/>
                <a:cs typeface="+mn-cs"/>
              </a:defRPr>
            </a:pPr>
            <a:r>
              <a:rPr lang="en-US" sz="2400" dirty="0">
                <a:solidFill>
                  <a:srgbClr val="2A8EDD"/>
                </a:solidFill>
              </a:rPr>
              <a:t>Growth of data @ Microsoft</a:t>
            </a:r>
          </a:p>
        </c:rich>
      </c:tx>
      <c:layout>
        <c:manualLayout>
          <c:xMode val="edge"/>
          <c:yMode val="edge"/>
          <c:x val="0.15314478491560099"/>
          <c:y val="1.8051265484932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rgbClr val="2A8EDD"/>
              </a:solidFill>
              <a:latin typeface="+mj-lt"/>
              <a:ea typeface="+mn-ea"/>
              <a:cs typeface="+mn-cs"/>
            </a:defRPr>
          </a:pPr>
          <a:endParaRPr lang="en-US"/>
        </a:p>
      </c:txPr>
    </c:title>
    <c:autoTitleDeleted val="0"/>
    <c:plotArea>
      <c:layout>
        <c:manualLayout>
          <c:layoutTarget val="inner"/>
          <c:xMode val="edge"/>
          <c:yMode val="edge"/>
          <c:x val="8.6722393396477596E-2"/>
          <c:y val="0.129807757940094"/>
          <c:w val="0.88305715961974296"/>
          <c:h val="0.76053131791556405"/>
        </c:manualLayout>
      </c:layout>
      <c:areaChart>
        <c:grouping val="standard"/>
        <c:varyColors val="0"/>
        <c:ser>
          <c:idx val="0"/>
          <c:order val="0"/>
          <c:spPr>
            <a:solidFill>
              <a:srgbClr val="0078D7"/>
            </a:solidFill>
            <a:ln>
              <a:noFill/>
            </a:ln>
            <a:effectLst/>
          </c:spPr>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General</c:formatCode>
                <c:ptCount val="6"/>
                <c:pt idx="0">
                  <c:v>64</c:v>
                </c:pt>
                <c:pt idx="1">
                  <c:v>283</c:v>
                </c:pt>
                <c:pt idx="2">
                  <c:v>530</c:v>
                </c:pt>
                <c:pt idx="3">
                  <c:v>1015</c:v>
                </c:pt>
                <c:pt idx="4">
                  <c:v>2300</c:v>
                </c:pt>
                <c:pt idx="5">
                  <c:v>2800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Value</c:v>
                      </c:pt>
                    </c:strCache>
                  </c:strRef>
                </c15:tx>
              </c15:filteredSeriesTitle>
            </c:ext>
            <c:ext xmlns:c16="http://schemas.microsoft.com/office/drawing/2014/chart" uri="{C3380CC4-5D6E-409C-BE32-E72D297353CC}">
              <c16:uniqueId val="{00000000-59D2-4AF2-80F1-936CB5BF24F8}"/>
            </c:ext>
          </c:extLst>
        </c:ser>
        <c:dLbls>
          <c:showLegendKey val="0"/>
          <c:showVal val="0"/>
          <c:showCatName val="0"/>
          <c:showSerName val="0"/>
          <c:showPercent val="0"/>
          <c:showBubbleSize val="0"/>
        </c:dLbls>
        <c:axId val="1031203296"/>
        <c:axId val="1049958960"/>
      </c:areaChart>
      <c:catAx>
        <c:axId val="1031203296"/>
        <c:scaling>
          <c:orientation val="minMax"/>
        </c:scaling>
        <c:delete val="0"/>
        <c:axPos val="b"/>
        <c:numFmt formatCode="@"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2A8EDD"/>
                </a:solidFill>
                <a:latin typeface="+mj-lt"/>
                <a:ea typeface="+mn-ea"/>
                <a:cs typeface="+mn-cs"/>
              </a:defRPr>
            </a:pPr>
            <a:endParaRPr lang="en-US"/>
          </a:p>
        </c:txPr>
        <c:crossAx val="1049958960"/>
        <c:crosses val="autoZero"/>
        <c:auto val="1"/>
        <c:lblAlgn val="ctr"/>
        <c:lblOffset val="100"/>
        <c:noMultiLvlLbl val="0"/>
      </c:catAx>
      <c:valAx>
        <c:axId val="1049958960"/>
        <c:scaling>
          <c:orientation val="minMax"/>
          <c:min val="0"/>
        </c:scaling>
        <c:delete val="1"/>
        <c:axPos val="l"/>
        <c:majorGridlines>
          <c:spPr>
            <a:ln w="9525" cap="flat" cmpd="sng" algn="ctr">
              <a:solidFill>
                <a:srgbClr val="00BCF2"/>
              </a:solidFill>
              <a:round/>
            </a:ln>
            <a:effectLst/>
          </c:spPr>
        </c:majorGridlines>
        <c:numFmt formatCode="General" sourceLinked="1"/>
        <c:majorTickMark val="out"/>
        <c:minorTickMark val="none"/>
        <c:tickLblPos val="nextTo"/>
        <c:crossAx val="1031203296"/>
        <c:crosses val="autoZero"/>
        <c:crossBetween val="midCat"/>
        <c:majorUnit val="500"/>
      </c:valAx>
      <c:spPr>
        <a:noFill/>
        <a:ln>
          <a:solidFill>
            <a:srgbClr val="00BCF2"/>
          </a:solidFill>
        </a:ln>
        <a:effectLst/>
      </c:spPr>
    </c:plotArea>
    <c:plotVisOnly val="1"/>
    <c:dispBlanksAs val="zero"/>
    <c:showDLblsOverMax val="0"/>
  </c:chart>
  <c:spPr>
    <a:noFill/>
    <a:ln>
      <a:noFill/>
    </a:ln>
    <a:effectLst/>
  </c:spPr>
  <c:txPr>
    <a:bodyPr/>
    <a:lstStyle/>
    <a:p>
      <a:pPr>
        <a:defRPr sz="2800">
          <a:solidFill>
            <a:schemeClr val="bg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EB42F-9901-4E8A-8808-3A1EE43E86F3}"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667B2B-8F9A-4A5E-8B56-D6BF3653C695}" type="slidenum">
              <a:rPr lang="en-US" smtClean="0"/>
              <a:t>‹#›</a:t>
            </a:fld>
            <a:endParaRPr lang="en-US"/>
          </a:p>
        </p:txBody>
      </p:sp>
    </p:spTree>
    <p:extLst>
      <p:ext uri="{BB962C8B-B14F-4D97-AF65-F5344CB8AC3E}">
        <p14:creationId xmlns:p14="http://schemas.microsoft.com/office/powerpoint/2010/main" val="52868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ka.ms/qu1kh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visual-studio-tools-get-started/" TargetMode="External"/><Relationship Id="rId7" Type="http://schemas.openxmlformats.org/officeDocument/2006/relationships/hyperlink" Target="https://azure.microsoft.com/en-us/documentation/articles/hdinsight-apache-spark-zeppelin-notebook/"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azure.microsoft.com/en-us/documentation/articles/hdinsight-apache-spark-jupyter-notebook-kernels/" TargetMode="External"/><Relationship Id="rId5" Type="http://schemas.openxmlformats.org/officeDocument/2006/relationships/hyperlink" Target="https://azure.microsoft.com/en-us/documentation/articles/hdinsight-apache-spark-intellij-tool-plugin-debug-jobs-remotely/" TargetMode="External"/><Relationship Id="rId4" Type="http://schemas.openxmlformats.org/officeDocument/2006/relationships/hyperlink" Target="https://azure.microsoft.com/en-us/documentation/articles/hdinsight-apache-spark-eclipse-tool-plugi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1:00 – 2:15: Private/Public/Hybrid, Blockchain, AI/IoT, </a:t>
            </a:r>
            <a:r>
              <a:rPr lang="en-US" sz="1200" kern="1200" dirty="0" err="1">
                <a:solidFill>
                  <a:schemeClr val="tx1"/>
                </a:solidFill>
                <a:effectLst/>
                <a:latin typeface="+mn-lt"/>
                <a:ea typeface="+mn-ea"/>
                <a:cs typeface="+mn-cs"/>
              </a:rPr>
              <a:t>Spectre</a:t>
            </a:r>
            <a:r>
              <a:rPr lang="en-US" sz="1200" kern="1200" dirty="0">
                <a:solidFill>
                  <a:schemeClr val="tx1"/>
                </a:solidFill>
                <a:effectLst/>
                <a:latin typeface="+mn-lt"/>
                <a:ea typeface="+mn-ea"/>
                <a:cs typeface="+mn-cs"/>
              </a:rPr>
              <a:t>/Meltdown: Microsoft Azure Cloud Keynote Dan Stolts, world-renowned Cloud Architect/Technology Evangelist at Microsoft and a dynamic/engaging presenter, is the featured keynote speaker. He will provide strategic and technical insights on these five highly relevant topics: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Dockers/containers: Architectural foundation for cloud-based applications and data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Blockchain: Open-Source digital contracts/ledgers with enterprise applications well beyond the Bitcoin hype</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Spectre</a:t>
            </a:r>
            <a:r>
              <a:rPr lang="en-US" sz="1200" kern="1200" dirty="0">
                <a:solidFill>
                  <a:schemeClr val="tx1"/>
                </a:solidFill>
                <a:effectLst/>
                <a:latin typeface="+mn-lt"/>
                <a:ea typeface="+mn-ea"/>
                <a:cs typeface="+mn-cs"/>
              </a:rPr>
              <a:t>/Meltdown: Microsoft’s actions to protect cloud-based applications and data from chipset-based vulnerabilities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DevOps: Leveraging Azure services to support DevOps initiatives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Big Data/Analytics: Transforming raw data into valuable intelligence that drives improved business decision-making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85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we did with this diagram here is give you a good visualization of what our strategy is with respect to blockchain, and how we envision sort of making it easier for customers like yourselves to build blockchain applications that are truly enterprise-grade.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the first thing is when you look at the bottom layer of the stack here, you see what we're calling the ledger core.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first thing we did is make it as easy as possible for you to deploy whatever network you care about, as easily as possible, on top of Azure. And so if you go to Azure marketplace today you can easily go and deploy Ethereum, Hyperledger Fabric Chain, or any of a whole bunch of different ledgers out there that we support across different topologies. That was step one. That's purely where you control your infrastructure yourself.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next element here is something we're building to try to make your ledgers more managed, so now you don't have to deal with upgrading the blockchain network itself. Let us take care of it and give you the tools you need to manage it. So that's much more of like it has infrastructure at that point.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Then the next thing we're doing at that level is we're developing this Coco framework. This Coco framework is really going to help accelerate what you can do and what can develop on top of blockchain because it will address some of the big limitations of blockchain stacks out there such as its throughput and speed. Coco is currently still under development, but it will definitely be ready for deployment when you are.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That gives you sort of the infrastructure.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next piece is connecting that to everything else that you care about. And that's when you move up the stack and you get in the middleware. Middleware enables your new ledgers to work the all the tools you’re already using.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when you look at blockchain today, blockchain has its own concept of identity. It has public and private keys. So when you're looking at building an application on top of blockchain, the first thing you'll notice is a lot of applications today will require you to sort of authenticate using those public and private keys.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Now the problem is when you're sort of building an application that's enterprise-grade you're not going to want your customers or your users to know about the identity system that you guys are currently using. Whether it's Azure Active Directory, Google, or Facebook and you don't want them to also know about the blockchain identity.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what we're doing is we're building up a set of middleware services that basically abstracts away the complexity of the identity system of blockchain because it's kind of different from each of the stacks. And abstracting that away and then leveraging Azure Active Directory, or any kind of third party, or even other types of identity management systems - and using that as your primary identity system for the blockchain itself.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second piece is extracting information out of watching is very, very difficult today. So running analytics, running machine learning on it, visualizing that data is really difficult and so we're creating a set of services that really makes that a whole lot easier.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secure off-chain execution is the whole concept of what we’re developing for the future that really tries to change the way that people think about business logic all up for our smart contracts and for blockchain.</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lastly I would say as you move up to the top of the stack, we start thinking about these sort of integrations with 1st and 3rd party applications. That is,  how do we integrate blockchain with Office 365, SAP, Dynamics, Salesforce kinds of applications? So, that’s what gives you an opportunity for building up these vertical and horizontal solutions that are geared towards really specific industries.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one of the things that we have is something called the Azure Blockchain App Builder that I'm going to show you guys a demo of in a little bit. Essentially, what this application does is it will automatically build a full end-to-end application for your blockchain by giving it as input smart contracts or business logic. You give it business logic and you get a full end-to-end application that is fully integrated with a bunch of these middleware services.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T: </a:t>
            </a:r>
            <a:r>
              <a:rPr lang="en-US" sz="900" b="1" kern="1200" baseline="0" dirty="0">
                <a:solidFill>
                  <a:schemeClr val="tx1"/>
                </a:solidFill>
                <a:latin typeface="Segoe UI Light" pitchFamily="34" charset="0"/>
                <a:ea typeface="+mn-ea"/>
                <a:cs typeface="+mn-cs"/>
              </a:rPr>
              <a:t>But let me show you the simplified approach at a really high level in terms of architecture. </a:t>
            </a:r>
            <a:endParaRPr lang="en-US" sz="900" b="1"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64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baseline="0" dirty="0">
                <a:solidFill>
                  <a:schemeClr val="tx1"/>
                </a:solidFill>
                <a:latin typeface="+mn-lt"/>
                <a:ea typeface="+mn-ea"/>
                <a:cs typeface="+mn-cs"/>
              </a:rPr>
              <a:t>A lot of times when people are developing blockchain solutions </a:t>
            </a:r>
            <a:r>
              <a:rPr lang="en-US" sz="1200" kern="1200" dirty="0">
                <a:solidFill>
                  <a:schemeClr val="tx1"/>
                </a:solidFill>
                <a:effectLst/>
                <a:latin typeface="Segoe UI Light" pitchFamily="34" charset="0"/>
                <a:ea typeface="+mn-ea"/>
                <a:cs typeface="+mn-cs"/>
              </a:rPr>
              <a:t>there's a bunch of scaffolding work that people have to go do. Scaffolding work here is connecting it to a lot of the middleware services that I just mentioned before.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When we think about this, we've designed this app builder that sort of leverages this concept of some kind of ingestion hub like an event hub or a service bus, that's able to sort of be the entry point of information coming into the system.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 way we have it set up is the information comes into the ingestion hub and we have it syncing with the blockchain. So writing out transactions into the blockchain and then syncing that data back out to an off-chain data stores locations, so syncing your information to like a SQL database for example.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at the same time being able to leverage integration points with other types of inputs, like IoT for example, with blockchain. So you have your sensor information coming in and participating in sort of your workflow and your blockchain network as well.</a:t>
            </a:r>
          </a:p>
          <a:p>
            <a:r>
              <a:rPr lang="en-US" sz="1200" kern="1200" dirty="0">
                <a:solidFill>
                  <a:schemeClr val="tx1"/>
                </a:solidFill>
                <a:effectLst/>
                <a:latin typeface="Segoe UI Light" pitchFamily="34" charset="0"/>
                <a:ea typeface="+mn-ea"/>
                <a:cs typeface="+mn-cs"/>
              </a:rPr>
              <a:t> </a:t>
            </a:r>
          </a:p>
          <a:p>
            <a:r>
              <a:rPr lang="en-US" sz="1200" b="0" kern="1200" dirty="0">
                <a:solidFill>
                  <a:schemeClr val="tx1"/>
                </a:solidFill>
                <a:effectLst/>
                <a:latin typeface="Segoe UI Light" pitchFamily="34" charset="0"/>
                <a:ea typeface="+mn-ea"/>
                <a:cs typeface="+mn-cs"/>
              </a:rPr>
              <a:t>And then once everything is into sort of an off-chain stores location you can imagine being able to easily pull that information out and start creating interesting analytics and machine learning based on the information that's being pushed into the system.</a:t>
            </a:r>
          </a:p>
          <a:p>
            <a:endParaRPr lang="en-US" sz="1200" b="1"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kern="1200" dirty="0">
                <a:solidFill>
                  <a:schemeClr val="tx1"/>
                </a:solidFill>
                <a:effectLst/>
                <a:latin typeface="Segoe UI Light" pitchFamily="34" charset="0"/>
                <a:ea typeface="+mn-ea"/>
                <a:cs typeface="+mn-cs"/>
              </a:rPr>
              <a:t>T: So with that in mind I’m now going to show you guys a demo of a supply chain scenario. </a:t>
            </a:r>
          </a:p>
          <a:p>
            <a:endParaRPr lang="en-US" sz="1200" b="1"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 </a:t>
            </a:r>
          </a:p>
          <a:p>
            <a:pPr marL="0" indent="0">
              <a:buNone/>
            </a:pPr>
            <a:endParaRPr lang="en-US" sz="1200" kern="1200" baseline="0" dirty="0">
              <a:solidFill>
                <a:schemeClr val="tx1"/>
              </a:solidFill>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2/26/2018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452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In this particular case I'm going to talk about refrigerated transport. In this particular example, imagine we're transporting milk. So as we all know milk should be transported at a certain temperature range and a certain humidity range, otherwise the milk will spoil and will affect consumers downstream.</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super simple, you produce the milk, it's going through some kind of processing place, and then it gets transported from one carrier to another carrier to another carrier until it finally reaches the retail store.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what we're doing is leverage the concept of IoT inside here. So IoT devices can keep track of your temperature and humidity and even potentially your GPS while you're transporting the goods to ensure that at every step away step along the way that the goods that are being sort of carried and transported and meeting compliance standards of transporting those goods.</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T: So pretty simple and I'm going to show you guys how that actually all works.</a:t>
            </a:r>
          </a:p>
          <a:p>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14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What we're designing is a way for people to execute business logic outside of the blockchain.  And have that execution exist in a secured environment and have the results then get pushed back into the blockchain in a way that still maintains the integrity and security level of the blockchain itself. And what that really means is, instead of having your business logic be pushed into the data tier which it is today, you’ll have a layout more akin to this traditional 3-tier architecture you see in software.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So it's like me saying if you're going to run a database, put all your business logic into stored procedures. Which I'm sure of you guys would come look at me like I'm crazy to go do that. Well that's kind of how smart contracts work today. Instead of doing that, go ahead and write your business logic in whatever language and execute in whatever way you want to execute it. And still maintain that integrity of the office or of the blockchain through this concept of </a:t>
            </a:r>
            <a:r>
              <a:rPr lang="en-US" sz="1200" kern="1200" dirty="0" err="1">
                <a:solidFill>
                  <a:schemeClr val="tx1"/>
                </a:solidFill>
                <a:effectLst/>
                <a:latin typeface="Segoe UI Light" pitchFamily="34" charset="0"/>
                <a:ea typeface="+mn-ea"/>
                <a:cs typeface="+mn-cs"/>
              </a:rPr>
              <a:t>cryptlets</a:t>
            </a:r>
            <a:r>
              <a:rPr lang="en-US" sz="1200" kern="1200" dirty="0">
                <a:solidFill>
                  <a:schemeClr val="tx1"/>
                </a:solidFill>
                <a:effectLst/>
                <a:latin typeface="Segoe UI Light" pitchFamily="34" charset="0"/>
                <a:ea typeface="+mn-ea"/>
                <a:cs typeface="+mn-cs"/>
              </a:rPr>
              <a:t> that sort of drives the results back into the blockchain.</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It's basically you're pulling that business logic away from the data tier and putting it into its own tier.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T: Which is kind of what you're used to in today's world when you're developing your applications from the presentation layer to a business layer to a data layer.</a:t>
            </a:r>
          </a:p>
          <a:p>
            <a:pPr marL="0" indent="0">
              <a:buFontTx/>
              <a:buNone/>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2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And the nice thing about that concept is by allowing you to write in whatever language you want, you're not limited by the language and the subset capabilities of the smart contract. And also by running it into your own sort of enclave or sort of secured environment, you're able to execute the code and whatever kind of computational power you need. So if you need to scale it up, let's say you're do some kind of data modeling or something like that, you're able to execute that and leverage your computational power that you need. </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And so essentially, you're able to increase the security level of what you can actually accomplish with respect to your blockchain applications and actually increase the types of scenarios that you accomplish. Because now you can go grab data from outside. Your situation could run a lot more computationally expensive algorithms and workflows that  they just couldn't do possibly before.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you’re able to increase your productivity when you're developing your applications because now you can use whatever language you want.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 other thing that's really nice is now you're not limited to a language per blockchain. You can write your language one time let's say in C# or Java or whatever it may be. And then have that business logic execute on any type of blockchain. So it makes your code a lot more modular and scalable with respect to whatever kind of blockchain stack you're working against.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 So in summary, blockchain has some really exciting potential applications in a lot of different industries. But it’s also a nascent technology, and there’s journey that businesses will have to go on to really get the most out of it.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8405C-EDEE-4423-B1F1-7E566064A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356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leave you with this; Microsoft is committed to this journey. </a:t>
            </a:r>
          </a:p>
          <a:p>
            <a:endParaRPr lang="en-US" dirty="0"/>
          </a:p>
          <a:p>
            <a:r>
              <a:rPr lang="en-US" dirty="0"/>
              <a:t>We're committed to bringing blockchain to enterprise based on a couple of principles. We want to simplify your development process. Whether it's in the cloud or on-</a:t>
            </a:r>
            <a:r>
              <a:rPr lang="en-US" dirty="0" err="1"/>
              <a:t>prem</a:t>
            </a:r>
            <a:r>
              <a:rPr lang="en-US" dirty="0"/>
              <a:t>, throughout your stack and with the blockchain of your choice, it needs to be integrated with your business. A lot of the work the engineering team is doing is connecting the blockchain to the IT assets and the existing infrastructure that you all are using today, so we can really accelerate your time to value. </a:t>
            </a:r>
          </a:p>
          <a:p>
            <a:r>
              <a:rPr lang="en-US" dirty="0"/>
              <a:t> </a:t>
            </a:r>
          </a:p>
          <a:p>
            <a:r>
              <a:rPr lang="en-US" dirty="0"/>
              <a:t>And the third is it with the confidence to innovate. I said earlier in the discussion these tools were not necessarily built for enterprise but we can get them there and we have the platform that will make it well worth the wait. </a:t>
            </a:r>
          </a:p>
          <a:p>
            <a:endParaRPr lang="en-US" dirty="0"/>
          </a:p>
          <a:p>
            <a:r>
              <a:rPr lang="en-US" b="1" dirty="0"/>
              <a:t>T: So wherever you are in your blockchain journey I encourage you to come talk to us.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065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2/26/2018 2:33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121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you’re interested in learning more, please go ahead and start today. We’ve made it really simple to get started and you will learn so much by just diving in and getting your hands a little dirty. </a:t>
            </a:r>
          </a:p>
          <a:p>
            <a:endParaRPr lang="en-US" dirty="0"/>
          </a:p>
          <a:p>
            <a:r>
              <a:rPr lang="en-US" dirty="0"/>
              <a:t>(Thank you)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804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667B2B-8F9A-4A5E-8B56-D6BF3653C695}" type="slidenum">
              <a:rPr lang="en-US" smtClean="0"/>
              <a:t>18</a:t>
            </a:fld>
            <a:endParaRPr lang="en-US"/>
          </a:p>
        </p:txBody>
      </p:sp>
    </p:spTree>
    <p:extLst>
      <p:ext uri="{BB962C8B-B14F-4D97-AF65-F5344CB8AC3E}">
        <p14:creationId xmlns:p14="http://schemas.microsoft.com/office/powerpoint/2010/main" val="3682304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667B2B-8F9A-4A5E-8B56-D6BF3653C695}" type="slidenum">
              <a:rPr lang="en-US" smtClean="0"/>
              <a:t>19</a:t>
            </a:fld>
            <a:endParaRPr lang="en-US"/>
          </a:p>
        </p:txBody>
      </p:sp>
    </p:spTree>
    <p:extLst>
      <p:ext uri="{BB962C8B-B14F-4D97-AF65-F5344CB8AC3E}">
        <p14:creationId xmlns:p14="http://schemas.microsoft.com/office/powerpoint/2010/main" val="4001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Note: This slide is animated. It does not require a click through. </a:t>
            </a:r>
          </a:p>
          <a:p>
            <a:endParaRPr lang="en-IN" dirty="0"/>
          </a:p>
          <a:p>
            <a:r>
              <a:rPr lang="en-IN" dirty="0"/>
              <a:t>So before we can get to changing the world, we have to understand the tool that we are going to use. So what exactly is blockchain?</a:t>
            </a:r>
          </a:p>
          <a:p>
            <a:endParaRPr lang="en-IN" dirty="0"/>
          </a:p>
          <a:p>
            <a:r>
              <a:rPr lang="en-IN" dirty="0"/>
              <a:t>Basically, it’s just a record of transactions. It’s just like the Excel spreadsheets and databases that you already use, but with one critical difference</a:t>
            </a:r>
            <a:r>
              <a:rPr lang="en-IN"/>
              <a:t>. That</a:t>
            </a:r>
            <a:r>
              <a:rPr lang="en-IN" dirty="0"/>
              <a:t> difference is that everyone on your network has their own identical copy of the record and the only way anyone can change it, is if everyone agrees on it. </a:t>
            </a:r>
          </a:p>
          <a:p>
            <a:endParaRPr lang="en-IN"/>
          </a:p>
          <a:p>
            <a:r>
              <a:rPr lang="en-IN" dirty="0"/>
              <a:t>Now that doesn’t mean everyone has to go in and hit the yes button for every single transaction, but it does mean that because of the way that information is added to it, any attempt to tamper with or mess with the data in any way, is easily spotted by everyone in the network and quickly identified as wrong. </a:t>
            </a:r>
          </a:p>
          <a:p>
            <a:endParaRPr lang="en-IN" dirty="0"/>
          </a:p>
          <a:p>
            <a:r>
              <a:rPr lang="en-IN" b="1" dirty="0"/>
              <a:t>T: Because you have all that visibility, you can always tell if the data is telling the truth.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68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13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667B2B-8F9A-4A5E-8B56-D6BF3653C695}" type="slidenum">
              <a:rPr lang="en-US" smtClean="0"/>
              <a:t>21</a:t>
            </a:fld>
            <a:endParaRPr lang="en-US"/>
          </a:p>
        </p:txBody>
      </p:sp>
    </p:spTree>
    <p:extLst>
      <p:ext uri="{BB962C8B-B14F-4D97-AF65-F5344CB8AC3E}">
        <p14:creationId xmlns:p14="http://schemas.microsoft.com/office/powerpoint/2010/main" val="105241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a:t>
            </a:r>
            <a:r>
              <a:rPr lang="en-US" baseline="0"/>
              <a:t> </a:t>
            </a:r>
            <a:r>
              <a:rPr lang="en-US"/>
              <a:t>Supportability = not in scope</a:t>
            </a:r>
            <a:r>
              <a:rPr lang="en-US" baseline="0"/>
              <a:t> of this discussion </a:t>
            </a:r>
            <a:endParaRPr lang="en-US"/>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TextBox 6"/>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66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2/26/2018 2:33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45954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24</a:t>
            </a:fld>
            <a:endParaRPr lang="en-US"/>
          </a:p>
        </p:txBody>
      </p:sp>
    </p:spTree>
    <p:extLst>
      <p:ext uri="{BB962C8B-B14F-4D97-AF65-F5344CB8AC3E}">
        <p14:creationId xmlns:p14="http://schemas.microsoft.com/office/powerpoint/2010/main" val="3548645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25</a:t>
            </a:fld>
            <a:endParaRPr lang="en-US"/>
          </a:p>
        </p:txBody>
      </p:sp>
    </p:spTree>
    <p:extLst>
      <p:ext uri="{BB962C8B-B14F-4D97-AF65-F5344CB8AC3E}">
        <p14:creationId xmlns:p14="http://schemas.microsoft.com/office/powerpoint/2010/main" val="2936562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26</a:t>
            </a:fld>
            <a:endParaRPr lang="en-US"/>
          </a:p>
        </p:txBody>
      </p:sp>
    </p:spTree>
    <p:extLst>
      <p:ext uri="{BB962C8B-B14F-4D97-AF65-F5344CB8AC3E}">
        <p14:creationId xmlns:p14="http://schemas.microsoft.com/office/powerpoint/2010/main" val="4188805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2/26/2018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97268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18281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29</a:t>
            </a:fld>
            <a:endParaRPr lang="en-US"/>
          </a:p>
        </p:txBody>
      </p:sp>
    </p:spTree>
    <p:extLst>
      <p:ext uri="{BB962C8B-B14F-4D97-AF65-F5344CB8AC3E}">
        <p14:creationId xmlns:p14="http://schemas.microsoft.com/office/powerpoint/2010/main" val="31749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you can see how that universal truth could have big implications for businesses.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Business is essentially based on trust. And trust can be pretty expensive to build and equally costly to lose. Anytime that you are collaborating with others, there is a certain amount of trust that you’re giving them. You could be trusting them to protect your customer data, you could be trusting them to not mishandle your shipments, you could be trusting them to perform services that you paid for. Regardless of the situation, you need a way to trust that they will fulfill their end of the contract.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Now traditionally, you’ve had to use intermediaries to sort of broker that trust for you to ensure everything is as it should be. That takes a lot of manual verification and checks just to make sure you get what you pay for.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thing about blockchain, the promise of blockchain, is to sort of remove that unnecessary friction by getting rid intermediaries and acting as the trust broker itself. You remove the middleman and all the steps associated with them and you get a very fast, streamlined process that you couldn’t have before.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T: That’s really what’s got us so excited about this technology.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14001-5399-4552-B7A6-7E1DB81050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023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in details the definition</a:t>
            </a:r>
            <a:r>
              <a:rPr lang="en-US" baseline="0" dirty="0"/>
              <a:t> of </a:t>
            </a:r>
            <a:r>
              <a:rPr lang="en-US" dirty="0"/>
              <a:t>couple</a:t>
            </a:r>
            <a:r>
              <a:rPr lang="en-US" baseline="0" dirty="0"/>
              <a:t> of the wastes like “Heroic” or “Manual”.</a:t>
            </a:r>
          </a:p>
          <a:p>
            <a:r>
              <a:rPr lang="en-US" baseline="0" dirty="0"/>
              <a:t>Bring the slide back on the screen during the Waste analysis and recommendations. </a:t>
            </a:r>
          </a:p>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30</a:t>
            </a:fld>
            <a:endParaRPr lang="en-AU"/>
          </a:p>
        </p:txBody>
      </p:sp>
    </p:spTree>
    <p:extLst>
      <p:ext uri="{BB962C8B-B14F-4D97-AF65-F5344CB8AC3E}">
        <p14:creationId xmlns:p14="http://schemas.microsoft.com/office/powerpoint/2010/main" val="906889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31</a:t>
            </a:fld>
            <a:endParaRPr lang="en-US"/>
          </a:p>
        </p:txBody>
      </p:sp>
    </p:spTree>
    <p:extLst>
      <p:ext uri="{BB962C8B-B14F-4D97-AF65-F5344CB8AC3E}">
        <p14:creationId xmlns:p14="http://schemas.microsoft.com/office/powerpoint/2010/main" val="3657329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32</a:t>
            </a:fld>
            <a:endParaRPr lang="en-US"/>
          </a:p>
        </p:txBody>
      </p:sp>
    </p:spTree>
    <p:extLst>
      <p:ext uri="{BB962C8B-B14F-4D97-AF65-F5344CB8AC3E}">
        <p14:creationId xmlns:p14="http://schemas.microsoft.com/office/powerpoint/2010/main" val="2167998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2/26/2018 2:33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2184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2/26/2018 2:33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874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243243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36</a:t>
            </a:fld>
            <a:endParaRPr lang="en-US"/>
          </a:p>
        </p:txBody>
      </p:sp>
    </p:spTree>
    <p:extLst>
      <p:ext uri="{BB962C8B-B14F-4D97-AF65-F5344CB8AC3E}">
        <p14:creationId xmlns:p14="http://schemas.microsoft.com/office/powerpoint/2010/main" val="3913288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37</a:t>
            </a:fld>
            <a:endParaRPr lang="en-US"/>
          </a:p>
        </p:txBody>
      </p:sp>
    </p:spTree>
    <p:extLst>
      <p:ext uri="{BB962C8B-B14F-4D97-AF65-F5344CB8AC3E}">
        <p14:creationId xmlns:p14="http://schemas.microsoft.com/office/powerpoint/2010/main" val="393425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38</a:t>
            </a:fld>
            <a:endParaRPr lang="en-US"/>
          </a:p>
        </p:txBody>
      </p:sp>
    </p:spTree>
    <p:extLst>
      <p:ext uri="{BB962C8B-B14F-4D97-AF65-F5344CB8AC3E}">
        <p14:creationId xmlns:p14="http://schemas.microsoft.com/office/powerpoint/2010/main" val="3698249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39</a:t>
            </a:fld>
            <a:endParaRPr lang="en-US"/>
          </a:p>
        </p:txBody>
      </p:sp>
    </p:spTree>
    <p:extLst>
      <p:ext uri="{BB962C8B-B14F-4D97-AF65-F5344CB8AC3E}">
        <p14:creationId xmlns:p14="http://schemas.microsoft.com/office/powerpoint/2010/main" val="2393719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general journey format that most of our customers find themselves in. These 4 questions kind of reflect the state of mind that you’ll be at during each step, and naturally, we have an opinion on each one.</a:t>
            </a:r>
          </a:p>
          <a:p>
            <a:endParaRPr lang="en-US" dirty="0"/>
          </a:p>
          <a:p>
            <a:r>
              <a:rPr lang="en-US" b="1" dirty="0"/>
              <a:t>T: So let’s dive in.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14001-5399-4552-B7A6-7E1DB81050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026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2/26/2018 2:33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0469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2/26/2018 2:33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62419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2/26/2018 2:33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044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2/26/2018 2:33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43</a:t>
            </a:fld>
            <a:endParaRPr lang="en-US" altLang="en-US" sz="1800" kern="0">
              <a:solidFill>
                <a:sysClr val="windowText" lastClr="000000"/>
              </a:solidFill>
            </a:endParaRPr>
          </a:p>
        </p:txBody>
      </p:sp>
    </p:spTree>
    <p:extLst>
      <p:ext uri="{BB962C8B-B14F-4D97-AF65-F5344CB8AC3E}">
        <p14:creationId xmlns:p14="http://schemas.microsoft.com/office/powerpoint/2010/main" val="2609893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308985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099355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2/26/2018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318583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2/26/2018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1572688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2/26/2018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767591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Choice</a:t>
            </a:r>
            <a:r>
              <a:rPr lang="en-US" b="1" baseline="0" dirty="0"/>
              <a:t> of most popular container orchestrators: </a:t>
            </a:r>
            <a:r>
              <a:rPr lang="en-US" sz="1200" b="0" i="0" kern="1200" dirty="0">
                <a:solidFill>
                  <a:schemeClr val="tx1"/>
                </a:solidFill>
                <a:effectLst/>
                <a:latin typeface="+mn-lt"/>
                <a:ea typeface="+mn-ea"/>
                <a:cs typeface="+mn-cs"/>
              </a:rPr>
              <a:t>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Choose the tools and solution that best suits your needs for Docker container orchestration and scale operations. Use the Mesos-based DC/OS, Kubernetes, or use Docker Swarm and Compose for a pure Docker experience.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way to</a:t>
            </a:r>
            <a:r>
              <a:rPr lang="en-US" sz="1200" b="1" i="0" kern="1200" baseline="0" dirty="0">
                <a:solidFill>
                  <a:schemeClr val="tx1"/>
                </a:solidFill>
                <a:effectLst/>
                <a:latin typeface="+mn-lt"/>
                <a:ea typeface="+mn-ea"/>
                <a:cs typeface="+mn-cs"/>
              </a:rPr>
              <a:t> deploy containers on Azure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Container Service provides rapid deployment of popular open-source container clustering and orchestration solutions. By using Azure Container Service, you can deploy DC/OS, Kubernetes, and Docker Swarm clusters with Azure Resource Manager templates or the Azure portal. </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Few clicks to enterprise grade container solution: </a:t>
            </a:r>
            <a:r>
              <a:rPr lang="en-US" sz="1200" b="0" i="0" kern="1200" dirty="0">
                <a:solidFill>
                  <a:schemeClr val="tx1"/>
                </a:solidFill>
                <a:effectLst/>
                <a:latin typeface="+mn-lt"/>
                <a:ea typeface="+mn-ea"/>
                <a:cs typeface="+mn-cs"/>
              </a:rPr>
              <a:t>Azure Container Service optimizes the configuration of popular open source tools and technologies specifically for Azure. Work with the open source tools you know. Because we expose the standard API endpoints for our orchestration engine, you know the most popular tools will be compatible with Azure Container Service and, in most cases, will work out of the box—including visualizers, monitoring, continuous integration, command line tools, and even future tools as they become available.</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2/26/2018 2:33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164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So, I think the first step is to ask yourself these four questions, which is where we start with most of our customers looking at blockchain.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first is, </a:t>
            </a:r>
            <a:r>
              <a:rPr lang="en-US" sz="900" b="1" kern="1200" dirty="0">
                <a:solidFill>
                  <a:schemeClr val="tx1"/>
                </a:solidFill>
                <a:effectLst/>
                <a:latin typeface="Segoe UI Light" pitchFamily="34" charset="0"/>
                <a:ea typeface="+mn-ea"/>
                <a:cs typeface="+mn-cs"/>
              </a:rPr>
              <a:t>is this a business process that crosses trust boundaries? </a:t>
            </a:r>
            <a:r>
              <a:rPr lang="en-US" sz="900" b="0" kern="1200" dirty="0">
                <a:solidFill>
                  <a:schemeClr val="tx1"/>
                </a:solidFill>
                <a:effectLst/>
                <a:latin typeface="Segoe UI Light" pitchFamily="34" charset="0"/>
                <a:ea typeface="+mn-ea"/>
                <a:cs typeface="+mn-cs"/>
              </a:rPr>
              <a:t>And by that I mean, are there multiple groups that don’t necessarily trust each other? These could be different companies, customer, or even departments within your own company. Regardless, these are groups who are passing information across organizational boundaries.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The second question is, </a:t>
            </a:r>
            <a:r>
              <a:rPr lang="en-US" sz="900" b="1" kern="1200" dirty="0">
                <a:solidFill>
                  <a:schemeClr val="tx1"/>
                </a:solidFill>
                <a:effectLst/>
                <a:latin typeface="Segoe UI Light" pitchFamily="34" charset="0"/>
                <a:ea typeface="+mn-ea"/>
                <a:cs typeface="+mn-cs"/>
              </a:rPr>
              <a:t>are there multiple parties sharing or updating the same data? </a:t>
            </a:r>
            <a:r>
              <a:rPr lang="en-US" sz="900" b="0" kern="1200" dirty="0">
                <a:solidFill>
                  <a:schemeClr val="tx1"/>
                </a:solidFill>
                <a:effectLst/>
                <a:latin typeface="Segoe UI Light" pitchFamily="34" charset="0"/>
                <a:ea typeface="+mn-ea"/>
                <a:cs typeface="+mn-cs"/>
              </a:rPr>
              <a:t>That is, do all these groups have the ability to alter the data? Many hands in the cookie jar.</a:t>
            </a:r>
          </a:p>
          <a:p>
            <a:r>
              <a:rPr lang="en-US" sz="900" b="1" kern="1200" dirty="0">
                <a:solidFill>
                  <a:schemeClr val="tx1"/>
                </a:solidFill>
                <a:effectLst/>
                <a:latin typeface="Segoe UI Light" pitchFamily="34" charset="0"/>
                <a:ea typeface="+mn-ea"/>
                <a:cs typeface="+mn-cs"/>
              </a:rPr>
              <a:t>ALTERNATE 1: </a:t>
            </a:r>
            <a:r>
              <a:rPr lang="en-US" sz="900" b="0" kern="1200" dirty="0">
                <a:solidFill>
                  <a:schemeClr val="tx1"/>
                </a:solidFill>
                <a:effectLst/>
                <a:latin typeface="Segoe UI Light" pitchFamily="34" charset="0"/>
                <a:ea typeface="+mn-ea"/>
                <a:cs typeface="+mn-cs"/>
              </a:rPr>
              <a:t>Are you looking at shared control of data rather than sharing of data?</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Next you have to </a:t>
            </a:r>
            <a:r>
              <a:rPr lang="en-US" sz="900" b="1" kern="1200" dirty="0">
                <a:solidFill>
                  <a:schemeClr val="tx1"/>
                </a:solidFill>
                <a:effectLst/>
                <a:latin typeface="Segoe UI Light" pitchFamily="34" charset="0"/>
                <a:ea typeface="+mn-ea"/>
                <a:cs typeface="+mn-cs"/>
              </a:rPr>
              <a:t>identify if there are any intermediaries in the process that are acting as brokers of trust.</a:t>
            </a:r>
            <a:r>
              <a:rPr lang="en-US" sz="900" b="0" kern="1200" dirty="0">
                <a:solidFill>
                  <a:schemeClr val="tx1"/>
                </a:solidFill>
                <a:effectLst/>
                <a:latin typeface="Segoe UI Light" pitchFamily="34" charset="0"/>
                <a:ea typeface="+mn-ea"/>
                <a:cs typeface="+mn-cs"/>
              </a:rPr>
              <a:t> Where are you losing efficiency? Think of a clearinghouse in the financial services sector as a excellent example of this. </a:t>
            </a:r>
          </a:p>
          <a:p>
            <a:r>
              <a:rPr lang="en-US" sz="900" b="1" kern="1200" dirty="0">
                <a:solidFill>
                  <a:schemeClr val="tx1"/>
                </a:solidFill>
                <a:effectLst/>
                <a:latin typeface="Segoe UI Light" pitchFamily="34" charset="0"/>
                <a:ea typeface="+mn-ea"/>
                <a:cs typeface="+mn-cs"/>
              </a:rPr>
              <a:t>ALTERNATE 1</a:t>
            </a:r>
            <a:r>
              <a:rPr lang="en-US" sz="900" b="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control of data by rules vs by power make a difference?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ALTERNATE 2</a:t>
            </a:r>
            <a:r>
              <a:rPr lang="en-US" sz="900" b="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Are you thinking enforcement of rules by participants?</a:t>
            </a: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And, finally, if you are avoiding these intermediaries, </a:t>
            </a:r>
            <a:r>
              <a:rPr lang="en-US" sz="900" b="1" kern="1200" dirty="0">
                <a:solidFill>
                  <a:schemeClr val="tx1"/>
                </a:solidFill>
                <a:effectLst/>
                <a:latin typeface="Segoe UI Light" pitchFamily="34" charset="0"/>
                <a:ea typeface="+mn-ea"/>
                <a:cs typeface="+mn-cs"/>
              </a:rPr>
              <a:t>are you using any low-value, manual verification steps in their place? </a:t>
            </a:r>
            <a:r>
              <a:rPr lang="en-US" sz="900" b="0" kern="1200" dirty="0">
                <a:solidFill>
                  <a:schemeClr val="tx1"/>
                </a:solidFill>
                <a:effectLst/>
                <a:latin typeface="Segoe UI Light" pitchFamily="34" charset="0"/>
                <a:ea typeface="+mn-ea"/>
                <a:cs typeface="+mn-cs"/>
              </a:rPr>
              <a:t>I’m talking about those precautions that keep everything sorted, but also cause a lot of friction and slow down along the way. </a:t>
            </a:r>
          </a:p>
          <a:p>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T: So, if your process fits this template, we can then begin looking at your use case and the particulars for your specific industry. </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845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Preparation Steps</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Make sure to complete the</a:t>
            </a:r>
            <a:r>
              <a:rPr lang="en-IN" sz="1000" i="1" dirty="0">
                <a:effectLst/>
                <a:latin typeface="Arial" panose="020B0604020202020204" pitchFamily="34" charset="0"/>
                <a:ea typeface="Calibri" panose="020F0502020204030204" pitchFamily="34" charset="0"/>
                <a:cs typeface="Times New Roman" panose="02020603050405020304" pitchFamily="18" charset="0"/>
              </a:rPr>
              <a:t> </a:t>
            </a:r>
            <a:r>
              <a:rPr lang="en-IN" sz="1000" dirty="0">
                <a:effectLst/>
                <a:latin typeface="Arial" panose="020B0604020202020204" pitchFamily="34" charset="0"/>
                <a:ea typeface="Calibri" panose="020F0502020204030204" pitchFamily="34" charset="0"/>
                <a:cs typeface="Times New Roman" panose="02020603050405020304" pitchFamily="18" charset="0"/>
              </a:rPr>
              <a:t>“Prepare the lab environment for the remainder of this module” demonstration.</a:t>
            </a:r>
          </a:p>
          <a:p>
            <a:pPr>
              <a:lnSpc>
                <a:spcPct val="107000"/>
              </a:lnSpc>
              <a:spcAft>
                <a:spcPts val="800"/>
              </a:spcAft>
            </a:pPr>
            <a:r>
              <a:rPr lang="en-IN" sz="1000" b="1" dirty="0">
                <a:effectLst/>
                <a:latin typeface="Arial" panose="020B0604020202020204" pitchFamily="34" charset="0"/>
                <a:ea typeface="Calibri" panose="020F0502020204030204" pitchFamily="34" charset="0"/>
                <a:cs typeface="Times New Roman" panose="02020603050405020304" pitchFamily="18" charset="0"/>
              </a:rPr>
              <a:t>Demonstration Steps</a:t>
            </a:r>
            <a:endParaRPr lang="en-IN"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000" dirty="0">
                <a:effectLst/>
                <a:latin typeface="Arial" panose="020B0604020202020204" pitchFamily="34" charset="0"/>
                <a:ea typeface="Calibri" panose="020F0502020204030204" pitchFamily="34" charset="0"/>
                <a:cs typeface="Times New Roman" panose="02020603050405020304" pitchFamily="18" charset="0"/>
              </a:rPr>
              <a:t>Follow the instructions provided in </a:t>
            </a:r>
            <a:r>
              <a:rPr lang="en-IN" sz="1000" u="sng" dirty="0">
                <a:effectLst/>
                <a:latin typeface="Arial" panose="020B0604020202020204" pitchFamily="34" charset="0"/>
                <a:ea typeface="Calibri" panose="020F0502020204030204" pitchFamily="34" charset="0"/>
                <a:cs typeface="Segoe UI" panose="020B0502040204020203" pitchFamily="34" charset="0"/>
                <a:hlinkClick r:id="rId3"/>
              </a:rPr>
              <a:t>https://aka.ms/qu1kh3</a:t>
            </a:r>
            <a:r>
              <a:rPr lang="en-IN" sz="1000" dirty="0">
                <a:effectLst/>
                <a:latin typeface="Arial" panose="020B0604020202020204" pitchFamily="34" charset="0"/>
                <a:ea typeface="Calibri" panose="020F0502020204030204" pitchFamily="34" charset="0"/>
                <a:cs typeface="Times New Roman" panose="02020603050405020304" pitchFamily="18" charset="0"/>
              </a:rPr>
              <a:t>. When running </a:t>
            </a:r>
            <a:r>
              <a:rPr lang="en-IN" sz="1000" b="1" dirty="0">
                <a:effectLst/>
                <a:latin typeface="Arial" panose="020B0604020202020204" pitchFamily="34" charset="0"/>
                <a:ea typeface="Calibri" panose="020F0502020204030204" pitchFamily="34" charset="0"/>
                <a:cs typeface="Times New Roman" panose="02020603050405020304" pitchFamily="18" charset="0"/>
              </a:rPr>
              <a:t>docker-machine</a:t>
            </a:r>
            <a:r>
              <a:rPr lang="en-IN" sz="1000" dirty="0">
                <a:effectLst/>
                <a:latin typeface="Arial" panose="020B0604020202020204" pitchFamily="34" charset="0"/>
                <a:ea typeface="Calibri" panose="020F0502020204030204" pitchFamily="34" charset="0"/>
                <a:cs typeface="Times New Roman" panose="02020603050405020304" pitchFamily="18" charset="0"/>
              </a:rPr>
              <a:t> to provision an Azure VM, include the </a:t>
            </a:r>
            <a:r>
              <a:rPr lang="en-IN" sz="1000" b="1" dirty="0">
                <a:effectLst/>
                <a:latin typeface="Arial" panose="020B0604020202020204" pitchFamily="34" charset="0"/>
                <a:ea typeface="Calibri" panose="020F0502020204030204" pitchFamily="34" charset="0"/>
                <a:cs typeface="Times New Roman" panose="02020603050405020304" pitchFamily="18" charset="0"/>
              </a:rPr>
              <a:t>--azure-resource-group</a:t>
            </a:r>
            <a:r>
              <a:rPr lang="en-IN" sz="1000" dirty="0">
                <a:effectLst/>
                <a:latin typeface="Arial" panose="020B0604020202020204" pitchFamily="34" charset="0"/>
                <a:ea typeface="Calibri" panose="020F0502020204030204" pitchFamily="34" charset="0"/>
                <a:cs typeface="Times New Roman" panose="02020603050405020304" pitchFamily="18" charset="0"/>
              </a:rPr>
              <a:t> parameter and set its value to </a:t>
            </a:r>
            <a:r>
              <a:rPr lang="en-IN" sz="1000" b="1" dirty="0">
                <a:effectLst/>
                <a:latin typeface="Arial" panose="020B0604020202020204" pitchFamily="34" charset="0"/>
                <a:ea typeface="Calibri" panose="020F0502020204030204" pitchFamily="34" charset="0"/>
                <a:cs typeface="Times New Roman" panose="02020603050405020304" pitchFamily="18" charset="0"/>
              </a:rPr>
              <a:t>20533D0701-DemoRG</a:t>
            </a:r>
            <a:r>
              <a:rPr lang="en-IN" sz="1000" dirty="0">
                <a:effectLst/>
                <a:latin typeface="Arial" panose="020B060402020202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E61729-146C-42F0-B148-60E9E19DB23A}" type="slidenum">
              <a:rPr kumimoji="0" lang="en-IN"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IN"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7: Implementing containers in Azure</a:t>
            </a:r>
          </a:p>
        </p:txBody>
      </p:sp>
    </p:spTree>
    <p:extLst>
      <p:ext uri="{BB962C8B-B14F-4D97-AF65-F5344CB8AC3E}">
        <p14:creationId xmlns:p14="http://schemas.microsoft.com/office/powerpoint/2010/main" val="2321032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51</a:t>
            </a:fld>
            <a:endParaRPr lang="en-US"/>
          </a:p>
        </p:txBody>
      </p:sp>
    </p:spTree>
    <p:extLst>
      <p:ext uri="{BB962C8B-B14F-4D97-AF65-F5344CB8AC3E}">
        <p14:creationId xmlns:p14="http://schemas.microsoft.com/office/powerpoint/2010/main" val="1896520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859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471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Light" pitchFamily="34" charset="0"/>
              </a:rPr>
              <a:t>&lt;Note: no video or demo associated with this case study yet&gt;</a:t>
            </a:r>
            <a:r>
              <a:rPr lang="en-US" b="1" baseline="0" dirty="0">
                <a:latin typeface="Segoe UI Light" pitchFamily="34" charset="0"/>
              </a:rPr>
              <a:t> </a:t>
            </a:r>
          </a:p>
          <a:p>
            <a:endParaRPr lang="en-US" b="1" dirty="0">
              <a:latin typeface="Segoe UI Light" pitchFamily="34" charset="0"/>
            </a:endParaRPr>
          </a:p>
          <a:p>
            <a:r>
              <a:rPr lang="en-US" b="1" dirty="0"/>
              <a:t>About Tangerine</a:t>
            </a:r>
            <a:br>
              <a:rPr lang="en-US" dirty="0"/>
            </a:br>
            <a:r>
              <a:rPr lang="en-US" dirty="0" err="1"/>
              <a:t>Tangerine</a:t>
            </a:r>
            <a:r>
              <a:rPr lang="en-US" dirty="0"/>
              <a:t> is a direct bank that delivers simplified everyday banking to Canadians. With nearly 2 million Clients and close to $38 billion in total assets, we are Canada's leading direct bank. Tangerine offers banking that is flexible and accessible, products and services that are innovative, fair fees, and award-winning Client service. From no-fee daily </a:t>
            </a:r>
            <a:r>
              <a:rPr lang="en-US" dirty="0" err="1"/>
              <a:t>chequing</a:t>
            </a:r>
            <a:r>
              <a:rPr lang="en-US" dirty="0"/>
              <a:t> and high-interest savings accounts, Credit Card, GICs, RSPs, TFSAs, mortgages and mutual funds, Tangerine has the everyday banking products Canadians need. With over 1,000 employees in Canada, our presence extends beyond our website and Mobile Banking app to our Café locations, Pop-Up locations, Kiosks and 24/7 Contact </a:t>
            </a:r>
            <a:r>
              <a:rPr lang="en-US" dirty="0" err="1"/>
              <a:t>Centres</a:t>
            </a:r>
            <a:r>
              <a:rPr lang="en-US" dirty="0"/>
              <a:t>. Tangerine was launched as ING DIRECT Canada in 1997. In 2012 it was acquired by Scotiabank, and operates independently as a wholly-owned subsidiary.</a:t>
            </a:r>
          </a:p>
          <a:p>
            <a:endParaRPr lang="en-US" b="1" dirty="0">
              <a:latin typeface="Segoe UI Light" pitchFamily="34" charset="0"/>
            </a:endParaRPr>
          </a:p>
          <a:p>
            <a:r>
              <a:rPr lang="en-US" dirty="0">
                <a:latin typeface="Segoe UI Light" pitchFamily="34" charset="0"/>
              </a:rPr>
              <a:t>Tangerine faced a lack of market differentiation, insight for targeted</a:t>
            </a:r>
            <a:r>
              <a:rPr lang="en-US" baseline="0" dirty="0">
                <a:latin typeface="Segoe UI Light" pitchFamily="34" charset="0"/>
              </a:rPr>
              <a:t> campaigns, and the ability to support their data growth.</a:t>
            </a:r>
          </a:p>
          <a:p>
            <a:endParaRPr lang="en-US" baseline="0" dirty="0">
              <a:latin typeface="Segoe UI Light" pitchFamily="34" charset="0"/>
            </a:endParaRPr>
          </a:p>
          <a:p>
            <a:r>
              <a:rPr lang="en-US" baseline="0" dirty="0">
                <a:latin typeface="Segoe UI Light" pitchFamily="34" charset="0"/>
              </a:rPr>
              <a:t>To address this issue, they decided to deploy </a:t>
            </a:r>
            <a:r>
              <a:rPr lang="en-US" dirty="0">
                <a:effectLst/>
              </a:rPr>
              <a:t>the Microsoft Analytics Platform System (APS), a turnkey big data analytics appliance,</a:t>
            </a:r>
            <a:r>
              <a:rPr lang="en-US" baseline="0" dirty="0">
                <a:effectLst/>
              </a:rPr>
              <a:t> along with </a:t>
            </a:r>
            <a:r>
              <a:rPr lang="en-US" dirty="0">
                <a:effectLst/>
              </a:rPr>
              <a:t>Microsoft Azure HDInsight, the Microsoft cloud Hadoop-as-a-service.</a:t>
            </a:r>
            <a:endParaRPr lang="en-US" baseline="0" dirty="0">
              <a:latin typeface="Segoe UI Light" pitchFamily="34" charset="0"/>
            </a:endParaRPr>
          </a:p>
          <a:p>
            <a:endParaRPr lang="en-US" dirty="0">
              <a:latin typeface="Segoe UI Light"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For Tangerine, transforming customer data into insight is now much easier—and faster.</a:t>
            </a:r>
            <a:r>
              <a:rPr lang="en-US" baseline="0" dirty="0">
                <a:effectLst/>
              </a:rPr>
              <a:t> E</a:t>
            </a:r>
            <a:r>
              <a:rPr lang="en-US" dirty="0">
                <a:effectLst/>
              </a:rPr>
              <a:t>mployees can instantly access usable BI analysis and make better decisions</a:t>
            </a:r>
            <a:r>
              <a:rPr lang="en-US" baseline="0" dirty="0">
                <a:effectLst/>
              </a:rPr>
              <a:t> in order to offer customers what they want, when they want it, adjusting on the fly</a:t>
            </a:r>
            <a:r>
              <a:rPr lang="en-US" dirty="0">
                <a:effectLst/>
              </a:rPr>
              <a:t>.</a:t>
            </a:r>
            <a:r>
              <a:rPr lang="en-US" baseline="0" dirty="0">
                <a:effectLst/>
              </a:rPr>
              <a:t> </a:t>
            </a:r>
            <a:endParaRPr lang="en-US" sz="1200" kern="0" dirty="0">
              <a:solidFill>
                <a:schemeClr val="bg1"/>
              </a:solidFill>
              <a:latin typeface="+mn-lt"/>
              <a:ea typeface="+mn-ea"/>
              <a:cs typeface="+mn-cs"/>
            </a:endParaRPr>
          </a:p>
          <a:p>
            <a:endParaRPr lang="en-US" dirty="0">
              <a:latin typeface="Segoe UI Light" pitchFamily="34" charset="0"/>
            </a:endParaRPr>
          </a:p>
          <a:p>
            <a:r>
              <a:rPr lang="en-US" dirty="0">
                <a:effectLst/>
              </a:rPr>
              <a:t>With a better ability to learn what its customers are looking for, Tangerine can offer the incentives and new services it needs to be able to retain—and grow—its customer base</a:t>
            </a:r>
            <a:r>
              <a:rPr lang="en-US" baseline="0" dirty="0">
                <a:effectLst/>
              </a:rPr>
              <a:t> while creating </a:t>
            </a:r>
            <a:r>
              <a:rPr lang="en-US" dirty="0">
                <a:effectLst/>
              </a:rPr>
              <a:t>new services and campaigns based on social media data.</a:t>
            </a:r>
          </a:p>
          <a:p>
            <a:endParaRPr lang="en-US" dirty="0">
              <a:effectLst/>
            </a:endParaRPr>
          </a:p>
          <a:p>
            <a:r>
              <a:rPr lang="en-US" dirty="0">
                <a:effectLst/>
              </a:rPr>
              <a:t>Other benefits include: </a:t>
            </a:r>
          </a:p>
          <a:p>
            <a:pPr marL="177800" indent="-177800">
              <a:buFont typeface="Arial" panose="020B0604020202020204" pitchFamily="34" charset="0"/>
              <a:buChar char="•"/>
            </a:pPr>
            <a:r>
              <a:rPr lang="en-US" sz="1200" kern="0" dirty="0">
                <a:solidFill>
                  <a:schemeClr val="bg1"/>
                </a:solidFill>
                <a:latin typeface="+mn-lt"/>
                <a:ea typeface="+mn-ea"/>
                <a:cs typeface="+mn-cs"/>
              </a:rPr>
              <a:t>Reduced time to customer insight</a:t>
            </a:r>
          </a:p>
          <a:p>
            <a:pPr marL="177800" indent="-177800">
              <a:buFont typeface="Arial" panose="020B0604020202020204" pitchFamily="34" charset="0"/>
              <a:buChar char="•"/>
            </a:pPr>
            <a:r>
              <a:rPr lang="en-US" sz="1200" kern="0" dirty="0">
                <a:solidFill>
                  <a:schemeClr val="bg1"/>
                </a:solidFill>
                <a:latin typeface="+mn-lt"/>
                <a:ea typeface="+mn-ea"/>
                <a:cs typeface="+mn-cs"/>
              </a:rPr>
              <a:t>Ability to</a:t>
            </a:r>
            <a:r>
              <a:rPr lang="en-US" sz="1200" kern="0" baseline="0" dirty="0">
                <a:solidFill>
                  <a:schemeClr val="bg1"/>
                </a:solidFill>
                <a:latin typeface="+mn-lt"/>
                <a:ea typeface="+mn-ea"/>
                <a:cs typeface="+mn-cs"/>
              </a:rPr>
              <a:t> make </a:t>
            </a:r>
            <a:r>
              <a:rPr lang="en-US" sz="1200" kern="0" dirty="0">
                <a:solidFill>
                  <a:schemeClr val="bg1"/>
                </a:solidFill>
                <a:latin typeface="+mn-lt"/>
                <a:ea typeface="+mn-ea"/>
                <a:cs typeface="+mn-cs"/>
              </a:rPr>
              <a:t>changes to campaigns or adjust product rollouts based on real-time customer reactions</a:t>
            </a:r>
          </a:p>
          <a:p>
            <a:pPr marL="177800" indent="-177800">
              <a:buFont typeface="Arial" panose="020B0604020202020204" pitchFamily="34" charset="0"/>
              <a:buChar char="•"/>
            </a:pPr>
            <a:r>
              <a:rPr lang="en-US" sz="1200" kern="0" dirty="0">
                <a:solidFill>
                  <a:schemeClr val="bg1"/>
                </a:solidFill>
                <a:latin typeface="+mn-lt"/>
                <a:ea typeface="+mn-ea"/>
                <a:cs typeface="+mn-cs"/>
              </a:rPr>
              <a:t>Ability to offer incentives and new services to retain—and grow—its customer base</a:t>
            </a:r>
          </a:p>
          <a:p>
            <a:endParaRPr lang="en-US" dirty="0">
              <a:latin typeface="Segoe UI Light" pitchFamily="34" charset="0"/>
            </a:endParaRPr>
          </a:p>
          <a:p>
            <a:r>
              <a:rPr lang="en-US" b="1" dirty="0">
                <a:latin typeface="Segoe UI Light" pitchFamily="34" charset="0"/>
              </a:rPr>
              <a:t>Tangerine</a:t>
            </a:r>
            <a:r>
              <a:rPr lang="en-US" b="1" baseline="0" dirty="0">
                <a:latin typeface="Segoe UI Light" pitchFamily="34" charset="0"/>
              </a:rPr>
              <a:t> case study: </a:t>
            </a:r>
            <a:r>
              <a:rPr lang="en-US" dirty="0">
                <a:latin typeface="Segoe UI Light" pitchFamily="34" charset="0"/>
              </a:rPr>
              <a:t>https://customers.microsoft.com/Pages/CustomerStory.aspx?recid=14594</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2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1200"/>
              </a:spcAft>
              <a:buClr>
                <a:srgbClr val="0078D7"/>
              </a:buClr>
              <a:buNone/>
            </a:pPr>
            <a:r>
              <a:rPr lang="en-US" sz="1200" dirty="0">
                <a:solidFill>
                  <a:schemeClr val="bg1"/>
                </a:solidFill>
                <a:latin typeface="+mn-lt"/>
                <a:cs typeface="Segoe UI Light" panose="020B0502040204020203" pitchFamily="34" charset="0"/>
              </a:rPr>
              <a:t>Result:</a:t>
            </a:r>
          </a:p>
          <a:p>
            <a:pPr>
              <a:spcBef>
                <a:spcPts val="600"/>
              </a:spcBef>
              <a:spcAft>
                <a:spcPts val="1200"/>
              </a:spcAft>
              <a:buClr>
                <a:srgbClr val="0078D7"/>
              </a:buClr>
            </a:pPr>
            <a:r>
              <a:rPr lang="en-US" sz="1200" dirty="0">
                <a:solidFill>
                  <a:schemeClr val="bg1"/>
                </a:solidFill>
                <a:latin typeface="+mn-lt"/>
                <a:cs typeface="Segoe UI Light" panose="020B0502040204020203" pitchFamily="34" charset="0"/>
              </a:rPr>
              <a:t>Used across Microsoft in Office, Xbox Live, Azure, Windows, Bing and Skype</a:t>
            </a:r>
          </a:p>
          <a:p>
            <a:pPr>
              <a:spcBef>
                <a:spcPts val="600"/>
              </a:spcBef>
              <a:spcAft>
                <a:spcPts val="1200"/>
              </a:spcAft>
              <a:buClr>
                <a:srgbClr val="0078D7"/>
              </a:buClr>
            </a:pPr>
            <a:r>
              <a:rPr lang="en-US" sz="1200" dirty="0">
                <a:solidFill>
                  <a:schemeClr val="bg1"/>
                </a:solidFill>
                <a:latin typeface="+mn-lt"/>
                <a:cs typeface="Segoe UI Light" panose="020B0502040204020203" pitchFamily="34" charset="0"/>
              </a:rPr>
              <a:t>Supports ten thousand developers running experimentations</a:t>
            </a:r>
          </a:p>
          <a:p>
            <a:pPr>
              <a:spcBef>
                <a:spcPts val="600"/>
              </a:spcBef>
              <a:spcAft>
                <a:spcPts val="1200"/>
              </a:spcAft>
              <a:buClr>
                <a:srgbClr val="0078D7"/>
              </a:buClr>
            </a:pPr>
            <a:r>
              <a:rPr lang="en-US" sz="1200" dirty="0">
                <a:solidFill>
                  <a:schemeClr val="bg1"/>
                </a:solidFill>
                <a:latin typeface="+mn-lt"/>
                <a:cs typeface="Segoe UI Light" panose="020B0502040204020203" pitchFamily="34" charset="0"/>
              </a:rPr>
              <a:t>Manages </a:t>
            </a:r>
            <a:r>
              <a:rPr lang="en-US" sz="1200" dirty="0" err="1">
                <a:solidFill>
                  <a:schemeClr val="bg1"/>
                </a:solidFill>
                <a:latin typeface="+mn-lt"/>
                <a:cs typeface="Segoe UI Light" panose="020B0502040204020203" pitchFamily="34" charset="0"/>
              </a:rPr>
              <a:t>exabytes</a:t>
            </a:r>
            <a:r>
              <a:rPr lang="en-US" sz="1200" dirty="0">
                <a:solidFill>
                  <a:schemeClr val="bg1"/>
                </a:solidFill>
                <a:latin typeface="+mn-lt"/>
                <a:cs typeface="Segoe UI Light" panose="020B0502040204020203" pitchFamily="34" charset="0"/>
              </a:rPr>
              <a:t> of data</a:t>
            </a:r>
          </a:p>
          <a:p>
            <a:endParaRPr lang="en-US" dirty="0"/>
          </a:p>
          <a:p>
            <a:r>
              <a:rPr lang="en-US" dirty="0"/>
              <a:t>https://www.microsoft.com/en-us/Investor/earnings/FY-2016-Q4/press-release-webcast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811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Everything</a:t>
            </a:r>
            <a:r>
              <a:rPr lang="en-US" b="0" baseline="0" dirty="0"/>
              <a:t>: technology, cost, culture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796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283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721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Reliable Open Source analytics with an Industry leading SLA</a:t>
            </a:r>
          </a:p>
          <a:p>
            <a:r>
              <a:rPr lang="en-US" sz="1200" kern="1200" dirty="0">
                <a:solidFill>
                  <a:schemeClr val="tx1"/>
                </a:solidFill>
                <a:effectLst/>
                <a:latin typeface="+mn-lt"/>
                <a:ea typeface="+mn-ea"/>
                <a:cs typeface="+mn-cs"/>
              </a:rPr>
              <a:t>HDInsight allows you to easily spin up </a:t>
            </a:r>
            <a:r>
              <a:rPr lang="en-US" sz="1200" b="1" kern="1200" dirty="0">
                <a:solidFill>
                  <a:schemeClr val="tx1"/>
                </a:solidFill>
                <a:effectLst/>
                <a:latin typeface="+mn-lt"/>
                <a:ea typeface="+mn-ea"/>
                <a:cs typeface="+mn-cs"/>
              </a:rPr>
              <a:t>enterprise-grade </a:t>
            </a:r>
            <a:r>
              <a:rPr lang="en-US" sz="1200" kern="1200" dirty="0">
                <a:solidFill>
                  <a:schemeClr val="tx1"/>
                </a:solidFill>
                <a:effectLst/>
                <a:latin typeface="+mn-lt"/>
                <a:ea typeface="+mn-ea"/>
                <a:cs typeface="+mn-cs"/>
              </a:rPr>
              <a:t>open source cluster types guaranteed with the industry’s best </a:t>
            </a:r>
            <a:r>
              <a:rPr lang="en-US" sz="1200" b="1" kern="1200" dirty="0">
                <a:solidFill>
                  <a:schemeClr val="tx1"/>
                </a:solidFill>
                <a:effectLst/>
                <a:latin typeface="+mn-lt"/>
                <a:ea typeface="+mn-ea"/>
                <a:cs typeface="+mn-cs"/>
              </a:rPr>
              <a:t>99.9%</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SLA and 24/7 support</a:t>
            </a:r>
            <a:r>
              <a:rPr lang="en-US" sz="1200" kern="1200" dirty="0">
                <a:solidFill>
                  <a:schemeClr val="tx1"/>
                </a:solidFill>
                <a:effectLst/>
                <a:latin typeface="+mn-lt"/>
                <a:ea typeface="+mn-ea"/>
                <a:cs typeface="+mn-cs"/>
              </a:rPr>
              <a:t>. We guarantee this SLA for the entire big data solution, not just the VM instances. HDInsight is architected for </a:t>
            </a:r>
            <a:r>
              <a:rPr lang="en-US" sz="1200" b="1" kern="1200" dirty="0">
                <a:solidFill>
                  <a:schemeClr val="tx1"/>
                </a:solidFill>
                <a:effectLst/>
                <a:latin typeface="+mn-lt"/>
                <a:ea typeface="+mn-ea"/>
                <a:cs typeface="+mn-cs"/>
              </a:rPr>
              <a:t>full redundancy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high availability</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head node replication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data geo-replication</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built-in standby </a:t>
            </a:r>
            <a:r>
              <a:rPr lang="en-US" sz="1200" b="1" kern="1200" dirty="0" err="1">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making HDInsight resilient to critical failures not addressed in standard Hadoop implementations. Azure also offers cluster monitoring and </a:t>
            </a:r>
            <a:r>
              <a:rPr lang="en-US" sz="1200" b="1" kern="1200" dirty="0">
                <a:solidFill>
                  <a:schemeClr val="tx1"/>
                </a:solidFill>
                <a:effectLst/>
                <a:latin typeface="+mn-lt"/>
                <a:ea typeface="+mn-ea"/>
                <a:cs typeface="+mn-cs"/>
              </a:rPr>
              <a:t>24x7</a:t>
            </a:r>
            <a:r>
              <a:rPr lang="en-US" sz="1200" kern="1200" dirty="0">
                <a:solidFill>
                  <a:schemeClr val="tx1"/>
                </a:solidFill>
                <a:effectLst/>
                <a:latin typeface="+mn-lt"/>
                <a:ea typeface="+mn-ea"/>
                <a:cs typeface="+mn-cs"/>
              </a:rPr>
              <a:t> enterprise support backed by Microsoft and Hortonworks with </a:t>
            </a:r>
            <a:r>
              <a:rPr lang="en-US" sz="1200" b="1" kern="1200" dirty="0">
                <a:solidFill>
                  <a:schemeClr val="tx1"/>
                </a:solidFill>
                <a:effectLst/>
                <a:latin typeface="+mn-lt"/>
                <a:ea typeface="+mn-ea"/>
                <a:cs typeface="+mn-cs"/>
              </a:rPr>
              <a:t>37 combined committers</a:t>
            </a:r>
            <a:r>
              <a:rPr lang="en-US" sz="1200" kern="1200" dirty="0">
                <a:solidFill>
                  <a:schemeClr val="tx1"/>
                </a:solidFill>
                <a:effectLst/>
                <a:latin typeface="+mn-lt"/>
                <a:ea typeface="+mn-ea"/>
                <a:cs typeface="+mn-cs"/>
              </a:rPr>
              <a:t> for Hadoop core, more than </a:t>
            </a:r>
            <a:r>
              <a:rPr lang="en-US" sz="1200" b="1" kern="1200" dirty="0">
                <a:solidFill>
                  <a:schemeClr val="tx1"/>
                </a:solidFill>
                <a:effectLst/>
                <a:latin typeface="+mn-lt"/>
                <a:ea typeface="+mn-ea"/>
                <a:cs typeface="+mn-cs"/>
              </a:rPr>
              <a:t>all other managed cloud providers combined</a:t>
            </a:r>
            <a:r>
              <a:rPr lang="en-US" sz="1200" kern="1200" dirty="0">
                <a:solidFill>
                  <a:schemeClr val="tx1"/>
                </a:solidFill>
                <a:effectLst/>
                <a:latin typeface="+mn-lt"/>
                <a:ea typeface="+mn-ea"/>
                <a:cs typeface="+mn-cs"/>
              </a:rPr>
              <a:t> to support your deployment and the ability to </a:t>
            </a:r>
            <a:r>
              <a:rPr lang="en-US" sz="1200" b="1" kern="1200" dirty="0">
                <a:solidFill>
                  <a:schemeClr val="tx1"/>
                </a:solidFill>
                <a:effectLst/>
                <a:latin typeface="+mn-lt"/>
                <a:ea typeface="+mn-ea"/>
                <a:cs typeface="+mn-cs"/>
              </a:rPr>
              <a:t>fix</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commit code</a:t>
            </a:r>
            <a:r>
              <a:rPr lang="en-US" sz="1200" kern="1200" dirty="0">
                <a:solidFill>
                  <a:schemeClr val="tx1"/>
                </a:solidFill>
                <a:effectLst/>
                <a:latin typeface="+mn-lt"/>
                <a:ea typeface="+mn-ea"/>
                <a:cs typeface="+mn-cs"/>
              </a:rPr>
              <a:t> back to Hadoop.</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Enterprise Grade Security &amp; Monitoring</a:t>
            </a:r>
          </a:p>
          <a:p>
            <a:r>
              <a:rPr lang="en-US" sz="1200" kern="1200" dirty="0">
                <a:solidFill>
                  <a:schemeClr val="tx1"/>
                </a:solidFill>
                <a:effectLst/>
                <a:latin typeface="+mn-lt"/>
                <a:ea typeface="+mn-ea"/>
                <a:cs typeface="+mn-cs"/>
              </a:rPr>
              <a:t>HDInsight protects your data assets and easily extends your </a:t>
            </a:r>
            <a:r>
              <a:rPr lang="en-US" sz="1200" kern="1200" dirty="0" err="1">
                <a:solidFill>
                  <a:schemeClr val="tx1"/>
                </a:solidFill>
                <a:effectLst/>
                <a:latin typeface="+mn-lt"/>
                <a:ea typeface="+mn-ea"/>
                <a:cs typeface="+mn-cs"/>
              </a:rPr>
              <a:t>on-premise</a:t>
            </a:r>
            <a:r>
              <a:rPr lang="en-US" sz="1200" kern="1200" dirty="0">
                <a:solidFill>
                  <a:schemeClr val="tx1"/>
                </a:solidFill>
                <a:effectLst/>
                <a:latin typeface="+mn-lt"/>
                <a:ea typeface="+mn-ea"/>
                <a:cs typeface="+mn-cs"/>
              </a:rPr>
              <a:t> security and governance controls to the cloud. We feature </a:t>
            </a:r>
            <a:r>
              <a:rPr lang="en-US" sz="1200" b="1" kern="1200" dirty="0">
                <a:solidFill>
                  <a:schemeClr val="tx1"/>
                </a:solidFill>
                <a:effectLst/>
                <a:latin typeface="+mn-lt"/>
                <a:ea typeface="+mn-ea"/>
                <a:cs typeface="+mn-cs"/>
              </a:rPr>
              <a:t>single sign-on (SSO), multi-factor authentication</a:t>
            </a:r>
            <a:r>
              <a:rPr lang="en-US" sz="1200" kern="1200" dirty="0">
                <a:solidFill>
                  <a:schemeClr val="tx1"/>
                </a:solidFill>
                <a:effectLst/>
                <a:latin typeface="+mn-lt"/>
                <a:ea typeface="+mn-ea"/>
                <a:cs typeface="+mn-cs"/>
              </a:rPr>
              <a:t> and seamless management of millions of identities through </a:t>
            </a:r>
            <a:r>
              <a:rPr lang="en-US" sz="1200" b="1" kern="1200" dirty="0">
                <a:solidFill>
                  <a:schemeClr val="tx1"/>
                </a:solidFill>
                <a:effectLst/>
                <a:latin typeface="+mn-lt"/>
                <a:ea typeface="+mn-ea"/>
                <a:cs typeface="+mn-cs"/>
              </a:rPr>
              <a:t>Azure Active Directory</a:t>
            </a:r>
            <a:r>
              <a:rPr lang="en-US" sz="1200" kern="1200" dirty="0">
                <a:solidFill>
                  <a:schemeClr val="tx1"/>
                </a:solidFill>
                <a:effectLst/>
                <a:latin typeface="+mn-lt"/>
                <a:ea typeface="+mn-ea"/>
                <a:cs typeface="+mn-cs"/>
              </a:rPr>
              <a:t>. You can authorize users and groups with </a:t>
            </a:r>
            <a:r>
              <a:rPr lang="en-US" sz="1200" b="1" kern="1200" dirty="0">
                <a:solidFill>
                  <a:schemeClr val="tx1"/>
                </a:solidFill>
                <a:effectLst/>
                <a:latin typeface="+mn-lt"/>
                <a:ea typeface="+mn-ea"/>
                <a:cs typeface="+mn-cs"/>
              </a:rPr>
              <a:t>fine-grained access control policies </a:t>
            </a:r>
            <a:r>
              <a:rPr lang="en-US" sz="1200" kern="1200" dirty="0">
                <a:solidFill>
                  <a:schemeClr val="tx1"/>
                </a:solidFill>
                <a:effectLst/>
                <a:latin typeface="+mn-lt"/>
                <a:ea typeface="+mn-ea"/>
                <a:cs typeface="+mn-cs"/>
              </a:rPr>
              <a:t>over all your enterprise data </a:t>
            </a:r>
            <a:r>
              <a:rPr lang="en-US" sz="1200" b="1" kern="1200" dirty="0">
                <a:solidFill>
                  <a:schemeClr val="tx1"/>
                </a:solidFill>
                <a:effectLst/>
                <a:latin typeface="+mn-lt"/>
                <a:ea typeface="+mn-ea"/>
                <a:cs typeface="+mn-cs"/>
              </a:rPr>
              <a:t>with Apache Ranger</a:t>
            </a:r>
            <a:r>
              <a:rPr lang="en-US" sz="1200" kern="1200" dirty="0">
                <a:solidFill>
                  <a:schemeClr val="tx1"/>
                </a:solidFill>
                <a:effectLst/>
                <a:latin typeface="+mn-lt"/>
                <a:ea typeface="+mn-ea"/>
                <a:cs typeface="+mn-cs"/>
              </a:rPr>
              <a:t>. HDInsight meets </a:t>
            </a:r>
            <a:r>
              <a:rPr lang="en-US" sz="1200" b="1" kern="1200" dirty="0">
                <a:solidFill>
                  <a:schemeClr val="tx1"/>
                </a:solidFill>
                <a:effectLst/>
                <a:latin typeface="+mn-lt"/>
                <a:ea typeface="+mn-ea"/>
                <a:cs typeface="+mn-cs"/>
              </a:rPr>
              <a:t>HIPAA, PCI, SOC </a:t>
            </a:r>
            <a:r>
              <a:rPr lang="en-US" sz="1200" kern="1200" dirty="0">
                <a:solidFill>
                  <a:schemeClr val="tx1"/>
                </a:solidFill>
                <a:effectLst/>
                <a:latin typeface="+mn-lt"/>
                <a:ea typeface="+mn-ea"/>
                <a:cs typeface="+mn-cs"/>
              </a:rPr>
              <a:t>compliance, ensuring your enterprise data assets are always protected with the highest </a:t>
            </a:r>
            <a:r>
              <a:rPr lang="en-US" sz="1200" b="1" kern="1200" dirty="0">
                <a:solidFill>
                  <a:schemeClr val="tx1"/>
                </a:solidFill>
                <a:effectLst/>
                <a:latin typeface="+mn-lt"/>
                <a:ea typeface="+mn-ea"/>
                <a:cs typeface="+mn-cs"/>
              </a:rPr>
              <a:t>security and regulatory compliance</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ensure the highest level of business continuity, HDInsight extends capabilities for alerting, monitoring, defining pre-emptive actions, and enhanced workload protection through native integration with </a:t>
            </a:r>
            <a:r>
              <a:rPr lang="en-US" sz="1200" b="1" kern="1200" dirty="0">
                <a:solidFill>
                  <a:schemeClr val="tx1"/>
                </a:solidFill>
                <a:effectLst/>
                <a:latin typeface="+mn-lt"/>
                <a:ea typeface="+mn-ea"/>
                <a:cs typeface="+mn-cs"/>
              </a:rPr>
              <a:t>Azure Operations Management Suite (OMS)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Productive platform for developers and scientists </a:t>
            </a:r>
          </a:p>
          <a:p>
            <a:r>
              <a:rPr lang="en-NZ" sz="1200" kern="1200" dirty="0">
                <a:solidFill>
                  <a:schemeClr val="tx1"/>
                </a:solidFill>
                <a:effectLst/>
                <a:latin typeface="+mn-lt"/>
                <a:ea typeface="+mn-ea"/>
                <a:cs typeface="+mn-cs"/>
              </a:rPr>
              <a:t>HDInsight offers </a:t>
            </a:r>
            <a:r>
              <a:rPr lang="en-NZ" sz="1200" b="1" kern="1200" dirty="0">
                <a:solidFill>
                  <a:schemeClr val="tx1"/>
                </a:solidFill>
                <a:effectLst/>
                <a:latin typeface="+mn-lt"/>
                <a:ea typeface="+mn-ea"/>
                <a:cs typeface="+mn-cs"/>
              </a:rPr>
              <a:t>developers</a:t>
            </a:r>
            <a:r>
              <a:rPr lang="en-NZ" sz="1200" kern="1200" dirty="0">
                <a:solidFill>
                  <a:schemeClr val="tx1"/>
                </a:solidFill>
                <a:effectLst/>
                <a:latin typeface="+mn-lt"/>
                <a:ea typeface="+mn-ea"/>
                <a:cs typeface="+mn-cs"/>
              </a:rPr>
              <a:t> tailored experiences through </a:t>
            </a:r>
            <a:r>
              <a:rPr lang="en-NZ" sz="1200" b="1" kern="1200" dirty="0">
                <a:solidFill>
                  <a:schemeClr val="tx1"/>
                </a:solidFill>
                <a:effectLst/>
                <a:latin typeface="+mn-lt"/>
                <a:ea typeface="+mn-ea"/>
                <a:cs typeface="+mn-cs"/>
              </a:rPr>
              <a:t>rich productivity suites</a:t>
            </a:r>
            <a:r>
              <a:rPr lang="en-NZ" sz="1200" kern="1200" dirty="0">
                <a:solidFill>
                  <a:schemeClr val="tx1"/>
                </a:solidFill>
                <a:effectLst/>
                <a:latin typeface="+mn-lt"/>
                <a:ea typeface="+mn-ea"/>
                <a:cs typeface="+mn-cs"/>
              </a:rPr>
              <a:t> for Hadoop &amp; Spark with </a:t>
            </a:r>
            <a:r>
              <a:rPr lang="en-NZ" sz="1200" b="1" kern="1200" dirty="0">
                <a:solidFill>
                  <a:schemeClr val="tx1"/>
                </a:solidFill>
                <a:effectLst/>
                <a:latin typeface="+mn-lt"/>
                <a:ea typeface="+mn-ea"/>
                <a:cs typeface="+mn-cs"/>
              </a:rPr>
              <a:t>integrated development environments</a:t>
            </a:r>
            <a:r>
              <a:rPr lang="en-NZ" sz="1200" kern="1200" dirty="0">
                <a:solidFill>
                  <a:schemeClr val="tx1"/>
                </a:solidFill>
                <a:effectLst/>
                <a:latin typeface="+mn-lt"/>
                <a:ea typeface="+mn-ea"/>
                <a:cs typeface="+mn-cs"/>
              </a:rPr>
              <a:t> using </a:t>
            </a:r>
            <a:r>
              <a:rPr lang="en-US" sz="1200" b="1" u="sng" kern="1200" dirty="0">
                <a:solidFill>
                  <a:schemeClr val="tx1"/>
                </a:solidFill>
                <a:effectLst/>
                <a:latin typeface="+mn-lt"/>
                <a:ea typeface="+mn-ea"/>
                <a:cs typeface="+mn-cs"/>
                <a:hlinkClick r:id="rId3"/>
              </a:rPr>
              <a:t>Visual Studio</a:t>
            </a:r>
            <a:r>
              <a:rPr lang="en-NZ"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hlinkClick r:id="rId4"/>
              </a:rPr>
              <a:t>Eclipse</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5"/>
              </a:rPr>
              <a:t>IntelliJ</a:t>
            </a:r>
            <a:r>
              <a:rPr lang="en-NZ" sz="1200" kern="1200" dirty="0">
                <a:solidFill>
                  <a:schemeClr val="tx1"/>
                </a:solidFill>
                <a:effectLst/>
                <a:latin typeface="+mn-lt"/>
                <a:ea typeface="+mn-ea"/>
                <a:cs typeface="+mn-cs"/>
              </a:rPr>
              <a:t> supporting </a:t>
            </a:r>
            <a:r>
              <a:rPr lang="en-NZ" sz="1200" b="1" kern="1200" dirty="0">
                <a:solidFill>
                  <a:schemeClr val="tx1"/>
                </a:solidFill>
                <a:effectLst/>
                <a:latin typeface="+mn-lt"/>
                <a:ea typeface="+mn-ea"/>
                <a:cs typeface="+mn-cs"/>
              </a:rPr>
              <a:t>Scala, Python, R, Java</a:t>
            </a:r>
            <a:r>
              <a:rPr lang="en-NZ" sz="1200" kern="1200" dirty="0">
                <a:solidFill>
                  <a:schemeClr val="tx1"/>
                </a:solidFill>
                <a:effectLst/>
                <a:latin typeface="+mn-lt"/>
                <a:ea typeface="+mn-ea"/>
                <a:cs typeface="+mn-cs"/>
              </a:rPr>
              <a:t>, and </a:t>
            </a:r>
            <a:r>
              <a:rPr lang="en-NZ" sz="1200" kern="1200" dirty="0" err="1">
                <a:solidFill>
                  <a:schemeClr val="tx1"/>
                </a:solidFill>
                <a:effectLst/>
                <a:latin typeface="+mn-lt"/>
                <a:ea typeface="+mn-ea"/>
                <a:cs typeface="+mn-cs"/>
              </a:rPr>
              <a:t>.</a:t>
            </a:r>
            <a:r>
              <a:rPr lang="en-NZ" sz="1200" b="1" kern="1200" dirty="0" err="1">
                <a:solidFill>
                  <a:schemeClr val="tx1"/>
                </a:solidFill>
                <a:effectLst/>
                <a:latin typeface="+mn-lt"/>
                <a:ea typeface="+mn-ea"/>
                <a:cs typeface="+mn-cs"/>
              </a:rPr>
              <a:t>Net</a:t>
            </a:r>
            <a:r>
              <a:rPr lang="en-NZ" sz="1200" kern="1200" dirty="0">
                <a:solidFill>
                  <a:schemeClr val="tx1"/>
                </a:solidFill>
                <a:effectLst/>
                <a:latin typeface="+mn-lt"/>
                <a:ea typeface="+mn-ea"/>
                <a:cs typeface="+mn-cs"/>
              </a:rPr>
              <a:t>. HDInsight gives data scientists the ability to </a:t>
            </a:r>
            <a:r>
              <a:rPr lang="en-NZ" sz="1200" b="1" kern="1200" dirty="0">
                <a:solidFill>
                  <a:schemeClr val="tx1"/>
                </a:solidFill>
                <a:effectLst/>
                <a:latin typeface="+mn-lt"/>
                <a:ea typeface="+mn-ea"/>
                <a:cs typeface="+mn-cs"/>
              </a:rPr>
              <a:t>create narratives that combine code, statistical equations, and visualizations</a:t>
            </a:r>
            <a:r>
              <a:rPr lang="en-NZ" sz="1200" kern="1200" dirty="0">
                <a:solidFill>
                  <a:schemeClr val="tx1"/>
                </a:solidFill>
                <a:effectLst/>
                <a:latin typeface="+mn-lt"/>
                <a:ea typeface="+mn-ea"/>
                <a:cs typeface="+mn-cs"/>
              </a:rPr>
              <a:t> that tell a story about the data through integration to the two most popular notebooks: </a:t>
            </a:r>
            <a:r>
              <a:rPr lang="en-US" sz="1200" b="1" u="sng" kern="1200" dirty="0" err="1">
                <a:solidFill>
                  <a:schemeClr val="tx1"/>
                </a:solidFill>
                <a:effectLst/>
                <a:latin typeface="+mn-lt"/>
                <a:ea typeface="+mn-ea"/>
                <a:cs typeface="+mn-cs"/>
                <a:hlinkClick r:id="rId6"/>
              </a:rPr>
              <a:t>Jupyter</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7"/>
              </a:rPr>
              <a:t>Zeppelin</a:t>
            </a:r>
            <a:r>
              <a:rPr lang="en-NZ" sz="1200" kern="1200" dirty="0">
                <a:solidFill>
                  <a:schemeClr val="tx1"/>
                </a:solidFill>
                <a:effectLst/>
                <a:latin typeface="+mn-lt"/>
                <a:ea typeface="+mn-ea"/>
                <a:cs typeface="+mn-cs"/>
              </a:rPr>
              <a:t>. HDInsight is also the only managed cloud Hadoop solution with integration to </a:t>
            </a:r>
            <a:r>
              <a:rPr lang="en-NZ" sz="1200" b="1" kern="1200" dirty="0">
                <a:solidFill>
                  <a:schemeClr val="tx1"/>
                </a:solidFill>
                <a:effectLst/>
                <a:latin typeface="+mn-lt"/>
                <a:ea typeface="+mn-ea"/>
                <a:cs typeface="+mn-cs"/>
              </a:rPr>
              <a:t>Microsoft R Server</a:t>
            </a:r>
            <a:r>
              <a:rPr lang="en-NZ" sz="1200" kern="1200" dirty="0">
                <a:solidFill>
                  <a:schemeClr val="tx1"/>
                </a:solidFill>
                <a:effectLst/>
                <a:latin typeface="+mn-lt"/>
                <a:ea typeface="+mn-ea"/>
                <a:cs typeface="+mn-cs"/>
              </a:rPr>
              <a:t>.  </a:t>
            </a:r>
            <a:r>
              <a:rPr lang="en-NZ" sz="1200" b="1" kern="1200" dirty="0">
                <a:solidFill>
                  <a:schemeClr val="tx1"/>
                </a:solidFill>
                <a:effectLst/>
                <a:latin typeface="+mn-lt"/>
                <a:ea typeface="+mn-ea"/>
                <a:cs typeface="+mn-cs"/>
              </a:rPr>
              <a:t>Multi-threaded math libraries</a:t>
            </a:r>
            <a:r>
              <a:rPr lang="en-NZ" sz="1200" kern="1200" dirty="0">
                <a:solidFill>
                  <a:schemeClr val="tx1"/>
                </a:solidFill>
                <a:effectLst/>
                <a:latin typeface="+mn-lt"/>
                <a:ea typeface="+mn-ea"/>
                <a:cs typeface="+mn-cs"/>
              </a:rPr>
              <a:t> and </a:t>
            </a:r>
            <a:r>
              <a:rPr lang="en-NZ" sz="1200" b="1" kern="1200" dirty="0">
                <a:solidFill>
                  <a:schemeClr val="tx1"/>
                </a:solidFill>
                <a:effectLst/>
                <a:latin typeface="+mn-lt"/>
                <a:ea typeface="+mn-ea"/>
                <a:cs typeface="+mn-cs"/>
              </a:rPr>
              <a:t>transparent parallelization</a:t>
            </a:r>
            <a:r>
              <a:rPr lang="en-NZ" sz="1200" kern="1200" dirty="0">
                <a:solidFill>
                  <a:schemeClr val="tx1"/>
                </a:solidFill>
                <a:effectLst/>
                <a:latin typeface="+mn-lt"/>
                <a:ea typeface="+mn-ea"/>
                <a:cs typeface="+mn-cs"/>
              </a:rPr>
              <a:t> in R Server means handling up to </a:t>
            </a:r>
            <a:r>
              <a:rPr lang="en-NZ" sz="1200" b="1" kern="1200" dirty="0">
                <a:solidFill>
                  <a:schemeClr val="tx1"/>
                </a:solidFill>
                <a:effectLst/>
                <a:latin typeface="+mn-lt"/>
                <a:ea typeface="+mn-ea"/>
                <a:cs typeface="+mn-cs"/>
              </a:rPr>
              <a:t>1000x more data</a:t>
            </a:r>
            <a:r>
              <a:rPr lang="en-NZ" sz="1200" kern="1200" dirty="0">
                <a:solidFill>
                  <a:schemeClr val="tx1"/>
                </a:solidFill>
                <a:effectLst/>
                <a:latin typeface="+mn-lt"/>
                <a:ea typeface="+mn-ea"/>
                <a:cs typeface="+mn-cs"/>
              </a:rPr>
              <a:t> and up to </a:t>
            </a:r>
            <a:r>
              <a:rPr lang="en-NZ" sz="1200" b="1" kern="1200" dirty="0">
                <a:solidFill>
                  <a:schemeClr val="tx1"/>
                </a:solidFill>
                <a:effectLst/>
                <a:latin typeface="+mn-lt"/>
                <a:ea typeface="+mn-ea"/>
                <a:cs typeface="+mn-cs"/>
              </a:rPr>
              <a:t>50x faster speeds</a:t>
            </a:r>
            <a:r>
              <a:rPr lang="en-NZ" sz="1200" kern="1200" dirty="0">
                <a:solidFill>
                  <a:schemeClr val="tx1"/>
                </a:solidFill>
                <a:effectLst/>
                <a:latin typeface="+mn-lt"/>
                <a:ea typeface="+mn-ea"/>
                <a:cs typeface="+mn-cs"/>
              </a:rPr>
              <a:t> than open source R</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helping you train more accurate models for better predictions than previously possible.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effective cloud scale</a:t>
            </a:r>
          </a:p>
          <a:p>
            <a:r>
              <a:rPr lang="en-US" sz="1200" kern="1200" dirty="0">
                <a:solidFill>
                  <a:schemeClr val="tx1"/>
                </a:solidFill>
                <a:effectLst/>
                <a:latin typeface="+mn-lt"/>
                <a:ea typeface="+mn-ea"/>
                <a:cs typeface="+mn-cs"/>
              </a:rPr>
              <a:t>HDInsight has </a:t>
            </a:r>
            <a:r>
              <a:rPr lang="en-NZ" sz="1200" b="1" kern="1200" dirty="0">
                <a:solidFill>
                  <a:schemeClr val="tx1"/>
                </a:solidFill>
                <a:effectLst/>
                <a:latin typeface="+mn-lt"/>
                <a:ea typeface="+mn-ea"/>
                <a:cs typeface="+mn-cs"/>
              </a:rPr>
              <a:t>decoupled compute and storage</a:t>
            </a:r>
            <a:r>
              <a:rPr lang="en-NZ" sz="1200" kern="1200" dirty="0">
                <a:solidFill>
                  <a:schemeClr val="tx1"/>
                </a:solidFill>
                <a:effectLst/>
                <a:latin typeface="+mn-lt"/>
                <a:ea typeface="+mn-ea"/>
                <a:cs typeface="+mn-cs"/>
              </a:rPr>
              <a:t>, enabling you to </a:t>
            </a:r>
            <a:r>
              <a:rPr lang="en-NZ" sz="1200" b="1" kern="1200" dirty="0">
                <a:solidFill>
                  <a:schemeClr val="tx1"/>
                </a:solidFill>
                <a:effectLst/>
                <a:latin typeface="+mn-lt"/>
                <a:ea typeface="+mn-ea"/>
                <a:cs typeface="+mn-cs"/>
              </a:rPr>
              <a:t>cost-effectively scale workloads up or down</a:t>
            </a:r>
            <a:r>
              <a:rPr lang="en-NZ" sz="1200" kern="1200" dirty="0">
                <a:solidFill>
                  <a:schemeClr val="tx1"/>
                </a:solidFill>
                <a:effectLst/>
                <a:latin typeface="+mn-lt"/>
                <a:ea typeface="+mn-ea"/>
                <a:cs typeface="+mn-cs"/>
              </a:rPr>
              <a:t>, independent of storage. Local storage can still be used for caching and fast I/O. Spark and interactive Hive users can choose SSD memory for interactive performance; while Kafka users can retain all streaming data in premium managed disks. You </a:t>
            </a:r>
            <a:r>
              <a:rPr lang="en-NZ" sz="1200" b="1" kern="1200" dirty="0">
                <a:solidFill>
                  <a:schemeClr val="tx1"/>
                </a:solidFill>
                <a:effectLst/>
                <a:latin typeface="+mn-lt"/>
                <a:ea typeface="+mn-ea"/>
                <a:cs typeface="+mn-cs"/>
              </a:rPr>
              <a:t>only pay for </a:t>
            </a:r>
            <a:r>
              <a:rPr lang="en-NZ" sz="1200" kern="1200" dirty="0">
                <a:solidFill>
                  <a:schemeClr val="tx1"/>
                </a:solidFill>
                <a:effectLst/>
                <a:latin typeface="+mn-lt"/>
                <a:ea typeface="+mn-ea"/>
                <a:cs typeface="+mn-cs"/>
              </a:rPr>
              <a:t>the compute and storage </a:t>
            </a:r>
            <a:r>
              <a:rPr lang="en-NZ" sz="1200" b="1" kern="1200" dirty="0">
                <a:solidFill>
                  <a:schemeClr val="tx1"/>
                </a:solidFill>
                <a:effectLst/>
                <a:latin typeface="+mn-lt"/>
                <a:ea typeface="+mn-ea"/>
                <a:cs typeface="+mn-cs"/>
              </a:rPr>
              <a:t>you use</a:t>
            </a:r>
            <a:r>
              <a:rPr lang="en-NZ" sz="1200" kern="1200" dirty="0">
                <a:solidFill>
                  <a:schemeClr val="tx1"/>
                </a:solidFill>
                <a:effectLst/>
                <a:latin typeface="+mn-lt"/>
                <a:ea typeface="+mn-ea"/>
                <a:cs typeface="+mn-cs"/>
              </a:rPr>
              <a:t> and are given the ability to choose any Azure VM types that enables the best utilization of resources.  A recent </a:t>
            </a:r>
            <a:r>
              <a:rPr lang="en-NZ" sz="1200" u="sng" kern="1200" dirty="0">
                <a:solidFill>
                  <a:schemeClr val="tx1"/>
                </a:solidFill>
                <a:effectLst/>
                <a:latin typeface="+mn-lt"/>
                <a:ea typeface="+mn-ea"/>
                <a:cs typeface="+mn-cs"/>
              </a:rPr>
              <a:t>study</a:t>
            </a:r>
            <a:r>
              <a:rPr lang="en-NZ" sz="1200" kern="1200" dirty="0">
                <a:solidFill>
                  <a:schemeClr val="tx1"/>
                </a:solidFill>
                <a:effectLst/>
                <a:latin typeface="+mn-lt"/>
                <a:ea typeface="+mn-ea"/>
                <a:cs typeface="+mn-cs"/>
              </a:rPr>
              <a:t> showed HDInsight delivering </a:t>
            </a:r>
            <a:r>
              <a:rPr lang="en-NZ" sz="1200" b="1" kern="1200" dirty="0">
                <a:solidFill>
                  <a:schemeClr val="tx1"/>
                </a:solidFill>
                <a:effectLst/>
                <a:latin typeface="+mn-lt"/>
                <a:ea typeface="+mn-ea"/>
                <a:cs typeface="+mn-cs"/>
              </a:rPr>
              <a:t>63% lower TCO</a:t>
            </a:r>
            <a:r>
              <a:rPr lang="en-NZ" sz="1200" kern="1200" dirty="0">
                <a:solidFill>
                  <a:schemeClr val="tx1"/>
                </a:solidFill>
                <a:effectLst/>
                <a:latin typeface="+mn-lt"/>
                <a:ea typeface="+mn-ea"/>
                <a:cs typeface="+mn-cs"/>
              </a:rPr>
              <a:t> than deploying Hadoop on premises over 5 years.*</a:t>
            </a:r>
          </a:p>
          <a:p>
            <a:br>
              <a:rPr lang="en-NZ"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Integration with leading Productivity Applications</a:t>
            </a:r>
          </a:p>
          <a:p>
            <a:r>
              <a:rPr lang="en-US" sz="1200" kern="1200" dirty="0">
                <a:solidFill>
                  <a:schemeClr val="tx1"/>
                </a:solidFill>
                <a:effectLst/>
                <a:latin typeface="+mn-lt"/>
                <a:ea typeface="+mn-ea"/>
                <a:cs typeface="+mn-cs"/>
              </a:rPr>
              <a:t>In the broader ecosystem for Hadoop, there is a thriving market of independent software vendors (ISVs) who provide value added solutions. Through a unique design where </a:t>
            </a:r>
            <a:r>
              <a:rPr lang="en-US" sz="1200" b="1" kern="1200" dirty="0">
                <a:solidFill>
                  <a:schemeClr val="tx1"/>
                </a:solidFill>
                <a:effectLst/>
                <a:latin typeface="+mn-lt"/>
                <a:ea typeface="+mn-ea"/>
                <a:cs typeface="+mn-cs"/>
              </a:rPr>
              <a:t>every cluster is extended</a:t>
            </a:r>
            <a:r>
              <a:rPr lang="en-US" sz="1200" kern="1200" dirty="0">
                <a:solidFill>
                  <a:schemeClr val="tx1"/>
                </a:solidFill>
                <a:effectLst/>
                <a:latin typeface="+mn-lt"/>
                <a:ea typeface="+mn-ea"/>
                <a:cs typeface="+mn-cs"/>
              </a:rPr>
              <a:t> with edge nodes and script action, HDInsight lets customers spin up Hadoop and Spark clusters pre-integrated and pre-tuned </a:t>
            </a:r>
            <a:r>
              <a:rPr lang="en-US" sz="1200" b="1" kern="1200" dirty="0">
                <a:solidFill>
                  <a:schemeClr val="tx1"/>
                </a:solidFill>
                <a:effectLst/>
                <a:latin typeface="+mn-lt"/>
                <a:ea typeface="+mn-ea"/>
                <a:cs typeface="+mn-cs"/>
              </a:rPr>
              <a:t>with any ISV application out-of-the-box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Datameer</a:t>
            </a:r>
            <a:r>
              <a:rPr lang="en-US" sz="1200" kern="1200" dirty="0">
                <a:solidFill>
                  <a:schemeClr val="tx1"/>
                </a:solidFill>
                <a:effectLst/>
                <a:latin typeface="+mn-lt"/>
                <a:ea typeface="+mn-ea"/>
                <a:cs typeface="+mn-cs"/>
              </a:rPr>
              <a:t>, Cask, </a:t>
            </a:r>
            <a:r>
              <a:rPr lang="en-US" sz="1200" kern="1200" dirty="0" err="1">
                <a:solidFill>
                  <a:schemeClr val="tx1"/>
                </a:solidFill>
                <a:effectLst/>
                <a:latin typeface="+mn-lt"/>
                <a:ea typeface="+mn-ea"/>
                <a:cs typeface="+mn-cs"/>
              </a:rPr>
              <a:t>AtScale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StreamSets</a:t>
            </a:r>
            <a:r>
              <a:rPr lang="en-US" sz="1200" kern="1200" dirty="0">
                <a:solidFill>
                  <a:schemeClr val="tx1"/>
                </a:solidFill>
                <a:effectLst/>
                <a:latin typeface="+mn-lt"/>
                <a:ea typeface="+mn-ea"/>
                <a:cs typeface="+mn-cs"/>
              </a:rPr>
              <a:t> are few such applications, which are very popular on the HDInsight platform today.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Easy for administrators to manage</a:t>
            </a:r>
          </a:p>
          <a:p>
            <a:r>
              <a:rPr lang="en-NZ" sz="1200" kern="1200" dirty="0">
                <a:solidFill>
                  <a:schemeClr val="tx1"/>
                </a:solidFill>
                <a:effectLst/>
                <a:latin typeface="+mn-lt"/>
                <a:ea typeface="+mn-ea"/>
                <a:cs typeface="+mn-cs"/>
              </a:rPr>
              <a:t>With HDInsight, administrators can deploy Hadoop in the cloud </a:t>
            </a:r>
            <a:r>
              <a:rPr lang="en-NZ" sz="1200" b="1" kern="1200" dirty="0">
                <a:solidFill>
                  <a:schemeClr val="tx1"/>
                </a:solidFill>
                <a:effectLst/>
                <a:latin typeface="+mn-lt"/>
                <a:ea typeface="+mn-ea"/>
                <a:cs typeface="+mn-cs"/>
              </a:rPr>
              <a:t>without buying new hardware</a:t>
            </a:r>
            <a:r>
              <a:rPr lang="en-NZ" sz="1200" kern="1200" dirty="0">
                <a:solidFill>
                  <a:schemeClr val="tx1"/>
                </a:solidFill>
                <a:effectLst/>
                <a:latin typeface="+mn-lt"/>
                <a:ea typeface="+mn-ea"/>
                <a:cs typeface="+mn-cs"/>
              </a:rPr>
              <a:t> or incurring other up-front costs. There</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s also </a:t>
            </a:r>
            <a:r>
              <a:rPr lang="en-NZ" sz="1200" b="1" kern="1200" dirty="0">
                <a:solidFill>
                  <a:schemeClr val="tx1"/>
                </a:solidFill>
                <a:effectLst/>
                <a:latin typeface="+mn-lt"/>
                <a:ea typeface="+mn-ea"/>
                <a:cs typeface="+mn-cs"/>
              </a:rPr>
              <a:t>no time-consuming installation or set up</a:t>
            </a:r>
            <a:r>
              <a:rPr lang="en-NZ" sz="1200" kern="1200" dirty="0">
                <a:solidFill>
                  <a:schemeClr val="tx1"/>
                </a:solidFill>
                <a:effectLst/>
                <a:latin typeface="+mn-lt"/>
                <a:ea typeface="+mn-ea"/>
                <a:cs typeface="+mn-cs"/>
              </a:rPr>
              <a:t>. There is also no need to patch the operating system or upgrade the Hadoop versions. Azure does it for you. Launch your first cluster in minutes.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10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start off, you really need a solid foundation that you can build on. It’s got to give you some flexibility </a:t>
            </a:r>
            <a:r>
              <a:rPr lang="en-US"/>
              <a:t>to </a:t>
            </a:r>
            <a:r>
              <a:rPr lang="en-US" dirty="0"/>
              <a:t>match your </a:t>
            </a:r>
            <a:r>
              <a:rPr lang="en-US"/>
              <a:t>needs and choose the </a:t>
            </a:r>
            <a:r>
              <a:rPr lang="en-US" dirty="0"/>
              <a:t>right topology for where you are, and it’s got to be able to grow and develop to keep up with you too.</a:t>
            </a:r>
          </a:p>
          <a:p>
            <a:pPr marL="0" indent="0">
              <a:buFontTx/>
              <a:buNone/>
            </a:pPr>
            <a:endParaRPr lang="en-US" dirty="0"/>
          </a:p>
          <a:p>
            <a:pPr marL="0" indent="0">
              <a:buFontTx/>
              <a:buNone/>
            </a:pPr>
            <a:r>
              <a:rPr lang="en-US" b="1" dirty="0"/>
              <a:t>T: </a:t>
            </a:r>
            <a:r>
              <a:rPr lang="en-US" sz="900" b="1" kern="1200" dirty="0">
                <a:solidFill>
                  <a:schemeClr val="tx1"/>
                </a:solidFill>
                <a:effectLst/>
                <a:latin typeface="Segoe UI Light" pitchFamily="34" charset="0"/>
                <a:ea typeface="+mn-ea"/>
                <a:cs typeface="+mn-cs"/>
              </a:rPr>
              <a:t>So let’s dive in to what it means to find the best-fit technology.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374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Petabyte size files and Trillions of objects:</a:t>
            </a:r>
            <a:br>
              <a:rPr lang="en-US" sz="1800" b="1" dirty="0"/>
            </a:br>
            <a:r>
              <a:rPr lang="en-US" sz="1200" dirty="0"/>
              <a:t>With Azure Data Lake Store your organization can </a:t>
            </a:r>
            <a:r>
              <a:rPr lang="en-US" sz="1200" b="1" dirty="0"/>
              <a:t>analyze all of its data in a single place</a:t>
            </a:r>
            <a:r>
              <a:rPr lang="en-US" sz="1200" dirty="0"/>
              <a:t> with no artificial constraints. Your Data Lake Store can store </a:t>
            </a:r>
            <a:r>
              <a:rPr lang="en-US" sz="1200" b="1" dirty="0"/>
              <a:t>trillions of files </a:t>
            </a:r>
            <a:r>
              <a:rPr lang="en-US" sz="1200" dirty="0"/>
              <a:t>where a single file</a:t>
            </a:r>
            <a:r>
              <a:rPr lang="en-US" sz="1200" b="1" dirty="0"/>
              <a:t> </a:t>
            </a:r>
            <a:r>
              <a:rPr lang="en-US" sz="1200" dirty="0"/>
              <a:t>can be greater than a </a:t>
            </a:r>
            <a:r>
              <a:rPr lang="en-US" sz="1200" b="1" dirty="0"/>
              <a:t>petabyte in size</a:t>
            </a:r>
            <a:r>
              <a:rPr lang="en-US" sz="1200" dirty="0"/>
              <a:t> which is </a:t>
            </a:r>
            <a:r>
              <a:rPr lang="en-US" sz="1200" b="1" dirty="0"/>
              <a:t>200x larger</a:t>
            </a:r>
            <a:r>
              <a:rPr lang="en-US" sz="1200" dirty="0"/>
              <a:t> than other cloud stores. This makes Data Lake Store ideal for storing </a:t>
            </a:r>
            <a:r>
              <a:rPr lang="en-US" sz="1200" b="1" dirty="0"/>
              <a:t>any type</a:t>
            </a:r>
            <a:r>
              <a:rPr lang="en-US" sz="1200" dirty="0"/>
              <a:t> </a:t>
            </a:r>
            <a:r>
              <a:rPr lang="en-US" sz="1200" b="1" dirty="0"/>
              <a:t>of data</a:t>
            </a:r>
            <a:r>
              <a:rPr lang="en-US" sz="1200" dirty="0"/>
              <a:t> including massive datasets like high-resolution video, genomic and seismic datasets, medical data, and data from a wide variety of industries.</a:t>
            </a:r>
          </a:p>
          <a:p>
            <a:pPr marL="0" indent="0">
              <a:buNone/>
            </a:pPr>
            <a:r>
              <a:rPr lang="en-US" sz="2000" b="1" dirty="0"/>
              <a:t>Scalable</a:t>
            </a:r>
            <a:r>
              <a:rPr lang="en-US" sz="2000" dirty="0"/>
              <a:t> </a:t>
            </a:r>
            <a:r>
              <a:rPr lang="en-US" sz="2000" b="1" dirty="0"/>
              <a:t>throughput</a:t>
            </a:r>
            <a:r>
              <a:rPr lang="en-US" sz="2000" dirty="0"/>
              <a:t>  for </a:t>
            </a:r>
            <a:r>
              <a:rPr lang="en-US" sz="2000" b="1" dirty="0"/>
              <a:t>massively</a:t>
            </a:r>
            <a:r>
              <a:rPr lang="en-US" sz="2000" dirty="0"/>
              <a:t> </a:t>
            </a:r>
            <a:r>
              <a:rPr lang="en-US" sz="2000" b="1" dirty="0"/>
              <a:t>parallel</a:t>
            </a:r>
            <a:r>
              <a:rPr lang="en-US" sz="2000" dirty="0"/>
              <a:t> </a:t>
            </a:r>
            <a:r>
              <a:rPr lang="en-US" sz="2000" b="1" dirty="0"/>
              <a:t>analytics:</a:t>
            </a:r>
            <a:br>
              <a:rPr lang="en-US" sz="1800" b="1" dirty="0"/>
            </a:br>
            <a:r>
              <a:rPr lang="en-US" sz="1200" dirty="0"/>
              <a:t>Without redesigning your application or repartitioning your data at higher scale, Data Lake Store scales throughput to support any size of analytic workload. It provides massive throughput to run analytic jobs with </a:t>
            </a:r>
            <a:r>
              <a:rPr lang="en-US" sz="1200" b="1" dirty="0"/>
              <a:t>1,000+ concurrent executors </a:t>
            </a:r>
            <a:r>
              <a:rPr lang="en-US" sz="1200" dirty="0"/>
              <a:t>that</a:t>
            </a:r>
            <a:r>
              <a:rPr lang="en-US" sz="1200" b="1" dirty="0"/>
              <a:t> </a:t>
            </a:r>
            <a:r>
              <a:rPr lang="en-US" sz="1200" dirty="0"/>
              <a:t>read and write </a:t>
            </a:r>
            <a:r>
              <a:rPr lang="en-US" sz="1200" b="1" dirty="0"/>
              <a:t>hundreds of terabytes</a:t>
            </a:r>
            <a:r>
              <a:rPr lang="en-US" sz="1200" dirty="0"/>
              <a:t> of data efficiently. </a:t>
            </a:r>
          </a:p>
          <a:p>
            <a:pPr marL="0" indent="0">
              <a:buNone/>
            </a:pPr>
            <a:r>
              <a:rPr lang="en-US" sz="2000" b="1" dirty="0"/>
              <a:t>HDFS for the Cloud:</a:t>
            </a:r>
            <a:br>
              <a:rPr lang="en-US" sz="1800" b="1" dirty="0"/>
            </a:br>
            <a:r>
              <a:rPr lang="en-US" sz="1200" dirty="0"/>
              <a:t>Microsoft Azure Data Lake Store supports any application that uses the open </a:t>
            </a:r>
            <a:r>
              <a:rPr lang="en-US" sz="1200" b="1" dirty="0"/>
              <a:t>Apache</a:t>
            </a:r>
            <a:r>
              <a:rPr lang="en-US" sz="1200" dirty="0"/>
              <a:t> </a:t>
            </a:r>
            <a:r>
              <a:rPr lang="en-US" sz="1200" b="1" dirty="0"/>
              <a:t>Hadoop Distributed File System (HDFS)</a:t>
            </a:r>
            <a:r>
              <a:rPr lang="en-US" sz="1200" dirty="0"/>
              <a:t> standard. By supporting HDFS, you can easily migrate your existing Hadoop and Spark data to the cloud without recreating your HDFS directory structure.</a:t>
            </a:r>
            <a:endParaRPr lang="en-US" sz="2000" b="1" dirty="0"/>
          </a:p>
          <a:p>
            <a:pPr marL="0" indent="0">
              <a:buNone/>
            </a:pPr>
            <a:r>
              <a:rPr lang="en-US" sz="2000" b="1" dirty="0"/>
              <a:t>Always encrypted, Role-based security &amp; Auditing:</a:t>
            </a:r>
            <a:br>
              <a:rPr lang="en-US" sz="1800" b="1" dirty="0"/>
            </a:br>
            <a:r>
              <a:rPr lang="en-US" sz="1200" dirty="0"/>
              <a:t>Data Lake Store </a:t>
            </a:r>
            <a:r>
              <a:rPr lang="en-US" sz="1200" b="1" dirty="0"/>
              <a:t>protects your data assets </a:t>
            </a:r>
            <a:r>
              <a:rPr lang="en-US" sz="1200" dirty="0"/>
              <a:t>and extends your on-premises security and governance controls to the cloud easily.  Data is </a:t>
            </a:r>
            <a:r>
              <a:rPr lang="en-US" sz="1200" b="1" dirty="0"/>
              <a:t>always encrypted</a:t>
            </a:r>
            <a:r>
              <a:rPr lang="en-US" sz="1200" dirty="0"/>
              <a:t>; in motion using SSL, and at rest using service or user managed </a:t>
            </a:r>
            <a:r>
              <a:rPr lang="en-US" sz="1200" b="1" dirty="0"/>
              <a:t>HSM-backed keys </a:t>
            </a:r>
            <a:r>
              <a:rPr lang="en-US" sz="1200" dirty="0"/>
              <a:t>in Azure Key Vault.  Capabilities such as </a:t>
            </a:r>
            <a:r>
              <a:rPr lang="en-US" sz="1200" b="1" dirty="0"/>
              <a:t>single sign-on (SSO), multi-factor authentication </a:t>
            </a:r>
            <a:r>
              <a:rPr lang="en-US" sz="1200" dirty="0"/>
              <a:t>and seamless management of millions of identities is built-in through </a:t>
            </a:r>
            <a:r>
              <a:rPr lang="en-US" sz="1200" b="1" dirty="0"/>
              <a:t>Azure Active Directory</a:t>
            </a:r>
            <a:r>
              <a:rPr lang="en-US" sz="1200" dirty="0"/>
              <a:t>. You can authorize users and groups with </a:t>
            </a:r>
            <a:r>
              <a:rPr lang="en-US" sz="1200" b="1" dirty="0"/>
              <a:t>fine-grained POSIX-based ACLs </a:t>
            </a:r>
            <a:r>
              <a:rPr lang="en-US" sz="1200" dirty="0"/>
              <a:t>for all data in the Store enabling role-based access controls. Finally, you can meet </a:t>
            </a:r>
            <a:r>
              <a:rPr lang="en-US" sz="1200" b="1" dirty="0"/>
              <a:t>security and regulatory</a:t>
            </a:r>
            <a:r>
              <a:rPr lang="en-US" sz="1200" dirty="0"/>
              <a:t> </a:t>
            </a:r>
            <a:r>
              <a:rPr lang="en-US" sz="1200" b="1" dirty="0"/>
              <a:t>compliance</a:t>
            </a:r>
            <a:r>
              <a:rPr lang="en-US" sz="1200" dirty="0"/>
              <a:t> needs by </a:t>
            </a:r>
            <a:r>
              <a:rPr lang="en-US" sz="1200" b="1" dirty="0"/>
              <a:t>auditing</a:t>
            </a:r>
            <a:r>
              <a:rPr lang="en-US" sz="1200" dirty="0"/>
              <a:t> every access or configuration change to the system. </a:t>
            </a:r>
          </a:p>
          <a:p>
            <a:pPr marL="0" indent="0">
              <a:buNone/>
            </a:pPr>
            <a:r>
              <a:rPr lang="en-US" sz="2000" b="1" dirty="0"/>
              <a:t>Enterprise-grade Support:</a:t>
            </a:r>
            <a:br>
              <a:rPr lang="en-US" sz="1800" b="1" dirty="0"/>
            </a:br>
            <a:r>
              <a:rPr lang="en-US" sz="1200" dirty="0"/>
              <a:t>We guarantee a </a:t>
            </a:r>
            <a:r>
              <a:rPr lang="en-US" sz="1200" b="1" dirty="0"/>
              <a:t>99.9%</a:t>
            </a:r>
            <a:r>
              <a:rPr lang="en-US" sz="1200" dirty="0"/>
              <a:t> </a:t>
            </a:r>
            <a:r>
              <a:rPr lang="en-US" sz="1200" b="1" dirty="0"/>
              <a:t>enterprise-grade SLA and 24/7 support</a:t>
            </a:r>
            <a:r>
              <a:rPr lang="en-US" sz="1200" dirty="0"/>
              <a:t> for your big data solution.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568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Start in seconds, Scale instantly, Pay per job</a:t>
            </a:r>
            <a:r>
              <a:rPr lang="en-US" sz="2000" dirty="0"/>
              <a:t>:</a:t>
            </a:r>
            <a:br>
              <a:rPr lang="en-US" sz="1800" dirty="0"/>
            </a:br>
            <a:r>
              <a:rPr lang="en-US" sz="1200" dirty="0"/>
              <a:t>Our on-demand service will have you processing Big Data jobs</a:t>
            </a:r>
            <a:r>
              <a:rPr lang="en-US" sz="1200" b="1" dirty="0"/>
              <a:t> within 30 seconds</a:t>
            </a:r>
            <a:r>
              <a:rPr lang="en-US" sz="1200" dirty="0"/>
              <a:t>. There is no infrastructure to worry about because there are no servers, VMs, or clusters to wait for, manage or tune. You can </a:t>
            </a:r>
            <a:r>
              <a:rPr lang="en-US" sz="1200" b="1" dirty="0"/>
              <a:t>instantly scale the analytic units</a:t>
            </a:r>
            <a:r>
              <a:rPr lang="en-US" sz="1200" dirty="0"/>
              <a:t> (processing power) from one to thousands for each job. You only </a:t>
            </a:r>
            <a:r>
              <a:rPr lang="en-US" sz="1200" b="1" dirty="0"/>
              <a:t>pay for the processing used per job</a:t>
            </a:r>
            <a:r>
              <a:rPr lang="en-US" sz="1200" dirty="0"/>
              <a:t>. </a:t>
            </a:r>
          </a:p>
          <a:p>
            <a:pPr marL="0" indent="0">
              <a:buNone/>
            </a:pPr>
            <a:r>
              <a:rPr lang="en-US" sz="2000" b="1" dirty="0"/>
              <a:t>Develop massively parallel programs with simplicity:</a:t>
            </a:r>
            <a:br>
              <a:rPr lang="en-US" sz="1800" b="1" dirty="0"/>
            </a:br>
            <a:r>
              <a:rPr lang="en-US" sz="1200" b="1" dirty="0"/>
              <a:t>U-SQL is a simple, expressive, and extensible language</a:t>
            </a:r>
            <a:r>
              <a:rPr lang="en-US" sz="1200" dirty="0"/>
              <a:t> that allows you to write code once and automatically have it be parallelized for the scale you need.  You can</a:t>
            </a:r>
            <a:r>
              <a:rPr lang="en-US" sz="1200" b="1" dirty="0"/>
              <a:t> process petabytes of data</a:t>
            </a:r>
            <a:r>
              <a:rPr lang="en-US" sz="1200" dirty="0"/>
              <a:t> for diverse workload categories such as ETL, machine learning, cognitive science, machine translation, imaging processing, and sentiment analysis by using U-SQL and leveraging existing libraries written in .NET languages, R, or Python..</a:t>
            </a:r>
          </a:p>
          <a:p>
            <a:pPr marL="0" indent="0">
              <a:buNone/>
            </a:pPr>
            <a:r>
              <a:rPr lang="en-US" sz="2000" b="1" dirty="0"/>
              <a:t>Debug and Optimize your Big Data programs with ease:</a:t>
            </a:r>
            <a:br>
              <a:rPr lang="en-US" sz="1800" b="1" dirty="0"/>
            </a:br>
            <a:r>
              <a:rPr lang="en-US" sz="1200" dirty="0"/>
              <a:t>Debugging failures in cloud distributed programs are now as easy as debugging a program in your personal environment. Our execution environment </a:t>
            </a:r>
            <a:r>
              <a:rPr lang="en-US" sz="1200" b="1" dirty="0"/>
              <a:t>actively analyzes your programs as they run and offers recommendations</a:t>
            </a:r>
            <a:r>
              <a:rPr lang="en-US" sz="1200" dirty="0"/>
              <a:t> to improve performance and reduce cost. For example, if you requested 1000 AUs for your program and only 50 AUs were needed, the system would recommend that you only use 50 AUs resulting in a 20x cost savings.</a:t>
            </a:r>
          </a:p>
          <a:p>
            <a:pPr marL="0" indent="0">
              <a:buNone/>
            </a:pPr>
            <a:r>
              <a:rPr lang="en-US" sz="2000" b="1" dirty="0"/>
              <a:t>Virtualize your analytics</a:t>
            </a:r>
            <a:r>
              <a:rPr lang="en-US" sz="2000" dirty="0"/>
              <a:t>:</a:t>
            </a:r>
            <a:br>
              <a:rPr lang="en-US" sz="1800" dirty="0"/>
            </a:br>
            <a:r>
              <a:rPr lang="en-US" sz="1200" dirty="0"/>
              <a:t>The power to act on all your data with optimized data virtualization of your relational sources such as </a:t>
            </a:r>
            <a:r>
              <a:rPr lang="en-US" sz="1200" b="1" dirty="0"/>
              <a:t>Azure SQL Server on VMs, Azure SQL Database, and Azure SQL Data Warehouse.</a:t>
            </a:r>
            <a:r>
              <a:rPr lang="en-US" sz="1200" dirty="0"/>
              <a:t> Queries are automatically optimized by </a:t>
            </a:r>
            <a:r>
              <a:rPr lang="en-US" sz="1200" b="1" dirty="0"/>
              <a:t>moving processing close to the source data</a:t>
            </a:r>
            <a:r>
              <a:rPr lang="en-US" sz="1200" dirty="0"/>
              <a:t>, without data movement, thereby maximizing performance and minimizing latency.</a:t>
            </a:r>
          </a:p>
          <a:p>
            <a:pPr marL="0" indent="0">
              <a:buNone/>
            </a:pPr>
            <a:r>
              <a:rPr lang="en-US" sz="2000" b="1" dirty="0"/>
              <a:t>Enterprise-grade Security, Auditing and Support:</a:t>
            </a:r>
            <a:br>
              <a:rPr lang="en-US" sz="1800" b="1" dirty="0"/>
            </a:br>
            <a:r>
              <a:rPr lang="en-US" sz="1200" b="1" dirty="0"/>
              <a:t>E</a:t>
            </a:r>
            <a:r>
              <a:rPr lang="en-US" sz="1200" dirty="0"/>
              <a:t>xtend your on-premises security and governance controls to the cloud for meeting your security and regulatory compliance needs. Capabilities such as </a:t>
            </a:r>
            <a:r>
              <a:rPr lang="en-US" sz="1200" b="1" dirty="0"/>
              <a:t>single sign-on (SSO), multi-factor authentication</a:t>
            </a:r>
            <a:r>
              <a:rPr lang="en-US" sz="1200" dirty="0"/>
              <a:t> and seamless management of millions of identities is built-in through </a:t>
            </a:r>
            <a:r>
              <a:rPr lang="en-US" sz="1200" b="1" dirty="0"/>
              <a:t>Azure Active Directory. Role Based Access control</a:t>
            </a:r>
            <a:r>
              <a:rPr lang="en-US" sz="1200" dirty="0"/>
              <a:t>, and the ability to </a:t>
            </a:r>
            <a:r>
              <a:rPr lang="en-US" sz="1200" b="1" dirty="0"/>
              <a:t>audit all processing</a:t>
            </a:r>
            <a:r>
              <a:rPr lang="en-US" sz="1200" dirty="0"/>
              <a:t> and management operations are on by default.  We guarantee a </a:t>
            </a:r>
            <a:r>
              <a:rPr lang="en-US" sz="1200" b="1" dirty="0"/>
              <a:t>99.9%</a:t>
            </a:r>
            <a:r>
              <a:rPr lang="en-US" sz="1200" dirty="0"/>
              <a:t> </a:t>
            </a:r>
            <a:r>
              <a:rPr lang="en-US" sz="1200" b="1" dirty="0"/>
              <a:t>enterprise-grade SLA </a:t>
            </a:r>
            <a:r>
              <a:rPr lang="en-US" sz="1200" dirty="0"/>
              <a:t>and</a:t>
            </a:r>
            <a:r>
              <a:rPr lang="en-US" sz="1200" b="1" dirty="0"/>
              <a:t> 24/7 support</a:t>
            </a:r>
            <a:r>
              <a:rPr lang="en-US" sz="1200" dirty="0"/>
              <a:t> for your big data solution.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032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228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F0"/>
                </a:solidFill>
              </a:rPr>
              <a:t>Get it at //aka.ms/</a:t>
            </a:r>
            <a:r>
              <a:rPr lang="en-US" dirty="0" err="1">
                <a:solidFill>
                  <a:srgbClr val="00B0F0"/>
                </a:solidFill>
              </a:rPr>
              <a:t>forresterwave</a:t>
            </a:r>
            <a:endParaRPr lang="en-US" dirty="0">
              <a:solidFill>
                <a:srgbClr val="00B0F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708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Cortana Intelligence</a:t>
            </a:r>
            <a:r>
              <a:rPr lang="en-US" sz="1200" kern="1200" baseline="0" dirty="0">
                <a:solidFill>
                  <a:schemeClr val="tx1"/>
                </a:solidFill>
                <a:effectLst/>
                <a:latin typeface="Segoe UI Light" pitchFamily="34" charset="0"/>
                <a:ea typeface="+mn-ea"/>
                <a:cs typeface="+mn-cs"/>
              </a:rPr>
              <a:t> is </a:t>
            </a:r>
            <a:r>
              <a:rPr lang="en-US" sz="1200" kern="1200" baseline="0" dirty="0">
                <a:solidFill>
                  <a:schemeClr val="tx1"/>
                </a:solidFill>
                <a:effectLst/>
                <a:latin typeface="+mn-lt"/>
                <a:ea typeface="+mn-ea"/>
                <a:cs typeface="+mn-cs"/>
              </a:rPr>
              <a:t>a</a:t>
            </a:r>
            <a:r>
              <a:rPr lang="en-US" sz="1200" dirty="0"/>
              <a:t>vailable as a simple monthly subscription, which</a:t>
            </a:r>
            <a:r>
              <a:rPr lang="en-US" sz="1200" baseline="0" dirty="0"/>
              <a:t> gives you a predictable monthly </a:t>
            </a:r>
            <a:r>
              <a:rPr lang="en-US" sz="1200" kern="1200" dirty="0">
                <a:solidFill>
                  <a:schemeClr val="tx1"/>
                </a:solidFill>
                <a:effectLst/>
                <a:latin typeface="Segoe UI Light" pitchFamily="34" charset="0"/>
                <a:ea typeface="+mn-ea"/>
                <a:cs typeface="+mn-cs"/>
              </a:rPr>
              <a:t>cost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for building a comprehensive Big Data and advanced analytics solution.</a:t>
            </a:r>
            <a:endParaRPr lang="en-US" baseline="0" dirty="0"/>
          </a:p>
          <a:p>
            <a:endParaRPr lang="en-US" baseline="0" dirty="0"/>
          </a:p>
          <a:p>
            <a:r>
              <a:rPr lang="en-US" baseline="0" dirty="0"/>
              <a:t>Learn more about Cortana Intelligence through our website, by scheduling a workshop to determine where our solution may help, or by speaking with your Microsoft contact about licensing options and trained partners in your area that can help you get the most out of the solution.</a:t>
            </a:r>
          </a:p>
          <a:p>
            <a:endParaRPr lang="en-US" baseline="0" dirty="0"/>
          </a:p>
          <a:p>
            <a:r>
              <a:rPr lang="en-US" b="1" baseline="0" dirty="0"/>
              <a:t>T: Thanks for your time.</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73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Well you might have guessed, but this is a nascent technology and the system isn’t perfect. There are specific scalability issues that you run into when you try to use this thing at the enterprise level.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Right now we can sum those up into three points. First, the public ledgers we have right now just weren’t built for commercial use. They’re slow, and they lack the confidentiality and governance capabilities to be of any good use for enterprise. Second, to be really effective, you need a bespoke approach and a new set of skills to run it, which really means you don’t get to leverage all the enterprise tools you’re using right now. And finally, it’s just expensive.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T: This is a new technology, and it can be costly to build and to make it work with your current infrastructure.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8405C-EDEE-4423-B1F1-7E566064A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186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is depending on where you are in your journey, you may want to deploy your blockchain in different topologies. This could be a single node, sort of dev/test, just want to play with it, to building a single member, single node internal proof of concept. </a:t>
            </a:r>
          </a:p>
          <a:p>
            <a:endParaRPr lang="en-US" dirty="0"/>
          </a:p>
          <a:p>
            <a:r>
              <a:rPr lang="en-US" dirty="0"/>
              <a:t>This is followed by customers asking us ‘how can I deploy blockchain in a multi-member, multi-node topology so that I can start to build a consortium with some of my competitors or folks in my supply chain. </a:t>
            </a:r>
          </a:p>
          <a:p>
            <a:endParaRPr lang="en-US" dirty="0"/>
          </a:p>
          <a:p>
            <a:r>
              <a:rPr lang="en-US" dirty="0"/>
              <a:t>And so we will support any level of topology with the blockchains that are available in the Azure marketplace, and we’re constantly striving to add more complex topologies with some of the ledgers that are currently only supported in the dev/test stage. </a:t>
            </a:r>
          </a:p>
          <a:p>
            <a:endParaRPr lang="en-US" dirty="0"/>
          </a:p>
          <a:p>
            <a:r>
              <a:rPr lang="en-US" b="1" dirty="0"/>
              <a:t>T: And you’ll also want to be certain that the platform choices you made in the beginning are not going to hold you back in the future.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8405C-EDEE-4423-B1F1-7E566064A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13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While we were working on our down digital transformation and doing all this extensive </a:t>
            </a:r>
            <a:r>
              <a:rPr lang="en-US" sz="900" kern="1200" dirty="0" err="1">
                <a:solidFill>
                  <a:schemeClr val="tx1"/>
                </a:solidFill>
                <a:effectLst/>
                <a:latin typeface="Segoe UI Light" pitchFamily="34" charset="0"/>
                <a:ea typeface="+mn-ea"/>
                <a:cs typeface="+mn-cs"/>
              </a:rPr>
              <a:t>PoC</a:t>
            </a:r>
            <a:r>
              <a:rPr lang="en-US" sz="900" kern="1200" dirty="0">
                <a:solidFill>
                  <a:schemeClr val="tx1"/>
                </a:solidFill>
                <a:effectLst/>
                <a:latin typeface="Segoe UI Light" pitchFamily="34" charset="0"/>
                <a:ea typeface="+mn-ea"/>
                <a:cs typeface="+mn-cs"/>
              </a:rPr>
              <a:t> work, we realized that Blockchain is definitely not a one-size-fits-all solution. Different customers require different ledgers for different purposes.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Here at Microsoft, you can work with a number of great ledger technologies to ensure that, regardless of your use case, you can build on the right foundation. You can have a general-purpose ledger like Ethereum or Hyperledger Fabric, or you can have something more specialized like Corda or Chain, which both work really well in the financial services sector.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do this because our customers come to us all the time with different use-case-specific ledgers and we want to be ready to accommodate. We want to deliver the necessary tools to empower customers to get started on their own and experiment rapidly. That means being an open cloud platform for whichever ledger our customer wants to use.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T: The Azure marketplace has become an open hub for developers to not only access tools and resources to accelerate blockchain evolution, but also contribute by publishing their own templates.</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12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690446-56F2-4A41-8AB7-31AF379E3411}"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2DF67-559F-4AD1-B86D-278927ED697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30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90446-56F2-4A41-8AB7-31AF379E3411}"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1903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90446-56F2-4A41-8AB7-31AF379E3411}"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2278440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90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4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9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86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15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27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89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90446-56F2-4A41-8AB7-31AF379E3411}"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3720647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12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7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7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96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91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6876843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3996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1669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4849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0627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4849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289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690446-56F2-4A41-8AB7-31AF379E3411}"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2DF67-559F-4AD1-B86D-278927ED697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657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530870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tx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t>DEMO</a:t>
            </a:r>
          </a:p>
        </p:txBody>
      </p:sp>
    </p:spTree>
    <p:extLst>
      <p:ext uri="{BB962C8B-B14F-4D97-AF65-F5344CB8AC3E}">
        <p14:creationId xmlns:p14="http://schemas.microsoft.com/office/powerpoint/2010/main" val="2044926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6494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59881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069764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28039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515788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49234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037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2029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690446-56F2-4A41-8AB7-31AF379E3411}"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4095786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91608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44170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431730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51245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58215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22963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104472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13412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88699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99151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690446-56F2-4A41-8AB7-31AF379E3411}"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32028988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2808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3297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5598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042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4694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359381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49342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27998442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459" y="511827"/>
            <a:ext cx="5556611" cy="2200893"/>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cxnSp>
        <p:nvCxnSpPr>
          <p:cNvPr id="39" name="Straight Connector 38"/>
          <p:cNvCxnSpPr/>
          <p:nvPr userDrawn="1"/>
        </p:nvCxnSpPr>
        <p:spPr>
          <a:xfrm>
            <a:off x="6305491" y="357809"/>
            <a:ext cx="0" cy="568626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613913" y="933098"/>
            <a:ext cx="5243532" cy="1486561"/>
          </a:xfrm>
        </p:spPr>
        <p:txBody>
          <a:bodyPr/>
          <a:lstStyle>
            <a:lvl1pPr>
              <a:buClr>
                <a:schemeClr val="accent1"/>
              </a:buClr>
              <a:defRPr sz="2800">
                <a:solidFill>
                  <a:schemeClr val="bg2"/>
                </a:solidFill>
              </a:defRPr>
            </a:lvl1pPr>
            <a:lvl2pPr>
              <a:buClr>
                <a:schemeClr val="accent1"/>
              </a:buClr>
              <a:defRPr sz="1600">
                <a:solidFill>
                  <a:schemeClr val="bg2"/>
                </a:solidFill>
              </a:defRPr>
            </a:lvl2pPr>
            <a:lvl3pPr>
              <a:buClr>
                <a:schemeClr val="accent1"/>
              </a:buClr>
              <a:defRPr sz="1400">
                <a:solidFill>
                  <a:schemeClr val="bg2"/>
                </a:solidFill>
              </a:defRPr>
            </a:lvl3pPr>
            <a:lvl4pPr>
              <a:buClr>
                <a:schemeClr val="accent1"/>
              </a:buClr>
              <a:defRPr sz="1200">
                <a:solidFill>
                  <a:schemeClr val="bg2"/>
                </a:solidFill>
              </a:defRPr>
            </a:lvl4pPr>
            <a:lvl5pPr>
              <a:buClr>
                <a:schemeClr val="accent1"/>
              </a:buClr>
              <a:defRPr sz="1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1763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2156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690446-56F2-4A41-8AB7-31AF379E3411}"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8225162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8" y="1533104"/>
            <a:ext cx="7627153" cy="1412279"/>
          </a:xfrm>
        </p:spPr>
        <p:txBody>
          <a:bodyPr/>
          <a:lstStyle>
            <a:lvl1pPr marL="0" indent="0">
              <a:spcBef>
                <a:spcPts val="2353"/>
              </a:spcBef>
              <a:buNone/>
              <a:defRPr sz="2353">
                <a:solidFill>
                  <a:schemeClr val="accent1"/>
                </a:solidFill>
              </a:defRPr>
            </a:lvl1pPr>
            <a:lvl2pPr marL="0" indent="0">
              <a:spcAft>
                <a:spcPts val="588"/>
              </a:spcAft>
              <a:buFontTx/>
              <a:buNone/>
              <a:defRPr sz="1568"/>
            </a:lvl2pPr>
            <a:lvl3pPr marL="224097" indent="0">
              <a:buNone/>
              <a:defRPr sz="1176"/>
            </a:lvl3pPr>
            <a:lvl4pPr marL="448193" indent="0">
              <a:buNone/>
              <a:defRPr sz="1078"/>
            </a:lvl4pPr>
            <a:lvl5pPr marL="672290" indent="0">
              <a:buNone/>
              <a:defRPr sz="107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7939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1232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89050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2060365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3610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spcBef>
                <a:spcPts val="0"/>
              </a:spcBef>
              <a:buNone/>
              <a:defRPr sz="4313">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37668206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49324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9775862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1268257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29693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690446-56F2-4A41-8AB7-31AF379E3411}" type="datetimeFigureOut">
              <a:rPr lang="en-US" smtClean="0"/>
              <a:t>2/26/2018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10632771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64798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2116091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7309050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6438086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1509110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1235274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0292220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874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E690446-56F2-4A41-8AB7-31AF379E3411}" type="datetimeFigureOut">
              <a:rPr lang="en-US" smtClean="0"/>
              <a:t>2/26/2018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42DF67-559F-4AD1-B86D-278927ED697C}" type="slidenum">
              <a:rPr lang="en-US" smtClean="0"/>
              <a:t>‹#›</a:t>
            </a:fld>
            <a:endParaRPr lang="en-US"/>
          </a:p>
        </p:txBody>
      </p:sp>
    </p:spTree>
    <p:extLst>
      <p:ext uri="{BB962C8B-B14F-4D97-AF65-F5344CB8AC3E}">
        <p14:creationId xmlns:p14="http://schemas.microsoft.com/office/powerpoint/2010/main" val="323462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690446-56F2-4A41-8AB7-31AF379E3411}"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2DF67-559F-4AD1-B86D-278927ED697C}" type="slidenum">
              <a:rPr lang="en-US" smtClean="0"/>
              <a:t>‹#›</a:t>
            </a:fld>
            <a:endParaRPr lang="en-US"/>
          </a:p>
        </p:txBody>
      </p:sp>
    </p:spTree>
    <p:extLst>
      <p:ext uri="{BB962C8B-B14F-4D97-AF65-F5344CB8AC3E}">
        <p14:creationId xmlns:p14="http://schemas.microsoft.com/office/powerpoint/2010/main" val="3615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image" Target="../media/image2.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190919"/>
            <a:ext cx="10058400" cy="1205801"/>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477108"/>
            <a:ext cx="10058400" cy="4742822"/>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E690446-56F2-4A41-8AB7-31AF379E3411}" type="datetimeFigureOut">
              <a:rPr lang="en-US" smtClean="0"/>
              <a:t>2/26/2018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42DF67-559F-4AD1-B86D-278927ED697C}" type="slidenum">
              <a:rPr lang="en-US" smtClean="0"/>
              <a:t>‹#›</a:t>
            </a:fld>
            <a:endParaRPr lang="en-US"/>
          </a:p>
        </p:txBody>
      </p:sp>
      <p:cxnSp>
        <p:nvCxnSpPr>
          <p:cNvPr id="10" name="Straight Connector 9"/>
          <p:cNvCxnSpPr/>
          <p:nvPr/>
        </p:nvCxnSpPr>
        <p:spPr>
          <a:xfrm>
            <a:off x="1193532" y="1406252"/>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920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6" r:id="rId13"/>
    <p:sldLayoutId id="2147483687" r:id="rId14"/>
    <p:sldLayoutId id="2147483688" r:id="rId15"/>
    <p:sldLayoutId id="2147483689" r:id="rId16"/>
    <p:sldLayoutId id="2147483691" r:id="rId17"/>
    <p:sldLayoutId id="2147483692" r:id="rId18"/>
    <p:sldLayoutId id="2147483693" r:id="rId19"/>
    <p:sldLayoutId id="2147483695" r:id="rId20"/>
    <p:sldLayoutId id="2147483700" r:id="rId21"/>
    <p:sldLayoutId id="2147483701" r:id="rId22"/>
    <p:sldLayoutId id="2147483702" r:id="rId23"/>
    <p:sldLayoutId id="2147483703" r:id="rId24"/>
    <p:sldLayoutId id="2147483704" r:id="rId25"/>
    <p:sldLayoutId id="2147483737" r:id="rId26"/>
    <p:sldLayoutId id="2147483738" r:id="rId27"/>
    <p:sldLayoutId id="2147483739" r:id="rId28"/>
    <p:sldLayoutId id="2147483741" r:id="rId29"/>
    <p:sldLayoutId id="2147483745" r:id="rId30"/>
    <p:sldLayoutId id="2147483746" r:id="rId3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82353835"/>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42" r:id="rId32"/>
    <p:sldLayoutId id="2147483743" r:id="rId33"/>
    <p:sldLayoutId id="2147483744" r:id="rId34"/>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2/26/2018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0332809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jpg"/><Relationship Id="rId3" Type="http://schemas.openxmlformats.org/officeDocument/2006/relationships/image" Target="../media/image7.png"/><Relationship Id="rId7" Type="http://schemas.openxmlformats.org/officeDocument/2006/relationships/hyperlink" Target="https://www.linkedin.com/in/danstolts/" TargetMode="External"/><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7.xml"/><Relationship Id="rId6" Type="http://schemas.openxmlformats.org/officeDocument/2006/relationships/image" Target="../media/image9.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11.jpeg"/><Relationship Id="rId4" Type="http://schemas.openxmlformats.org/officeDocument/2006/relationships/image" Target="../media/image8.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azure.microsoft.com/en-us/blog/cryptletsdd/"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s://github.com/Azure/azure-blockchain-projects/tree/master/bletchley" TargetMode="External"/><Relationship Id="rId5" Type="http://schemas.openxmlformats.org/officeDocument/2006/relationships/hyperlink" Target="https://azure.microsoft.com/en-us/solutions/blockchain/" TargetMode="External"/><Relationship Id="rId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8.jpg"/><Relationship Id="rId5" Type="http://schemas.openxmlformats.org/officeDocument/2006/relationships/image" Target="../media/image57.png"/><Relationship Id="rId4" Type="http://schemas.openxmlformats.org/officeDocument/2006/relationships/hyperlink" Target="https://spectreattack.com/#faq-fi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googleprojectzero.blogspot.com/2018/01/reading-privileged-memory-with-side.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virtual-machines/windows/mitigate-s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emf"/></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jpg"/><Relationship Id="rId3" Type="http://schemas.openxmlformats.org/officeDocument/2006/relationships/image" Target="../media/image71.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5.png"/><Relationship Id="rId12" Type="http://schemas.openxmlformats.org/officeDocument/2006/relationships/image" Target="../media/image79.jpg"/><Relationship Id="rId17" Type="http://schemas.openxmlformats.org/officeDocument/2006/relationships/image" Target="../media/image84.jpg"/><Relationship Id="rId25" Type="http://schemas.openxmlformats.org/officeDocument/2006/relationships/image" Target="../media/image92.png"/><Relationship Id="rId33" Type="http://schemas.openxmlformats.org/officeDocument/2006/relationships/image" Target="../media/image100.png"/><Relationship Id="rId2" Type="http://schemas.openxmlformats.org/officeDocument/2006/relationships/notesSlide" Target="../notesSlides/notesSlide28.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jpg"/><Relationship Id="rId5" Type="http://schemas.openxmlformats.org/officeDocument/2006/relationships/image" Target="../media/image73.png"/><Relationship Id="rId15" Type="http://schemas.openxmlformats.org/officeDocument/2006/relationships/image" Target="../media/image82.jp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jp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jpg"/><Relationship Id="rId30"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4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1.png"/><Relationship Id="rId7"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13.png"/><Relationship Id="rId5" Type="http://schemas.microsoft.com/office/2007/relationships/hdphoto" Target="../media/hdphoto3.wdp"/><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118.png"/><Relationship Id="rId7" Type="http://schemas.openxmlformats.org/officeDocument/2006/relationships/image" Target="../media/image113.png"/><Relationship Id="rId12"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diagramColors" Target="../diagrams/colors1.xml"/><Relationship Id="rId5" Type="http://schemas.openxmlformats.org/officeDocument/2006/relationships/image" Target="../media/image112.png"/><Relationship Id="rId10" Type="http://schemas.openxmlformats.org/officeDocument/2006/relationships/diagramQuickStyle" Target="../diagrams/quickStyle1.xml"/><Relationship Id="rId4" Type="http://schemas.openxmlformats.org/officeDocument/2006/relationships/image" Target="../media/image111.png"/><Relationship Id="rId9"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8" Type="http://schemas.openxmlformats.org/officeDocument/2006/relationships/image" Target="../media/image133.tiff"/><Relationship Id="rId3" Type="http://schemas.openxmlformats.org/officeDocument/2006/relationships/image" Target="../media/image128.png"/><Relationship Id="rId7" Type="http://schemas.openxmlformats.org/officeDocument/2006/relationships/image" Target="../media/image132.emf"/><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31.tiff"/><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hyperlink" Target="https://aka.ms/qu1kh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54.xml"/><Relationship Id="rId1" Type="http://schemas.openxmlformats.org/officeDocument/2006/relationships/slideLayout" Target="../slideLayouts/slideLayout57.xml"/><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57.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63.xml"/><Relationship Id="rId1" Type="http://schemas.openxmlformats.org/officeDocument/2006/relationships/slideLayout" Target="../slideLayouts/slideLayout58.xml"/><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17.png"/><Relationship Id="rId11" Type="http://schemas.openxmlformats.org/officeDocument/2006/relationships/image" Target="../media/image22.jpe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gif"/><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81" y="184798"/>
            <a:ext cx="3928509" cy="843902"/>
          </a:xfrm>
          <a:prstGeom prst="rect">
            <a:avLst/>
          </a:prstGeom>
        </p:spPr>
      </p:pic>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88F1EFE-EFD3-4FAB-A701-1EFE4BEE6F74}"/>
              </a:ext>
            </a:extLst>
          </p:cNvPr>
          <p:cNvSpPr/>
          <p:nvPr/>
        </p:nvSpPr>
        <p:spPr>
          <a:xfrm>
            <a:off x="508000" y="1122740"/>
            <a:ext cx="6096000" cy="2554545"/>
          </a:xfrm>
          <a:prstGeom prst="rect">
            <a:avLst/>
          </a:prstGeom>
        </p:spPr>
        <p:txBody>
          <a:bodyPr>
            <a:spAutoFit/>
          </a:bodyPr>
          <a:lstStyle/>
          <a:p>
            <a:pPr marL="171450" lvl="0" indent="-171450">
              <a:buFont typeface="Arial" panose="020B0604020202020204" pitchFamily="34" charset="0"/>
              <a:buChar char="•"/>
            </a:pPr>
            <a:r>
              <a:rPr lang="en-US" sz="3200" dirty="0">
                <a:solidFill>
                  <a:schemeClr val="bg1"/>
                </a:solidFill>
              </a:rPr>
              <a:t>Blockchain</a:t>
            </a:r>
          </a:p>
          <a:p>
            <a:pPr marL="171450" lvl="0" indent="-171450">
              <a:buFont typeface="Arial" panose="020B0604020202020204" pitchFamily="34" charset="0"/>
              <a:buChar char="•"/>
            </a:pPr>
            <a:r>
              <a:rPr lang="en-US" sz="3200" dirty="0" err="1">
                <a:solidFill>
                  <a:schemeClr val="bg1"/>
                </a:solidFill>
              </a:rPr>
              <a:t>Spectre</a:t>
            </a:r>
            <a:r>
              <a:rPr lang="en-US" sz="3200" dirty="0">
                <a:solidFill>
                  <a:schemeClr val="bg1"/>
                </a:solidFill>
              </a:rPr>
              <a:t>/Meltdown</a:t>
            </a:r>
          </a:p>
          <a:p>
            <a:pPr marL="171450" indent="-171450">
              <a:buFont typeface="Arial" panose="020B0604020202020204" pitchFamily="34" charset="0"/>
              <a:buChar char="•"/>
            </a:pPr>
            <a:r>
              <a:rPr lang="en-US" sz="3200" dirty="0">
                <a:solidFill>
                  <a:schemeClr val="bg1"/>
                </a:solidFill>
              </a:rPr>
              <a:t>DevOps</a:t>
            </a:r>
          </a:p>
          <a:p>
            <a:pPr marL="171450" lvl="0" indent="-171450">
              <a:buFont typeface="Arial" panose="020B0604020202020204" pitchFamily="34" charset="0"/>
              <a:buChar char="•"/>
            </a:pPr>
            <a:r>
              <a:rPr lang="en-US" sz="3200" dirty="0">
                <a:solidFill>
                  <a:schemeClr val="bg1"/>
                </a:solidFill>
              </a:rPr>
              <a:t>Docker/containers</a:t>
            </a:r>
          </a:p>
          <a:p>
            <a:pPr marL="171450" lvl="0" indent="-171450">
              <a:buFont typeface="Arial" panose="020B0604020202020204" pitchFamily="34" charset="0"/>
              <a:buChar char="•"/>
            </a:pPr>
            <a:r>
              <a:rPr lang="en-US" sz="3200" dirty="0">
                <a:solidFill>
                  <a:schemeClr val="bg1"/>
                </a:solidFill>
              </a:rPr>
              <a:t>Big Data/Analytics</a:t>
            </a:r>
          </a:p>
        </p:txBody>
      </p:sp>
      <p:pic>
        <p:nvPicPr>
          <p:cNvPr id="15" name="Picture 14" descr="A picture containing clipart&#10;&#10;Description generated with very high confidence">
            <a:extLst>
              <a:ext uri="{FF2B5EF4-FFF2-40B4-BE49-F238E27FC236}">
                <a16:creationId xmlns:a16="http://schemas.microsoft.com/office/drawing/2014/main" id="{C99B0003-7217-4C7E-ABC0-1DB57023BE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84774" y="238124"/>
            <a:ext cx="6903633" cy="2035175"/>
          </a:xfrm>
          <a:prstGeom prst="rect">
            <a:avLst/>
          </a:prstGeom>
        </p:spPr>
      </p:pic>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97280" y="38515"/>
            <a:ext cx="10058400" cy="1205801"/>
          </a:xfrm>
        </p:spPr>
        <p:txBody>
          <a:bodyPr/>
          <a:lstStyle/>
          <a:p>
            <a:r>
              <a:rPr lang="en-US" sz="3600" dirty="0"/>
              <a:t>Leverage an enterprise-friendly platform</a:t>
            </a:r>
          </a:p>
        </p:txBody>
      </p:sp>
      <p:sp>
        <p:nvSpPr>
          <p:cNvPr id="14" name="TextBox 13">
            <a:extLst>
              <a:ext uri="{FF2B5EF4-FFF2-40B4-BE49-F238E27FC236}">
                <a16:creationId xmlns:a16="http://schemas.microsoft.com/office/drawing/2014/main" id="{F9C7DF4A-44F3-49C1-8DB2-B559124270E4}"/>
              </a:ext>
            </a:extLst>
          </p:cNvPr>
          <p:cNvSpPr txBox="1"/>
          <p:nvPr/>
        </p:nvSpPr>
        <p:spPr>
          <a:xfrm>
            <a:off x="8510190" y="1899235"/>
            <a:ext cx="2968842" cy="692212"/>
          </a:xfrm>
          <a:prstGeom prst="rect">
            <a:avLst/>
          </a:prstGeom>
          <a:noFill/>
        </p:spPr>
        <p:txBody>
          <a:bodyPr wrap="square" lIns="0" tIns="0" rIns="0" bIns="0" rtlCol="0" anchor="ctr">
            <a:noAutofit/>
          </a:bodyPr>
          <a:lstStyle/>
          <a:p>
            <a:pPr defTabSz="914225">
              <a:spcAft>
                <a:spcPts val="600"/>
              </a:spcAft>
              <a:defRPr/>
            </a:pPr>
            <a:r>
              <a:rPr lang="en-US" sz="2400" b="1" dirty="0">
                <a:latin typeface="Segoe UI Light"/>
              </a:rPr>
              <a:t>Connect to existing apps and workflows</a:t>
            </a:r>
          </a:p>
        </p:txBody>
      </p:sp>
      <p:sp>
        <p:nvSpPr>
          <p:cNvPr id="291" name="TextBox 290">
            <a:extLst>
              <a:ext uri="{FF2B5EF4-FFF2-40B4-BE49-F238E27FC236}">
                <a16:creationId xmlns:a16="http://schemas.microsoft.com/office/drawing/2014/main" id="{97454DF5-94C8-4640-97BD-C284880F29A7}"/>
              </a:ext>
            </a:extLst>
          </p:cNvPr>
          <p:cNvSpPr txBox="1"/>
          <p:nvPr/>
        </p:nvSpPr>
        <p:spPr>
          <a:xfrm>
            <a:off x="8511196" y="3495602"/>
            <a:ext cx="2968842" cy="692212"/>
          </a:xfrm>
          <a:prstGeom prst="rect">
            <a:avLst/>
          </a:prstGeom>
          <a:noFill/>
        </p:spPr>
        <p:txBody>
          <a:bodyPr wrap="square" lIns="0" tIns="0" rIns="0" bIns="0" rtlCol="0" anchor="ctr">
            <a:noAutofit/>
          </a:bodyPr>
          <a:lstStyle/>
          <a:p>
            <a:pPr defTabSz="914225">
              <a:spcAft>
                <a:spcPts val="600"/>
              </a:spcAft>
              <a:defRPr/>
            </a:pPr>
            <a:r>
              <a:rPr lang="en-US" sz="2400" b="1" dirty="0">
                <a:latin typeface="Segoe UI Light"/>
              </a:rPr>
              <a:t>Coordinate with relevant tools </a:t>
            </a:r>
          </a:p>
        </p:txBody>
      </p:sp>
      <p:sp>
        <p:nvSpPr>
          <p:cNvPr id="292" name="TextBox 291">
            <a:extLst>
              <a:ext uri="{FF2B5EF4-FFF2-40B4-BE49-F238E27FC236}">
                <a16:creationId xmlns:a16="http://schemas.microsoft.com/office/drawing/2014/main" id="{DADF35EF-2D50-4D6D-9850-FF35D8AD9357}"/>
              </a:ext>
            </a:extLst>
          </p:cNvPr>
          <p:cNvSpPr txBox="1"/>
          <p:nvPr/>
        </p:nvSpPr>
        <p:spPr>
          <a:xfrm>
            <a:off x="8511194" y="4831725"/>
            <a:ext cx="3212648" cy="692212"/>
          </a:xfrm>
          <a:prstGeom prst="rect">
            <a:avLst/>
          </a:prstGeom>
          <a:noFill/>
        </p:spPr>
        <p:txBody>
          <a:bodyPr wrap="square" lIns="0" tIns="0" rIns="0" bIns="0" rtlCol="0" anchor="ctr">
            <a:noAutofit/>
          </a:bodyPr>
          <a:lstStyle/>
          <a:p>
            <a:pPr defTabSz="914225">
              <a:spcAft>
                <a:spcPts val="600"/>
              </a:spcAft>
              <a:defRPr/>
            </a:pPr>
            <a:r>
              <a:rPr lang="en-US" sz="2400" b="1" dirty="0">
                <a:latin typeface="Segoe UI Light"/>
              </a:rPr>
              <a:t>Choose the ledger that fits your needs</a:t>
            </a:r>
          </a:p>
        </p:txBody>
      </p:sp>
      <p:grpSp>
        <p:nvGrpSpPr>
          <p:cNvPr id="26" name="Group 25">
            <a:extLst>
              <a:ext uri="{FF2B5EF4-FFF2-40B4-BE49-F238E27FC236}">
                <a16:creationId xmlns:a16="http://schemas.microsoft.com/office/drawing/2014/main" id="{6F82DB28-4DDC-4DEE-9B59-82009A27C233}"/>
              </a:ext>
            </a:extLst>
          </p:cNvPr>
          <p:cNvGrpSpPr/>
          <p:nvPr/>
        </p:nvGrpSpPr>
        <p:grpSpPr>
          <a:xfrm>
            <a:off x="1349908" y="3120426"/>
            <a:ext cx="6573020" cy="1407338"/>
            <a:chOff x="1471667" y="3399468"/>
            <a:chExt cx="6037842" cy="1351602"/>
          </a:xfrm>
          <a:solidFill>
            <a:schemeClr val="accent4">
              <a:lumMod val="20000"/>
              <a:lumOff val="80000"/>
              <a:alpha val="50000"/>
            </a:schemeClr>
          </a:solidFill>
        </p:grpSpPr>
        <p:sp>
          <p:nvSpPr>
            <p:cNvPr id="25" name="Rectangle 24">
              <a:extLst>
                <a:ext uri="{FF2B5EF4-FFF2-40B4-BE49-F238E27FC236}">
                  <a16:creationId xmlns:a16="http://schemas.microsoft.com/office/drawing/2014/main" id="{CF750D5C-E7E7-490E-BA30-9E61457A66BE}"/>
                </a:ext>
              </a:extLst>
            </p:cNvPr>
            <p:cNvSpPr/>
            <p:nvPr/>
          </p:nvSpPr>
          <p:spPr bwMode="auto">
            <a:xfrm>
              <a:off x="1471667" y="3399468"/>
              <a:ext cx="6037842" cy="13437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585780E2-062D-4146-B085-695CAED9D604}"/>
                </a:ext>
              </a:extLst>
            </p:cNvPr>
            <p:cNvGrpSpPr/>
            <p:nvPr/>
          </p:nvGrpSpPr>
          <p:grpSpPr>
            <a:xfrm>
              <a:off x="1474469" y="3421239"/>
              <a:ext cx="6035040" cy="1329831"/>
              <a:chOff x="1559012" y="3421239"/>
              <a:chExt cx="6035040" cy="1329831"/>
            </a:xfrm>
            <a:grpFill/>
          </p:grpSpPr>
          <p:cxnSp>
            <p:nvCxnSpPr>
              <p:cNvPr id="23" name="Straight Connector 22">
                <a:extLst>
                  <a:ext uri="{FF2B5EF4-FFF2-40B4-BE49-F238E27FC236}">
                    <a16:creationId xmlns:a16="http://schemas.microsoft.com/office/drawing/2014/main" id="{F99F0A66-2A25-4289-9965-5DA20EDBE00A}"/>
                  </a:ext>
                </a:extLst>
              </p:cNvPr>
              <p:cNvCxnSpPr/>
              <p:nvPr/>
            </p:nvCxnSpPr>
            <p:spPr>
              <a:xfrm>
                <a:off x="1559012"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4641665-38FF-4081-9F3D-9705DC72DD93}"/>
                  </a:ext>
                </a:extLst>
              </p:cNvPr>
              <p:cNvCxnSpPr/>
              <p:nvPr/>
            </p:nvCxnSpPr>
            <p:spPr>
              <a:xfrm>
                <a:off x="1961348"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A1D82F2-7FC1-4385-AAD5-931F543FEA2D}"/>
                  </a:ext>
                </a:extLst>
              </p:cNvPr>
              <p:cNvCxnSpPr/>
              <p:nvPr/>
            </p:nvCxnSpPr>
            <p:spPr>
              <a:xfrm>
                <a:off x="2363684"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3801C0F-5CC7-4566-9E78-7F1EE13F9D25}"/>
                  </a:ext>
                </a:extLst>
              </p:cNvPr>
              <p:cNvCxnSpPr/>
              <p:nvPr/>
            </p:nvCxnSpPr>
            <p:spPr>
              <a:xfrm>
                <a:off x="2766020"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280A000-221D-487B-9975-9D5B4D7A87F5}"/>
                  </a:ext>
                </a:extLst>
              </p:cNvPr>
              <p:cNvCxnSpPr/>
              <p:nvPr/>
            </p:nvCxnSpPr>
            <p:spPr>
              <a:xfrm>
                <a:off x="3168356"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EBA751F-1B59-4272-9A38-6DFB6AC67FD9}"/>
                  </a:ext>
                </a:extLst>
              </p:cNvPr>
              <p:cNvCxnSpPr/>
              <p:nvPr/>
            </p:nvCxnSpPr>
            <p:spPr>
              <a:xfrm>
                <a:off x="3570692"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767C3A7-7950-46B6-B192-7B566507BC37}"/>
                  </a:ext>
                </a:extLst>
              </p:cNvPr>
              <p:cNvCxnSpPr/>
              <p:nvPr/>
            </p:nvCxnSpPr>
            <p:spPr>
              <a:xfrm>
                <a:off x="3973028"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DC013F1-29B6-44E3-A716-8D92CF4BD560}"/>
                  </a:ext>
                </a:extLst>
              </p:cNvPr>
              <p:cNvCxnSpPr/>
              <p:nvPr/>
            </p:nvCxnSpPr>
            <p:spPr>
              <a:xfrm>
                <a:off x="4375364"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435942-2B3C-471E-A5C1-4744FFFE69FD}"/>
                  </a:ext>
                </a:extLst>
              </p:cNvPr>
              <p:cNvCxnSpPr/>
              <p:nvPr/>
            </p:nvCxnSpPr>
            <p:spPr>
              <a:xfrm>
                <a:off x="4777700"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FC534D-E240-4915-828B-4777E69D0765}"/>
                  </a:ext>
                </a:extLst>
              </p:cNvPr>
              <p:cNvCxnSpPr/>
              <p:nvPr/>
            </p:nvCxnSpPr>
            <p:spPr>
              <a:xfrm>
                <a:off x="5180036"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71620EA-2812-4BE0-9E08-20BE25287DB0}"/>
                  </a:ext>
                </a:extLst>
              </p:cNvPr>
              <p:cNvCxnSpPr/>
              <p:nvPr/>
            </p:nvCxnSpPr>
            <p:spPr>
              <a:xfrm>
                <a:off x="5582372"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6E01C97-929D-4DF9-A04F-8CCFB271C732}"/>
                  </a:ext>
                </a:extLst>
              </p:cNvPr>
              <p:cNvCxnSpPr/>
              <p:nvPr/>
            </p:nvCxnSpPr>
            <p:spPr>
              <a:xfrm>
                <a:off x="5984708"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4E323E3-98FE-4FA3-8DF8-FAACCB4AF669}"/>
                  </a:ext>
                </a:extLst>
              </p:cNvPr>
              <p:cNvCxnSpPr/>
              <p:nvPr/>
            </p:nvCxnSpPr>
            <p:spPr>
              <a:xfrm>
                <a:off x="6387044"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033461B-19F4-48BE-886D-B8F40B76876B}"/>
                  </a:ext>
                </a:extLst>
              </p:cNvPr>
              <p:cNvCxnSpPr/>
              <p:nvPr/>
            </p:nvCxnSpPr>
            <p:spPr>
              <a:xfrm>
                <a:off x="6789380"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3ED0560-AF3B-4C69-88EC-3EE95D0BA882}"/>
                  </a:ext>
                </a:extLst>
              </p:cNvPr>
              <p:cNvCxnSpPr/>
              <p:nvPr/>
            </p:nvCxnSpPr>
            <p:spPr>
              <a:xfrm>
                <a:off x="7191716"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3A5B410-FA8C-4141-B5B8-3587BD055FE5}"/>
                  </a:ext>
                </a:extLst>
              </p:cNvPr>
              <p:cNvCxnSpPr/>
              <p:nvPr/>
            </p:nvCxnSpPr>
            <p:spPr>
              <a:xfrm>
                <a:off x="7594052" y="3421239"/>
                <a:ext cx="0" cy="1329831"/>
              </a:xfrm>
              <a:prstGeom prst="line">
                <a:avLst/>
              </a:prstGeom>
              <a:grpFill/>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79" name="Rounded Rectangle 4">
            <a:extLst>
              <a:ext uri="{FF2B5EF4-FFF2-40B4-BE49-F238E27FC236}">
                <a16:creationId xmlns:a16="http://schemas.microsoft.com/office/drawing/2014/main" id="{F19A2000-A0E1-4E9E-8012-46AA5CBF303F}"/>
              </a:ext>
            </a:extLst>
          </p:cNvPr>
          <p:cNvSpPr/>
          <p:nvPr/>
        </p:nvSpPr>
        <p:spPr>
          <a:xfrm>
            <a:off x="1299280" y="4527764"/>
            <a:ext cx="6677786" cy="1270612"/>
          </a:xfrm>
          <a:prstGeom prst="rect">
            <a:avLst/>
          </a:prstGeom>
          <a:solidFill>
            <a:schemeClr val="bg1">
              <a:lumMod val="85000"/>
            </a:schemeClr>
          </a:solidFill>
          <a:ln w="12700" cap="flat" cmpd="sng" algn="ctr">
            <a:noFill/>
            <a:prstDash val="solid"/>
            <a:miter lim="800000"/>
          </a:ln>
          <a:effectLst/>
        </p:spPr>
        <p:txBody>
          <a:bodyPr rtlCol="0" anchor="t"/>
          <a:lstStyle/>
          <a:p>
            <a:pPr algn="ctr" defTabSz="914225">
              <a:defRPr/>
            </a:pPr>
            <a:endParaRPr lang="en-US" sz="1600" kern="0">
              <a:solidFill>
                <a:srgbClr val="FFFFFF"/>
              </a:solidFill>
              <a:latin typeface="Segoe UI"/>
            </a:endParaRPr>
          </a:p>
        </p:txBody>
      </p:sp>
      <p:sp>
        <p:nvSpPr>
          <p:cNvPr id="196" name="TextBox 43">
            <a:extLst>
              <a:ext uri="{FF2B5EF4-FFF2-40B4-BE49-F238E27FC236}">
                <a16:creationId xmlns:a16="http://schemas.microsoft.com/office/drawing/2014/main" id="{3B38622E-FFC5-49F1-8F64-502C0471C735}"/>
              </a:ext>
            </a:extLst>
          </p:cNvPr>
          <p:cNvSpPr txBox="1"/>
          <p:nvPr/>
        </p:nvSpPr>
        <p:spPr>
          <a:xfrm rot="16200000">
            <a:off x="646751" y="3711931"/>
            <a:ext cx="909263" cy="22432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defTabSz="888829">
              <a:defRPr/>
            </a:pPr>
            <a:r>
              <a:rPr lang="en-US" sz="1100" dirty="0">
                <a:solidFill>
                  <a:srgbClr val="002050"/>
                </a:solidFill>
                <a:latin typeface="Segoe UI Semilight"/>
              </a:rPr>
              <a:t>Middleware</a:t>
            </a:r>
          </a:p>
        </p:txBody>
      </p:sp>
      <p:sp>
        <p:nvSpPr>
          <p:cNvPr id="200" name="TextBox 63">
            <a:extLst>
              <a:ext uri="{FF2B5EF4-FFF2-40B4-BE49-F238E27FC236}">
                <a16:creationId xmlns:a16="http://schemas.microsoft.com/office/drawing/2014/main" id="{A2C18E2C-6BEF-4A2E-BA98-E3106FE6F2D3}"/>
              </a:ext>
            </a:extLst>
          </p:cNvPr>
          <p:cNvSpPr txBox="1"/>
          <p:nvPr/>
        </p:nvSpPr>
        <p:spPr>
          <a:xfrm rot="16200000">
            <a:off x="614200" y="5050905"/>
            <a:ext cx="974358" cy="224328"/>
          </a:xfrm>
          <a:prstGeom prst="rect">
            <a:avLst/>
          </a:prstGeom>
          <a:no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defTabSz="888829">
              <a:defRPr/>
            </a:pPr>
            <a:r>
              <a:rPr lang="en-US" sz="1100" dirty="0">
                <a:solidFill>
                  <a:srgbClr val="002050"/>
                </a:solidFill>
                <a:latin typeface="Segoe UI Semilight"/>
              </a:rPr>
              <a:t>Ledger Core</a:t>
            </a:r>
          </a:p>
        </p:txBody>
      </p:sp>
      <p:sp>
        <p:nvSpPr>
          <p:cNvPr id="202" name="TextBox 51">
            <a:extLst>
              <a:ext uri="{FF2B5EF4-FFF2-40B4-BE49-F238E27FC236}">
                <a16:creationId xmlns:a16="http://schemas.microsoft.com/office/drawing/2014/main" id="{EED4871D-E8D5-4280-8AAF-2E2CC76225E7}"/>
              </a:ext>
            </a:extLst>
          </p:cNvPr>
          <p:cNvSpPr txBox="1"/>
          <p:nvPr/>
        </p:nvSpPr>
        <p:spPr>
          <a:xfrm rot="16200000">
            <a:off x="404663" y="2147926"/>
            <a:ext cx="1393438" cy="22432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defTabSz="888829">
              <a:defRPr/>
            </a:pPr>
            <a:r>
              <a:rPr lang="en-US" sz="1100" b="0" dirty="0">
                <a:solidFill>
                  <a:srgbClr val="002050"/>
                </a:solidFill>
                <a:latin typeface="Segoe UI Semilight"/>
              </a:rPr>
              <a:t>Industry Solutions</a:t>
            </a:r>
          </a:p>
        </p:txBody>
      </p:sp>
      <p:sp>
        <p:nvSpPr>
          <p:cNvPr id="180" name="Rounded Rectangle 7">
            <a:extLst>
              <a:ext uri="{FF2B5EF4-FFF2-40B4-BE49-F238E27FC236}">
                <a16:creationId xmlns:a16="http://schemas.microsoft.com/office/drawing/2014/main" id="{8462FC29-E47E-44AF-9FC8-22835301FE38}"/>
              </a:ext>
            </a:extLst>
          </p:cNvPr>
          <p:cNvSpPr/>
          <p:nvPr/>
        </p:nvSpPr>
        <p:spPr>
          <a:xfrm>
            <a:off x="1410686" y="4583871"/>
            <a:ext cx="4135858" cy="1158398"/>
          </a:xfrm>
          <a:prstGeom prst="rect">
            <a:avLst/>
          </a:prstGeom>
          <a:solidFill>
            <a:schemeClr val="bg1"/>
          </a:solidFill>
          <a:ln w="12700" cap="flat" cmpd="sng" algn="ctr">
            <a:noFill/>
            <a:prstDash val="solid"/>
            <a:miter lim="800000"/>
          </a:ln>
          <a:effectLst/>
        </p:spPr>
        <p:txBody>
          <a:bodyPr rtlCol="0" anchor="t"/>
          <a:lstStyle/>
          <a:p>
            <a:pPr algn="ctr" defTabSz="914225">
              <a:defRPr/>
            </a:pPr>
            <a:r>
              <a:rPr lang="en-US" sz="1000" kern="0" dirty="0">
                <a:solidFill>
                  <a:srgbClr val="002050"/>
                </a:solidFill>
                <a:latin typeface="Segoe UI Semilight"/>
                <a:cs typeface="Segoe UI Semibold" panose="020B0702040204020203" pitchFamily="34" charset="0"/>
              </a:rPr>
              <a:t>Fully-Managed Distributed Ledger</a:t>
            </a:r>
          </a:p>
        </p:txBody>
      </p:sp>
      <p:sp>
        <p:nvSpPr>
          <p:cNvPr id="210" name="Rounded Rectangle 7">
            <a:extLst>
              <a:ext uri="{FF2B5EF4-FFF2-40B4-BE49-F238E27FC236}">
                <a16:creationId xmlns:a16="http://schemas.microsoft.com/office/drawing/2014/main" id="{9C7502B0-78B5-4090-B369-600A5AAE6A7D}"/>
              </a:ext>
            </a:extLst>
          </p:cNvPr>
          <p:cNvSpPr/>
          <p:nvPr/>
        </p:nvSpPr>
        <p:spPr>
          <a:xfrm>
            <a:off x="5640311" y="4583871"/>
            <a:ext cx="2225353" cy="1158398"/>
          </a:xfrm>
          <a:prstGeom prst="rect">
            <a:avLst/>
          </a:prstGeom>
          <a:solidFill>
            <a:schemeClr val="bg1"/>
          </a:solidFill>
          <a:ln w="12700" cap="flat" cmpd="sng" algn="ctr">
            <a:noFill/>
            <a:prstDash val="solid"/>
            <a:miter lim="800000"/>
          </a:ln>
          <a:effectLst/>
        </p:spPr>
        <p:txBody>
          <a:bodyPr rtlCol="0" anchor="t"/>
          <a:lstStyle/>
          <a:p>
            <a:pPr algn="ctr" defTabSz="914225">
              <a:defRPr/>
            </a:pPr>
            <a:r>
              <a:rPr lang="en-US" sz="1000" kern="0" dirty="0">
                <a:solidFill>
                  <a:srgbClr val="002050"/>
                </a:solidFill>
                <a:latin typeface="Segoe UI Semilight"/>
                <a:cs typeface="Segoe UI Semibold" panose="020B0702040204020203" pitchFamily="34" charset="0"/>
              </a:rPr>
              <a:t>Hosted Compute (VMs)</a:t>
            </a:r>
          </a:p>
        </p:txBody>
      </p:sp>
      <p:sp>
        <p:nvSpPr>
          <p:cNvPr id="212" name="Rectangle 211">
            <a:extLst>
              <a:ext uri="{FF2B5EF4-FFF2-40B4-BE49-F238E27FC236}">
                <a16:creationId xmlns:a16="http://schemas.microsoft.com/office/drawing/2014/main" id="{C366D7A0-EC1E-4FAE-810B-470B1077FCD1}"/>
              </a:ext>
            </a:extLst>
          </p:cNvPr>
          <p:cNvSpPr/>
          <p:nvPr/>
        </p:nvSpPr>
        <p:spPr bwMode="auto">
          <a:xfrm>
            <a:off x="1514571" y="5442460"/>
            <a:ext cx="6247205" cy="265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50" dirty="0">
              <a:solidFill>
                <a:srgbClr val="002050"/>
              </a:solidFill>
              <a:latin typeface="Segoe UI Semilight"/>
              <a:ea typeface="Segoe UI" pitchFamily="34" charset="0"/>
              <a:cs typeface="Segoe UI" pitchFamily="34" charset="0"/>
            </a:endParaRPr>
          </a:p>
        </p:txBody>
      </p:sp>
      <p:sp>
        <p:nvSpPr>
          <p:cNvPr id="213" name="TextBox 212">
            <a:extLst>
              <a:ext uri="{FF2B5EF4-FFF2-40B4-BE49-F238E27FC236}">
                <a16:creationId xmlns:a16="http://schemas.microsoft.com/office/drawing/2014/main" id="{876ADF54-0132-4ECD-AE67-04458049F4F5}"/>
              </a:ext>
            </a:extLst>
          </p:cNvPr>
          <p:cNvSpPr txBox="1"/>
          <p:nvPr/>
        </p:nvSpPr>
        <p:spPr>
          <a:xfrm>
            <a:off x="3957668" y="5503221"/>
            <a:ext cx="1007390" cy="144210"/>
          </a:xfrm>
          <a:prstGeom prst="rect">
            <a:avLst/>
          </a:prstGeom>
          <a:noFill/>
        </p:spPr>
        <p:txBody>
          <a:bodyPr wrap="square" lIns="0" tIns="0" rIns="0" bIns="0" rtlCol="0">
            <a:noAutofit/>
          </a:bodyPr>
          <a:lstStyle/>
          <a:p>
            <a:pPr algn="ctr" defTabSz="932293" fontAlgn="base">
              <a:lnSpc>
                <a:spcPct val="90000"/>
              </a:lnSpc>
              <a:spcBef>
                <a:spcPct val="0"/>
              </a:spcBef>
              <a:spcAft>
                <a:spcPct val="0"/>
              </a:spcAft>
              <a:defRPr/>
            </a:pPr>
            <a:r>
              <a:rPr lang="en-US" sz="1000" dirty="0">
                <a:solidFill>
                  <a:srgbClr val="002050"/>
                </a:solidFill>
                <a:latin typeface="Segoe UI Semilight"/>
                <a:cs typeface="Segoe UI Semibold" panose="020B0702040204020203" pitchFamily="34" charset="0"/>
              </a:rPr>
              <a:t>Coco Framework</a:t>
            </a:r>
          </a:p>
        </p:txBody>
      </p:sp>
      <p:sp>
        <p:nvSpPr>
          <p:cNvPr id="65" name="Rectangle 64">
            <a:extLst>
              <a:ext uri="{FF2B5EF4-FFF2-40B4-BE49-F238E27FC236}">
                <a16:creationId xmlns:a16="http://schemas.microsoft.com/office/drawing/2014/main" id="{98B216F5-206E-425D-A5FC-8699B9467E03}"/>
              </a:ext>
            </a:extLst>
          </p:cNvPr>
          <p:cNvSpPr/>
          <p:nvPr/>
        </p:nvSpPr>
        <p:spPr bwMode="auto">
          <a:xfrm>
            <a:off x="1837174" y="4910877"/>
            <a:ext cx="770374" cy="55749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000" dirty="0">
              <a:solidFill>
                <a:srgbClr val="353535"/>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C29B0F4A-49B5-4538-A508-0F17B00357A7}"/>
              </a:ext>
            </a:extLst>
          </p:cNvPr>
          <p:cNvSpPr/>
          <p:nvPr/>
        </p:nvSpPr>
        <p:spPr>
          <a:xfrm>
            <a:off x="1871744" y="4973307"/>
            <a:ext cx="701233" cy="432632"/>
          </a:xfrm>
          <a:prstGeom prst="rect">
            <a:avLst/>
          </a:prstGeom>
        </p:spPr>
        <p:txBody>
          <a:bodyPr wrap="square" lIns="0" tIns="0" rIns="0" bIns="0" anchor="ctr">
            <a:noAutofit/>
          </a:bodyPr>
          <a:lstStyle/>
          <a:p>
            <a:pPr algn="ctr" defTabSz="932293" fontAlgn="base">
              <a:lnSpc>
                <a:spcPct val="90000"/>
              </a:lnSpc>
              <a:spcBef>
                <a:spcPct val="0"/>
              </a:spcBef>
              <a:spcAft>
                <a:spcPct val="0"/>
              </a:spcAft>
            </a:pPr>
            <a:r>
              <a:rPr lang="en-US" sz="900" dirty="0">
                <a:solidFill>
                  <a:srgbClr val="002050"/>
                </a:solidFill>
                <a:latin typeface="Segoe UI Semilight"/>
                <a:cs typeface="Segoe UI Semibold" panose="020B0702040204020203" pitchFamily="34" charset="0"/>
              </a:rPr>
              <a:t>Partner Distributed Ledger A</a:t>
            </a:r>
          </a:p>
        </p:txBody>
      </p:sp>
      <p:sp>
        <p:nvSpPr>
          <p:cNvPr id="68" name="Rectangle 67">
            <a:extLst>
              <a:ext uri="{FF2B5EF4-FFF2-40B4-BE49-F238E27FC236}">
                <a16:creationId xmlns:a16="http://schemas.microsoft.com/office/drawing/2014/main" id="{A0431F50-009E-43A0-B341-1E16AAE52309}"/>
              </a:ext>
            </a:extLst>
          </p:cNvPr>
          <p:cNvSpPr/>
          <p:nvPr/>
        </p:nvSpPr>
        <p:spPr bwMode="auto">
          <a:xfrm>
            <a:off x="3093426" y="4910877"/>
            <a:ext cx="770374" cy="55749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000" dirty="0">
              <a:solidFill>
                <a:srgbClr val="353535"/>
              </a:soli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E89D60E0-DD85-4618-949C-E9F04B5F7D8C}"/>
              </a:ext>
            </a:extLst>
          </p:cNvPr>
          <p:cNvSpPr/>
          <p:nvPr/>
        </p:nvSpPr>
        <p:spPr>
          <a:xfrm>
            <a:off x="3127997" y="4973307"/>
            <a:ext cx="701233" cy="432632"/>
          </a:xfrm>
          <a:prstGeom prst="rect">
            <a:avLst/>
          </a:prstGeom>
        </p:spPr>
        <p:txBody>
          <a:bodyPr wrap="square" lIns="0" tIns="0" rIns="0" bIns="0" anchor="ctr">
            <a:noAutofit/>
          </a:bodyPr>
          <a:lstStyle/>
          <a:p>
            <a:pPr algn="ctr" defTabSz="932293" fontAlgn="base">
              <a:lnSpc>
                <a:spcPct val="90000"/>
              </a:lnSpc>
              <a:spcBef>
                <a:spcPct val="0"/>
              </a:spcBef>
              <a:spcAft>
                <a:spcPct val="0"/>
              </a:spcAft>
            </a:pPr>
            <a:r>
              <a:rPr lang="en-US" sz="900" dirty="0">
                <a:solidFill>
                  <a:srgbClr val="002050"/>
                </a:solidFill>
                <a:latin typeface="Segoe UI Semilight"/>
                <a:cs typeface="Segoe UI Semibold" panose="020B0702040204020203" pitchFamily="34" charset="0"/>
              </a:rPr>
              <a:t>Partner Distributed Ledger B</a:t>
            </a:r>
          </a:p>
        </p:txBody>
      </p:sp>
      <p:sp>
        <p:nvSpPr>
          <p:cNvPr id="71" name="Rectangle 70">
            <a:extLst>
              <a:ext uri="{FF2B5EF4-FFF2-40B4-BE49-F238E27FC236}">
                <a16:creationId xmlns:a16="http://schemas.microsoft.com/office/drawing/2014/main" id="{C0A2C7DF-F23A-4F6F-AA3C-E5EFCF60A330}"/>
              </a:ext>
            </a:extLst>
          </p:cNvPr>
          <p:cNvSpPr/>
          <p:nvPr/>
        </p:nvSpPr>
        <p:spPr bwMode="auto">
          <a:xfrm>
            <a:off x="4349680" y="4910877"/>
            <a:ext cx="770374" cy="55749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000" dirty="0">
              <a:solidFill>
                <a:srgbClr val="353535"/>
              </a:solidFill>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BC86BC88-9E82-4FE7-95B3-D84E1F6428B6}"/>
              </a:ext>
            </a:extLst>
          </p:cNvPr>
          <p:cNvSpPr/>
          <p:nvPr/>
        </p:nvSpPr>
        <p:spPr>
          <a:xfrm>
            <a:off x="4384250" y="4973307"/>
            <a:ext cx="701233" cy="432632"/>
          </a:xfrm>
          <a:prstGeom prst="rect">
            <a:avLst/>
          </a:prstGeom>
        </p:spPr>
        <p:txBody>
          <a:bodyPr wrap="square" lIns="0" tIns="0" rIns="0" bIns="0" anchor="ctr">
            <a:noAutofit/>
          </a:bodyPr>
          <a:lstStyle/>
          <a:p>
            <a:pPr algn="ctr" defTabSz="932293" fontAlgn="base">
              <a:lnSpc>
                <a:spcPct val="90000"/>
              </a:lnSpc>
              <a:spcBef>
                <a:spcPct val="0"/>
              </a:spcBef>
              <a:spcAft>
                <a:spcPct val="0"/>
              </a:spcAft>
            </a:pPr>
            <a:r>
              <a:rPr lang="en-US" sz="900" dirty="0">
                <a:solidFill>
                  <a:srgbClr val="002050"/>
                </a:solidFill>
                <a:latin typeface="Segoe UI Semilight"/>
                <a:cs typeface="Segoe UI Semibold" panose="020B0702040204020203" pitchFamily="34" charset="0"/>
              </a:rPr>
              <a:t>Partner Distributed Ledger C</a:t>
            </a:r>
          </a:p>
        </p:txBody>
      </p:sp>
      <p:sp>
        <p:nvSpPr>
          <p:cNvPr id="80" name="Rectangle 79">
            <a:extLst>
              <a:ext uri="{FF2B5EF4-FFF2-40B4-BE49-F238E27FC236}">
                <a16:creationId xmlns:a16="http://schemas.microsoft.com/office/drawing/2014/main" id="{50364B4C-33C2-4E7C-B786-B8FE6E32F53C}"/>
              </a:ext>
            </a:extLst>
          </p:cNvPr>
          <p:cNvSpPr/>
          <p:nvPr/>
        </p:nvSpPr>
        <p:spPr bwMode="auto">
          <a:xfrm>
            <a:off x="6891422" y="4910877"/>
            <a:ext cx="770374" cy="55749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29" dirty="0">
                <a:solidFill>
                  <a:srgbClr val="002050"/>
                </a:solidFill>
                <a:cs typeface="Segoe UI Semibold" panose="020B0702040204020203" pitchFamily="34" charset="0"/>
              </a:rPr>
              <a:t>Partner Distributed Ledger E</a:t>
            </a:r>
          </a:p>
        </p:txBody>
      </p:sp>
      <p:sp>
        <p:nvSpPr>
          <p:cNvPr id="82" name="Rectangle 81">
            <a:extLst>
              <a:ext uri="{FF2B5EF4-FFF2-40B4-BE49-F238E27FC236}">
                <a16:creationId xmlns:a16="http://schemas.microsoft.com/office/drawing/2014/main" id="{6432D693-9794-43FE-B9CD-3C5461B8D8F7}"/>
              </a:ext>
            </a:extLst>
          </p:cNvPr>
          <p:cNvSpPr/>
          <p:nvPr/>
        </p:nvSpPr>
        <p:spPr bwMode="auto">
          <a:xfrm>
            <a:off x="5797346" y="4910877"/>
            <a:ext cx="770374" cy="557491"/>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29">
                <a:solidFill>
                  <a:srgbClr val="002050"/>
                </a:solidFill>
                <a:cs typeface="Segoe UI Semibold" panose="020B0702040204020203" pitchFamily="34" charset="0"/>
              </a:rPr>
              <a:t>Partner Distributed Ledger D</a:t>
            </a:r>
            <a:endParaRPr lang="en-US" sz="1029" dirty="0">
              <a:solidFill>
                <a:srgbClr val="002050"/>
              </a:solidFill>
              <a:cs typeface="Segoe UI Semibold" panose="020B0702040204020203" pitchFamily="34" charset="0"/>
            </a:endParaRPr>
          </a:p>
        </p:txBody>
      </p:sp>
      <p:sp>
        <p:nvSpPr>
          <p:cNvPr id="183" name="Rounded Rectangle 9">
            <a:extLst>
              <a:ext uri="{FF2B5EF4-FFF2-40B4-BE49-F238E27FC236}">
                <a16:creationId xmlns:a16="http://schemas.microsoft.com/office/drawing/2014/main" id="{F2CA3A6A-8ED5-48F5-851A-378A5C6061D7}"/>
              </a:ext>
            </a:extLst>
          </p:cNvPr>
          <p:cNvSpPr/>
          <p:nvPr/>
        </p:nvSpPr>
        <p:spPr bwMode="auto">
          <a:xfrm>
            <a:off x="5433590" y="1399757"/>
            <a:ext cx="999314" cy="1655328"/>
          </a:xfrm>
          <a:prstGeom prst="rect">
            <a:avLst/>
          </a:prstGeom>
          <a:solidFill>
            <a:schemeClr val="bg1">
              <a:lumMod val="7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900">
                <a:solidFill>
                  <a:schemeClr val="tx1"/>
                </a:solidFill>
                <a:latin typeface="Segoe UI Semibold" panose="020B0702040204020203" pitchFamily="34" charset="0"/>
                <a:cs typeface="Segoe UI Semibold" panose="020B0702040204020203" pitchFamily="34" charset="0"/>
              </a:rPr>
              <a:t>Healthcare</a:t>
            </a:r>
          </a:p>
        </p:txBody>
      </p:sp>
      <p:sp>
        <p:nvSpPr>
          <p:cNvPr id="186" name="Rounded Rectangle 10">
            <a:extLst>
              <a:ext uri="{FF2B5EF4-FFF2-40B4-BE49-F238E27FC236}">
                <a16:creationId xmlns:a16="http://schemas.microsoft.com/office/drawing/2014/main" id="{A6B83410-C86C-49BA-B307-EDDF39577690}"/>
              </a:ext>
            </a:extLst>
          </p:cNvPr>
          <p:cNvSpPr/>
          <p:nvPr/>
        </p:nvSpPr>
        <p:spPr bwMode="auto">
          <a:xfrm>
            <a:off x="4159435" y="1399757"/>
            <a:ext cx="871422" cy="1655328"/>
          </a:xfrm>
          <a:prstGeom prst="rect">
            <a:avLst/>
          </a:prstGeom>
          <a:solidFill>
            <a:schemeClr val="bg1">
              <a:lumMod val="7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900" dirty="0">
                <a:solidFill>
                  <a:schemeClr val="tx1"/>
                </a:solidFill>
                <a:latin typeface="Segoe UI Semibold" panose="020B0702040204020203" pitchFamily="34" charset="0"/>
                <a:cs typeface="Segoe UI Semibold" panose="020B0702040204020203" pitchFamily="34" charset="0"/>
              </a:rPr>
              <a:t>Retail &amp; CPG</a:t>
            </a:r>
          </a:p>
        </p:txBody>
      </p:sp>
      <p:sp>
        <p:nvSpPr>
          <p:cNvPr id="188" name="Rounded Rectangle 11">
            <a:extLst>
              <a:ext uri="{FF2B5EF4-FFF2-40B4-BE49-F238E27FC236}">
                <a16:creationId xmlns:a16="http://schemas.microsoft.com/office/drawing/2014/main" id="{B1271039-CB09-4491-B59D-DFAB315703B9}"/>
              </a:ext>
            </a:extLst>
          </p:cNvPr>
          <p:cNvSpPr/>
          <p:nvPr/>
        </p:nvSpPr>
        <p:spPr bwMode="auto">
          <a:xfrm>
            <a:off x="6835634" y="1399757"/>
            <a:ext cx="991870" cy="1655328"/>
          </a:xfrm>
          <a:prstGeom prst="rect">
            <a:avLst/>
          </a:prstGeom>
          <a:solidFill>
            <a:schemeClr val="bg1">
              <a:lumMod val="7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900" dirty="0">
                <a:solidFill>
                  <a:schemeClr val="tx1"/>
                </a:solidFill>
                <a:latin typeface="Segoe UI Semibold" panose="020B0702040204020203" pitchFamily="34" charset="0"/>
                <a:cs typeface="Segoe UI Semibold" panose="020B0702040204020203" pitchFamily="34" charset="0"/>
              </a:rPr>
              <a:t>Government</a:t>
            </a:r>
          </a:p>
        </p:txBody>
      </p:sp>
      <p:sp>
        <p:nvSpPr>
          <p:cNvPr id="191" name="Rounded Rectangle 12">
            <a:extLst>
              <a:ext uri="{FF2B5EF4-FFF2-40B4-BE49-F238E27FC236}">
                <a16:creationId xmlns:a16="http://schemas.microsoft.com/office/drawing/2014/main" id="{7A6FF2A7-E0E4-42FF-944D-0487FAE3A96A}"/>
              </a:ext>
            </a:extLst>
          </p:cNvPr>
          <p:cNvSpPr/>
          <p:nvPr/>
        </p:nvSpPr>
        <p:spPr bwMode="auto">
          <a:xfrm>
            <a:off x="2848774" y="1399757"/>
            <a:ext cx="907932" cy="1655328"/>
          </a:xfrm>
          <a:prstGeom prst="rect">
            <a:avLst/>
          </a:prstGeom>
          <a:solidFill>
            <a:schemeClr val="bg1">
              <a:lumMod val="7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900" dirty="0">
                <a:solidFill>
                  <a:schemeClr val="tx1"/>
                </a:solidFill>
                <a:latin typeface="Segoe UI Semibold" panose="020B0702040204020203" pitchFamily="34" charset="0"/>
                <a:cs typeface="Segoe UI Semibold" panose="020B0702040204020203" pitchFamily="34" charset="0"/>
              </a:rPr>
              <a:t>Discrete Manufacturing</a:t>
            </a:r>
          </a:p>
        </p:txBody>
      </p:sp>
      <p:sp>
        <p:nvSpPr>
          <p:cNvPr id="192" name="Rounded Rectangle 13">
            <a:extLst>
              <a:ext uri="{FF2B5EF4-FFF2-40B4-BE49-F238E27FC236}">
                <a16:creationId xmlns:a16="http://schemas.microsoft.com/office/drawing/2014/main" id="{C6C0CB42-48A2-470A-A6BA-34E170AF4F0E}"/>
              </a:ext>
            </a:extLst>
          </p:cNvPr>
          <p:cNvSpPr/>
          <p:nvPr/>
        </p:nvSpPr>
        <p:spPr bwMode="auto">
          <a:xfrm>
            <a:off x="1574619" y="1399757"/>
            <a:ext cx="871422" cy="1655328"/>
          </a:xfrm>
          <a:prstGeom prst="rect">
            <a:avLst/>
          </a:prstGeom>
          <a:solidFill>
            <a:schemeClr val="bg1">
              <a:lumMod val="7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900" dirty="0">
                <a:solidFill>
                  <a:schemeClr val="tx1"/>
                </a:solidFill>
                <a:latin typeface="Segoe UI Semibold" panose="020B0702040204020203" pitchFamily="34" charset="0"/>
                <a:cs typeface="Segoe UI Semibold" panose="020B0702040204020203" pitchFamily="34" charset="0"/>
              </a:rPr>
              <a:t>Banking, Capital Markets</a:t>
            </a:r>
          </a:p>
        </p:txBody>
      </p:sp>
      <p:sp>
        <p:nvSpPr>
          <p:cNvPr id="194" name="Rounded Rectangle 17">
            <a:extLst>
              <a:ext uri="{FF2B5EF4-FFF2-40B4-BE49-F238E27FC236}">
                <a16:creationId xmlns:a16="http://schemas.microsoft.com/office/drawing/2014/main" id="{50A8E2BF-846B-4263-85B8-77D6C8FB5E63}"/>
              </a:ext>
            </a:extLst>
          </p:cNvPr>
          <p:cNvSpPr/>
          <p:nvPr/>
        </p:nvSpPr>
        <p:spPr bwMode="auto">
          <a:xfrm>
            <a:off x="1299282" y="2283736"/>
            <a:ext cx="6674272" cy="83669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002050"/>
                </a:solidFill>
                <a:latin typeface="Segoe UI Semilight"/>
                <a:cs typeface="Segoe UI Semibold" panose="020B0702040204020203" pitchFamily="34" charset="0"/>
              </a:rPr>
              <a:t>Horizontal SaaS &amp; Adapters</a:t>
            </a:r>
          </a:p>
        </p:txBody>
      </p:sp>
      <p:sp>
        <p:nvSpPr>
          <p:cNvPr id="195" name="Rounded Rectangle 18">
            <a:extLst>
              <a:ext uri="{FF2B5EF4-FFF2-40B4-BE49-F238E27FC236}">
                <a16:creationId xmlns:a16="http://schemas.microsoft.com/office/drawing/2014/main" id="{E4A04A2A-ACE6-4FB1-862E-EDECF8BE6413}"/>
              </a:ext>
            </a:extLst>
          </p:cNvPr>
          <p:cNvSpPr/>
          <p:nvPr/>
        </p:nvSpPr>
        <p:spPr bwMode="auto">
          <a:xfrm>
            <a:off x="1497785" y="2516459"/>
            <a:ext cx="1609991" cy="545462"/>
          </a:xfrm>
          <a:prstGeom prst="rect">
            <a:avLst/>
          </a:prstGeom>
          <a:solidFill>
            <a:schemeClr val="bg1"/>
          </a:solidFill>
          <a:ln w="9525"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r>
              <a:rPr lang="en-US" sz="900" dirty="0">
                <a:latin typeface="Segoe UI Light"/>
              </a:rPr>
              <a:t>App Builder</a:t>
            </a:r>
          </a:p>
          <a:p>
            <a:pPr algn="ctr" defTabSz="888829" fontAlgn="base">
              <a:defRPr/>
            </a:pPr>
            <a:r>
              <a:rPr lang="en-US" sz="900" dirty="0">
                <a:latin typeface="Segoe UI Light"/>
              </a:rPr>
              <a:t>Workflow Design &amp; Orchestration</a:t>
            </a:r>
          </a:p>
        </p:txBody>
      </p:sp>
      <p:sp>
        <p:nvSpPr>
          <p:cNvPr id="203" name="Rounded Rectangle 54">
            <a:extLst>
              <a:ext uri="{FF2B5EF4-FFF2-40B4-BE49-F238E27FC236}">
                <a16:creationId xmlns:a16="http://schemas.microsoft.com/office/drawing/2014/main" id="{F53FA345-9C67-4D5D-89F4-BA93AF3E6A59}"/>
              </a:ext>
            </a:extLst>
          </p:cNvPr>
          <p:cNvSpPr/>
          <p:nvPr/>
        </p:nvSpPr>
        <p:spPr bwMode="auto">
          <a:xfrm>
            <a:off x="1299282" y="1950894"/>
            <a:ext cx="6674272" cy="2535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solidFill>
                  <a:srgbClr val="002050"/>
                </a:solidFill>
                <a:latin typeface="Segoe UI Semilight"/>
                <a:cs typeface="Segoe UI Semibold" panose="020B0702040204020203" pitchFamily="34" charset="0"/>
              </a:rPr>
              <a:t>Professional Services &amp; Support</a:t>
            </a:r>
          </a:p>
        </p:txBody>
      </p:sp>
      <p:sp>
        <p:nvSpPr>
          <p:cNvPr id="220" name="Rounded Rectangle 22">
            <a:extLst>
              <a:ext uri="{FF2B5EF4-FFF2-40B4-BE49-F238E27FC236}">
                <a16:creationId xmlns:a16="http://schemas.microsoft.com/office/drawing/2014/main" id="{C75C7A42-2ABA-43C3-B74C-9CC587E28D35}"/>
              </a:ext>
            </a:extLst>
          </p:cNvPr>
          <p:cNvSpPr/>
          <p:nvPr/>
        </p:nvSpPr>
        <p:spPr bwMode="auto">
          <a:xfrm>
            <a:off x="7284704" y="2516459"/>
            <a:ext cx="545761" cy="545462"/>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888829" fontAlgn="base">
              <a:defRPr/>
            </a:pPr>
            <a:r>
              <a:rPr lang="en-US" sz="1000" dirty="0">
                <a:latin typeface="Segoe UI Semibold" panose="020B0702040204020203" pitchFamily="34" charset="0"/>
                <a:cs typeface="Segoe UI Semibold" panose="020B0702040204020203" pitchFamily="34" charset="0"/>
              </a:rPr>
              <a:t>3</a:t>
            </a:r>
            <a:r>
              <a:rPr lang="en-US" sz="1000" baseline="30000" dirty="0">
                <a:latin typeface="Segoe UI Semibold" panose="020B0702040204020203" pitchFamily="34" charset="0"/>
                <a:cs typeface="Segoe UI Semibold" panose="020B0702040204020203" pitchFamily="34" charset="0"/>
              </a:rPr>
              <a:t>rd</a:t>
            </a:r>
            <a:br>
              <a:rPr lang="en-US" sz="1000" dirty="0">
                <a:latin typeface="Segoe UI Semibold" panose="020B0702040204020203" pitchFamily="34" charset="0"/>
                <a:cs typeface="Segoe UI Semibold" panose="020B0702040204020203" pitchFamily="34" charset="0"/>
              </a:rPr>
            </a:br>
            <a:r>
              <a:rPr lang="en-US" sz="1000" dirty="0">
                <a:latin typeface="Segoe UI Semibold" panose="020B0702040204020203" pitchFamily="34" charset="0"/>
                <a:cs typeface="Segoe UI Semibold" panose="020B0702040204020203" pitchFamily="34" charset="0"/>
              </a:rPr>
              <a:t>Party</a:t>
            </a:r>
          </a:p>
        </p:txBody>
      </p:sp>
      <p:sp>
        <p:nvSpPr>
          <p:cNvPr id="228" name="Rounded Rectangle 20">
            <a:extLst>
              <a:ext uri="{FF2B5EF4-FFF2-40B4-BE49-F238E27FC236}">
                <a16:creationId xmlns:a16="http://schemas.microsoft.com/office/drawing/2014/main" id="{D535D703-0B81-44F0-8CA2-874A993F192E}"/>
              </a:ext>
            </a:extLst>
          </p:cNvPr>
          <p:cNvSpPr/>
          <p:nvPr/>
        </p:nvSpPr>
        <p:spPr bwMode="auto">
          <a:xfrm>
            <a:off x="6373633" y="2516459"/>
            <a:ext cx="491881" cy="545462"/>
          </a:xfrm>
          <a:prstGeom prst="rect">
            <a:avLst/>
          </a:prstGeom>
          <a:solidFill>
            <a:srgbClr val="FFFFFF"/>
          </a:solidFill>
          <a:ln w="9525" cap="flat" cmpd="sng" algn="ctr">
            <a:solidFill>
              <a:schemeClr val="bg1">
                <a:lumMod val="75000"/>
              </a:schemeClr>
            </a:solidFill>
            <a:prstDash val="dash"/>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000" dirty="0">
              <a:solidFill>
                <a:srgbClr val="353535"/>
              </a:solidFill>
              <a:latin typeface="Segoe UI"/>
            </a:endParaRPr>
          </a:p>
        </p:txBody>
      </p:sp>
      <p:pic>
        <p:nvPicPr>
          <p:cNvPr id="229" name="Picture 60">
            <a:extLst>
              <a:ext uri="{FF2B5EF4-FFF2-40B4-BE49-F238E27FC236}">
                <a16:creationId xmlns:a16="http://schemas.microsoft.com/office/drawing/2014/main" id="{76EDD627-5386-449A-91D0-537CF545A0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539" y="2628796"/>
            <a:ext cx="474069" cy="348184"/>
          </a:xfrm>
          <a:prstGeom prst="rect">
            <a:avLst/>
          </a:prstGeom>
        </p:spPr>
      </p:pic>
      <p:sp>
        <p:nvSpPr>
          <p:cNvPr id="223" name="Rounded Rectangle 19">
            <a:extLst>
              <a:ext uri="{FF2B5EF4-FFF2-40B4-BE49-F238E27FC236}">
                <a16:creationId xmlns:a16="http://schemas.microsoft.com/office/drawing/2014/main" id="{A5EEBC53-7378-42F0-BB60-B9B2AE6AC5CD}"/>
              </a:ext>
            </a:extLst>
          </p:cNvPr>
          <p:cNvSpPr/>
          <p:nvPr/>
        </p:nvSpPr>
        <p:spPr bwMode="auto">
          <a:xfrm>
            <a:off x="5708504" y="2516459"/>
            <a:ext cx="491881" cy="545462"/>
          </a:xfrm>
          <a:prstGeom prst="rect">
            <a:avLst/>
          </a:prstGeom>
          <a:solidFill>
            <a:srgbClr val="FFFFFF"/>
          </a:solidFill>
          <a:ln w="9525" cap="flat" cmpd="sng" algn="ctr">
            <a:solidFill>
              <a:schemeClr val="bg1">
                <a:lumMod val="75000"/>
              </a:schemeClr>
            </a:solidFill>
            <a:prstDash val="dash"/>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000" dirty="0">
              <a:solidFill>
                <a:srgbClr val="353535"/>
              </a:solidFill>
              <a:latin typeface="Segoe UI"/>
            </a:endParaRPr>
          </a:p>
        </p:txBody>
      </p:sp>
      <p:sp>
        <p:nvSpPr>
          <p:cNvPr id="226" name="Rounded Rectangle 19">
            <a:extLst>
              <a:ext uri="{FF2B5EF4-FFF2-40B4-BE49-F238E27FC236}">
                <a16:creationId xmlns:a16="http://schemas.microsoft.com/office/drawing/2014/main" id="{B2E538AA-5A8F-455A-9B6C-0A7368335327}"/>
              </a:ext>
            </a:extLst>
          </p:cNvPr>
          <p:cNvSpPr/>
          <p:nvPr/>
        </p:nvSpPr>
        <p:spPr bwMode="auto">
          <a:xfrm>
            <a:off x="5004888" y="2516459"/>
            <a:ext cx="491881" cy="545462"/>
          </a:xfrm>
          <a:prstGeom prst="rect">
            <a:avLst/>
          </a:prstGeom>
          <a:solidFill>
            <a:srgbClr val="FFFFFF"/>
          </a:solidFill>
          <a:ln w="9525" cap="flat" cmpd="sng" algn="ctr">
            <a:solidFill>
              <a:schemeClr val="bg1">
                <a:lumMod val="75000"/>
              </a:schemeClr>
            </a:solidFill>
            <a:prstDash val="dash"/>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algn="ctr" defTabSz="888829" fontAlgn="base">
              <a:defRPr/>
            </a:pPr>
            <a:endParaRPr lang="en-US" sz="1000" dirty="0">
              <a:solidFill>
                <a:srgbClr val="353535"/>
              </a:solidFill>
              <a:latin typeface="Segoe UI"/>
            </a:endParaRPr>
          </a:p>
        </p:txBody>
      </p:sp>
      <p:pic>
        <p:nvPicPr>
          <p:cNvPr id="227" name="Picture 8" descr="https://lh3.googleusercontent.com/-q2M7Q9v6gno/AAAAAAAAAAI/AAAAAAAAEvM/_YWjuQ9Y4gQ/s0-c-k-no-ns/photo.jpg">
            <a:extLst>
              <a:ext uri="{FF2B5EF4-FFF2-40B4-BE49-F238E27FC236}">
                <a16:creationId xmlns:a16="http://schemas.microsoft.com/office/drawing/2014/main" id="{D861E486-3205-4F1B-90B6-EFEF2A728C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0556" y="2601687"/>
            <a:ext cx="400545" cy="417331"/>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24">
            <a:extLst>
              <a:ext uri="{FF2B5EF4-FFF2-40B4-BE49-F238E27FC236}">
                <a16:creationId xmlns:a16="http://schemas.microsoft.com/office/drawing/2014/main" id="{C5BBE861-06B6-42B5-A3E4-1772BAF9CB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229" t="32422" r="12335" b="29328"/>
          <a:stretch/>
        </p:blipFill>
        <p:spPr>
          <a:xfrm>
            <a:off x="5726354" y="2719556"/>
            <a:ext cx="456180" cy="168996"/>
          </a:xfrm>
          <a:prstGeom prst="rect">
            <a:avLst/>
          </a:prstGeom>
        </p:spPr>
      </p:pic>
      <p:sp>
        <p:nvSpPr>
          <p:cNvPr id="108" name="Rounded Rectangle 18">
            <a:extLst>
              <a:ext uri="{FF2B5EF4-FFF2-40B4-BE49-F238E27FC236}">
                <a16:creationId xmlns:a16="http://schemas.microsoft.com/office/drawing/2014/main" id="{2FE571AC-D3E5-4FDA-B0EC-A31BAEA328CF}"/>
              </a:ext>
            </a:extLst>
          </p:cNvPr>
          <p:cNvSpPr/>
          <p:nvPr/>
        </p:nvSpPr>
        <p:spPr bwMode="auto">
          <a:xfrm>
            <a:off x="3248573" y="2516459"/>
            <a:ext cx="1609991" cy="545462"/>
          </a:xfrm>
          <a:prstGeom prst="rect">
            <a:avLst/>
          </a:prstGeom>
          <a:solidFill>
            <a:schemeClr val="bg1"/>
          </a:solidFill>
          <a:ln w="9525" cap="flat" cmpd="sng" algn="ctr">
            <a:noFill/>
            <a:prstDash val="solid"/>
            <a:round/>
            <a:headEnd type="none" w="med" len="med"/>
            <a:tailEnd type="none" w="med" len="med"/>
          </a:ln>
          <a:effectLst/>
        </p:spPr>
        <p:txBody>
          <a:bodyPr vert="horz" wrap="square" lIns="27428" tIns="27428" rIns="27428" bIns="27428" numCol="1" rtlCol="0" anchor="t" anchorCtr="0" compatLnSpc="1">
            <a:prstTxWarp prst="textNoShape">
              <a:avLst/>
            </a:prstTxWarp>
            <a:noAutofit/>
          </a:bodyPr>
          <a:lstStyle/>
          <a:p>
            <a:pPr algn="ctr" defTabSz="888829" fontAlgn="base">
              <a:defRPr/>
            </a:pPr>
            <a:r>
              <a:rPr lang="en-US" sz="900" dirty="0">
                <a:latin typeface="Segoe UI Light"/>
              </a:rPr>
              <a:t>1st Party</a:t>
            </a:r>
          </a:p>
        </p:txBody>
      </p:sp>
      <p:pic>
        <p:nvPicPr>
          <p:cNvPr id="233" name="Picture 232">
            <a:extLst>
              <a:ext uri="{FF2B5EF4-FFF2-40B4-BE49-F238E27FC236}">
                <a16:creationId xmlns:a16="http://schemas.microsoft.com/office/drawing/2014/main" id="{35E30161-37F6-4760-B647-5C6E1E6851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62926" y="2719951"/>
            <a:ext cx="359104" cy="295550"/>
          </a:xfrm>
          <a:prstGeom prst="rect">
            <a:avLst/>
          </a:prstGeom>
        </p:spPr>
      </p:pic>
      <p:pic>
        <p:nvPicPr>
          <p:cNvPr id="234" name="Picture 233">
            <a:extLst>
              <a:ext uri="{FF2B5EF4-FFF2-40B4-BE49-F238E27FC236}">
                <a16:creationId xmlns:a16="http://schemas.microsoft.com/office/drawing/2014/main" id="{9475456B-7822-402E-AFB8-89054FA552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5873" y="2702081"/>
            <a:ext cx="320270" cy="320271"/>
          </a:xfrm>
          <a:prstGeom prst="rect">
            <a:avLst/>
          </a:prstGeom>
        </p:spPr>
      </p:pic>
      <p:pic>
        <p:nvPicPr>
          <p:cNvPr id="235" name="Picture 234">
            <a:extLst>
              <a:ext uri="{FF2B5EF4-FFF2-40B4-BE49-F238E27FC236}">
                <a16:creationId xmlns:a16="http://schemas.microsoft.com/office/drawing/2014/main" id="{A4D7A727-E3C5-47D1-A8B3-AE797EEB49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7388" y="2719318"/>
            <a:ext cx="281318" cy="281318"/>
          </a:xfrm>
          <a:prstGeom prst="rect">
            <a:avLst/>
          </a:prstGeom>
        </p:spPr>
      </p:pic>
      <p:sp>
        <p:nvSpPr>
          <p:cNvPr id="113" name="Rounded Rectangle 22">
            <a:extLst>
              <a:ext uri="{FF2B5EF4-FFF2-40B4-BE49-F238E27FC236}">
                <a16:creationId xmlns:a16="http://schemas.microsoft.com/office/drawing/2014/main" id="{564F8F6C-326B-4470-A607-74290116C3C1}"/>
              </a:ext>
            </a:extLst>
          </p:cNvPr>
          <p:cNvSpPr/>
          <p:nvPr/>
        </p:nvSpPr>
        <p:spPr bwMode="auto">
          <a:xfrm>
            <a:off x="6906410" y="2885380"/>
            <a:ext cx="330403" cy="14879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888829" fontAlgn="base">
              <a:defRPr/>
            </a:pPr>
            <a:r>
              <a:rPr lang="en-US" sz="1000" dirty="0">
                <a:solidFill>
                  <a:srgbClr val="505050"/>
                </a:solidFill>
                <a:latin typeface="Segoe UI Semibold" panose="020B0702040204020203" pitchFamily="34" charset="0"/>
                <a:cs typeface="Segoe UI Semibold" panose="020B0702040204020203" pitchFamily="34" charset="0"/>
              </a:rPr>
              <a:t>…….</a:t>
            </a:r>
          </a:p>
        </p:txBody>
      </p:sp>
      <p:sp>
        <p:nvSpPr>
          <p:cNvPr id="207" name="Rounded Rectangle 10">
            <a:extLst>
              <a:ext uri="{FF2B5EF4-FFF2-40B4-BE49-F238E27FC236}">
                <a16:creationId xmlns:a16="http://schemas.microsoft.com/office/drawing/2014/main" id="{078952E1-78C2-4C54-B996-30B117306993}"/>
              </a:ext>
            </a:extLst>
          </p:cNvPr>
          <p:cNvSpPr/>
          <p:nvPr/>
        </p:nvSpPr>
        <p:spPr bwMode="auto">
          <a:xfrm rot="16200000">
            <a:off x="-1080930" y="3497957"/>
            <a:ext cx="3519039" cy="201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2050"/>
                </a:solidFill>
                <a:latin typeface="Segoe UI Semibold" panose="020B0702040204020203" pitchFamily="34" charset="0"/>
                <a:ea typeface="Segoe UI" pitchFamily="34" charset="0"/>
                <a:cs typeface="Segoe UI Semibold" panose="020B0702040204020203" pitchFamily="34" charset="0"/>
              </a:rPr>
              <a:t>Developer Services (Tools, Team, CI/CD)</a:t>
            </a:r>
          </a:p>
        </p:txBody>
      </p:sp>
      <p:sp>
        <p:nvSpPr>
          <p:cNvPr id="193" name="Rounded Rectangle 16">
            <a:extLst>
              <a:ext uri="{FF2B5EF4-FFF2-40B4-BE49-F238E27FC236}">
                <a16:creationId xmlns:a16="http://schemas.microsoft.com/office/drawing/2014/main" id="{EE430816-732D-49E6-B6C8-75DD3051EF94}"/>
              </a:ext>
            </a:extLst>
          </p:cNvPr>
          <p:cNvSpPr/>
          <p:nvPr/>
        </p:nvSpPr>
        <p:spPr>
          <a:xfrm>
            <a:off x="2102798" y="6027393"/>
            <a:ext cx="4470185" cy="279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kern="0" dirty="0">
                <a:solidFill>
                  <a:srgbClr val="002050"/>
                </a:solidFill>
                <a:latin typeface="Segoe UI Semibold" panose="020B0702040204020203" pitchFamily="34" charset="0"/>
                <a:cs typeface="Segoe UI Semibold" panose="020B0702040204020203" pitchFamily="34" charset="0"/>
              </a:rPr>
              <a:t>Azure &amp; Azure Stack – Blockchain resource provider</a:t>
            </a:r>
          </a:p>
        </p:txBody>
      </p:sp>
      <p:grpSp>
        <p:nvGrpSpPr>
          <p:cNvPr id="27" name="Group 26">
            <a:extLst>
              <a:ext uri="{FF2B5EF4-FFF2-40B4-BE49-F238E27FC236}">
                <a16:creationId xmlns:a16="http://schemas.microsoft.com/office/drawing/2014/main" id="{7823420E-AC16-42DD-A02C-A09AEB4E6D55}"/>
              </a:ext>
            </a:extLst>
          </p:cNvPr>
          <p:cNvGrpSpPr/>
          <p:nvPr/>
        </p:nvGrpSpPr>
        <p:grpSpPr>
          <a:xfrm>
            <a:off x="800429" y="1299681"/>
            <a:ext cx="7364307" cy="4749674"/>
            <a:chOff x="684142" y="1650830"/>
            <a:chExt cx="7072650" cy="4561567"/>
          </a:xfrm>
        </p:grpSpPr>
        <p:sp>
          <p:nvSpPr>
            <p:cNvPr id="5" name="Freeform: Shape 4">
              <a:extLst>
                <a:ext uri="{FF2B5EF4-FFF2-40B4-BE49-F238E27FC236}">
                  <a16:creationId xmlns:a16="http://schemas.microsoft.com/office/drawing/2014/main" id="{2679127B-CCD0-421A-BD01-921518AC70CD}"/>
                </a:ext>
              </a:extLst>
            </p:cNvPr>
            <p:cNvSpPr/>
            <p:nvPr/>
          </p:nvSpPr>
          <p:spPr bwMode="auto">
            <a:xfrm>
              <a:off x="742462" y="1719385"/>
              <a:ext cx="6924430" cy="4429955"/>
            </a:xfrm>
            <a:custGeom>
              <a:avLst/>
              <a:gdLst>
                <a:gd name="connsiteX0" fmla="*/ 0 w 6924430"/>
                <a:gd name="connsiteY0" fmla="*/ 0 h 4329723"/>
                <a:gd name="connsiteX1" fmla="*/ 0 w 6924430"/>
                <a:gd name="connsiteY1" fmla="*/ 4329723 h 4329723"/>
                <a:gd name="connsiteX2" fmla="*/ 6924430 w 6924430"/>
                <a:gd name="connsiteY2" fmla="*/ 4329723 h 4329723"/>
              </a:gdLst>
              <a:ahLst/>
              <a:cxnLst>
                <a:cxn ang="0">
                  <a:pos x="connsiteX0" y="connsiteY0"/>
                </a:cxn>
                <a:cxn ang="0">
                  <a:pos x="connsiteX1" y="connsiteY1"/>
                </a:cxn>
                <a:cxn ang="0">
                  <a:pos x="connsiteX2" y="connsiteY2"/>
                </a:cxn>
              </a:cxnLst>
              <a:rect l="l" t="t" r="r" b="b"/>
              <a:pathLst>
                <a:path w="6924430" h="4329723">
                  <a:moveTo>
                    <a:pt x="0" y="0"/>
                  </a:moveTo>
                  <a:lnTo>
                    <a:pt x="0" y="4329723"/>
                  </a:lnTo>
                  <a:lnTo>
                    <a:pt x="6924430" y="4329723"/>
                  </a:lnTo>
                </a:path>
              </a:pathLst>
            </a:custGeom>
            <a:noFill/>
            <a:ln w="12700">
              <a:solidFill>
                <a:schemeClr val="bg1">
                  <a:lumMod val="75000"/>
                </a:schemeClr>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Semilight"/>
              </a:endParaRPr>
            </a:p>
          </p:txBody>
        </p:sp>
        <p:sp>
          <p:nvSpPr>
            <p:cNvPr id="134" name="Freeform: Shape 133">
              <a:extLst>
                <a:ext uri="{FF2B5EF4-FFF2-40B4-BE49-F238E27FC236}">
                  <a16:creationId xmlns:a16="http://schemas.microsoft.com/office/drawing/2014/main" id="{4A4A1D6F-987E-4219-B5D0-1F40581B65B0}"/>
                </a:ext>
              </a:extLst>
            </p:cNvPr>
            <p:cNvSpPr/>
            <p:nvPr/>
          </p:nvSpPr>
          <p:spPr bwMode="auto">
            <a:xfrm flipH="1">
              <a:off x="684142" y="1650830"/>
              <a:ext cx="122766" cy="142410"/>
            </a:xfrm>
            <a:custGeom>
              <a:avLst/>
              <a:gdLst>
                <a:gd name="connsiteX0" fmla="*/ 1151947 w 2303894"/>
                <a:gd name="connsiteY0" fmla="*/ 0 h 2672519"/>
                <a:gd name="connsiteX1" fmla="*/ 2303894 w 2303894"/>
                <a:gd name="connsiteY1" fmla="*/ 575974 h 2672519"/>
                <a:gd name="connsiteX2" fmla="*/ 2303894 w 2303894"/>
                <a:gd name="connsiteY2" fmla="*/ 2096545 h 2672519"/>
                <a:gd name="connsiteX3" fmla="*/ 1151947 w 2303894"/>
                <a:gd name="connsiteY3" fmla="*/ 2672519 h 2672519"/>
                <a:gd name="connsiteX4" fmla="*/ 0 w 2303894"/>
                <a:gd name="connsiteY4" fmla="*/ 2096545 h 2672519"/>
                <a:gd name="connsiteX5" fmla="*/ 0 w 2303894"/>
                <a:gd name="connsiteY5" fmla="*/ 575974 h 26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894" h="2672519">
                  <a:moveTo>
                    <a:pt x="1151947" y="0"/>
                  </a:moveTo>
                  <a:lnTo>
                    <a:pt x="2303894" y="575974"/>
                  </a:lnTo>
                  <a:lnTo>
                    <a:pt x="2303894" y="2096545"/>
                  </a:lnTo>
                  <a:lnTo>
                    <a:pt x="1151947" y="2672519"/>
                  </a:lnTo>
                  <a:lnTo>
                    <a:pt x="0" y="2096545"/>
                  </a:lnTo>
                  <a:lnTo>
                    <a:pt x="0" y="575974"/>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36" name="Freeform: Shape 135">
              <a:extLst>
                <a:ext uri="{FF2B5EF4-FFF2-40B4-BE49-F238E27FC236}">
                  <a16:creationId xmlns:a16="http://schemas.microsoft.com/office/drawing/2014/main" id="{C3B81DF8-1735-4189-81E7-9BF73658C447}"/>
                </a:ext>
              </a:extLst>
            </p:cNvPr>
            <p:cNvSpPr/>
            <p:nvPr/>
          </p:nvSpPr>
          <p:spPr bwMode="auto">
            <a:xfrm rot="5400000" flipH="1">
              <a:off x="7624204" y="6079809"/>
              <a:ext cx="122766" cy="142410"/>
            </a:xfrm>
            <a:custGeom>
              <a:avLst/>
              <a:gdLst>
                <a:gd name="connsiteX0" fmla="*/ 1151947 w 2303894"/>
                <a:gd name="connsiteY0" fmla="*/ 0 h 2672519"/>
                <a:gd name="connsiteX1" fmla="*/ 2303894 w 2303894"/>
                <a:gd name="connsiteY1" fmla="*/ 575974 h 2672519"/>
                <a:gd name="connsiteX2" fmla="*/ 2303894 w 2303894"/>
                <a:gd name="connsiteY2" fmla="*/ 2096545 h 2672519"/>
                <a:gd name="connsiteX3" fmla="*/ 1151947 w 2303894"/>
                <a:gd name="connsiteY3" fmla="*/ 2672519 h 2672519"/>
                <a:gd name="connsiteX4" fmla="*/ 0 w 2303894"/>
                <a:gd name="connsiteY4" fmla="*/ 2096545 h 2672519"/>
                <a:gd name="connsiteX5" fmla="*/ 0 w 2303894"/>
                <a:gd name="connsiteY5" fmla="*/ 575974 h 26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894" h="2672519">
                  <a:moveTo>
                    <a:pt x="1151947" y="0"/>
                  </a:moveTo>
                  <a:lnTo>
                    <a:pt x="2303894" y="575974"/>
                  </a:lnTo>
                  <a:lnTo>
                    <a:pt x="2303894" y="2096545"/>
                  </a:lnTo>
                  <a:lnTo>
                    <a:pt x="1151947" y="2672519"/>
                  </a:lnTo>
                  <a:lnTo>
                    <a:pt x="0" y="2096545"/>
                  </a:lnTo>
                  <a:lnTo>
                    <a:pt x="0" y="575974"/>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29" name="Rectangle 28">
            <a:extLst>
              <a:ext uri="{FF2B5EF4-FFF2-40B4-BE49-F238E27FC236}">
                <a16:creationId xmlns:a16="http://schemas.microsoft.com/office/drawing/2014/main" id="{DCAE16DD-C8BE-470F-A487-BE4BBCDD96F8}"/>
              </a:ext>
            </a:extLst>
          </p:cNvPr>
          <p:cNvSpPr/>
          <p:nvPr/>
        </p:nvSpPr>
        <p:spPr bwMode="auto">
          <a:xfrm>
            <a:off x="8011656" y="1323636"/>
            <a:ext cx="229100" cy="1843409"/>
          </a:xfrm>
          <a:custGeom>
            <a:avLst/>
            <a:gdLst>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0 w 231493"/>
              <a:gd name="connsiteY4" fmla="*/ 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91440 w 231493"/>
              <a:gd name="connsiteY4" fmla="*/ 9144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Lst>
            <a:ahLst/>
            <a:cxnLst>
              <a:cxn ang="0">
                <a:pos x="connsiteX0" y="connsiteY0"/>
              </a:cxn>
              <a:cxn ang="0">
                <a:pos x="connsiteX1" y="connsiteY1"/>
              </a:cxn>
              <a:cxn ang="0">
                <a:pos x="connsiteX2" y="connsiteY2"/>
              </a:cxn>
              <a:cxn ang="0">
                <a:pos x="connsiteX3" y="connsiteY3"/>
              </a:cxn>
            </a:cxnLst>
            <a:rect l="l" t="t" r="r" b="b"/>
            <a:pathLst>
              <a:path w="231493" h="691834">
                <a:moveTo>
                  <a:pt x="0" y="0"/>
                </a:moveTo>
                <a:lnTo>
                  <a:pt x="231493" y="0"/>
                </a:lnTo>
                <a:lnTo>
                  <a:pt x="231493" y="691834"/>
                </a:lnTo>
                <a:lnTo>
                  <a:pt x="0" y="691834"/>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28">
            <a:extLst>
              <a:ext uri="{FF2B5EF4-FFF2-40B4-BE49-F238E27FC236}">
                <a16:creationId xmlns:a16="http://schemas.microsoft.com/office/drawing/2014/main" id="{2710B64E-469B-4595-B7CD-51B548174E5D}"/>
              </a:ext>
            </a:extLst>
          </p:cNvPr>
          <p:cNvSpPr/>
          <p:nvPr/>
        </p:nvSpPr>
        <p:spPr bwMode="auto">
          <a:xfrm>
            <a:off x="8011656" y="3199290"/>
            <a:ext cx="229100" cy="1284837"/>
          </a:xfrm>
          <a:custGeom>
            <a:avLst/>
            <a:gdLst>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0 w 231493"/>
              <a:gd name="connsiteY4" fmla="*/ 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91440 w 231493"/>
              <a:gd name="connsiteY4" fmla="*/ 9144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Lst>
            <a:ahLst/>
            <a:cxnLst>
              <a:cxn ang="0">
                <a:pos x="connsiteX0" y="connsiteY0"/>
              </a:cxn>
              <a:cxn ang="0">
                <a:pos x="connsiteX1" y="connsiteY1"/>
              </a:cxn>
              <a:cxn ang="0">
                <a:pos x="connsiteX2" y="connsiteY2"/>
              </a:cxn>
              <a:cxn ang="0">
                <a:pos x="connsiteX3" y="connsiteY3"/>
              </a:cxn>
            </a:cxnLst>
            <a:rect l="l" t="t" r="r" b="b"/>
            <a:pathLst>
              <a:path w="231493" h="691834">
                <a:moveTo>
                  <a:pt x="0" y="0"/>
                </a:moveTo>
                <a:lnTo>
                  <a:pt x="231493" y="0"/>
                </a:lnTo>
                <a:lnTo>
                  <a:pt x="231493" y="691834"/>
                </a:lnTo>
                <a:lnTo>
                  <a:pt x="0" y="691834"/>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28">
            <a:extLst>
              <a:ext uri="{FF2B5EF4-FFF2-40B4-BE49-F238E27FC236}">
                <a16:creationId xmlns:a16="http://schemas.microsoft.com/office/drawing/2014/main" id="{0C0F2554-C582-400C-8B3E-47523C1AB9F3}"/>
              </a:ext>
            </a:extLst>
          </p:cNvPr>
          <p:cNvSpPr/>
          <p:nvPr/>
        </p:nvSpPr>
        <p:spPr bwMode="auto">
          <a:xfrm>
            <a:off x="8011656" y="4516370"/>
            <a:ext cx="229100" cy="1322923"/>
          </a:xfrm>
          <a:custGeom>
            <a:avLst/>
            <a:gdLst>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0 w 231493"/>
              <a:gd name="connsiteY4" fmla="*/ 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 name="connsiteX4" fmla="*/ 91440 w 231493"/>
              <a:gd name="connsiteY4" fmla="*/ 91440 h 691834"/>
              <a:gd name="connsiteX0" fmla="*/ 0 w 231493"/>
              <a:gd name="connsiteY0" fmla="*/ 0 h 691834"/>
              <a:gd name="connsiteX1" fmla="*/ 231493 w 231493"/>
              <a:gd name="connsiteY1" fmla="*/ 0 h 691834"/>
              <a:gd name="connsiteX2" fmla="*/ 231493 w 231493"/>
              <a:gd name="connsiteY2" fmla="*/ 691834 h 691834"/>
              <a:gd name="connsiteX3" fmla="*/ 0 w 231493"/>
              <a:gd name="connsiteY3" fmla="*/ 691834 h 691834"/>
            </a:gdLst>
            <a:ahLst/>
            <a:cxnLst>
              <a:cxn ang="0">
                <a:pos x="connsiteX0" y="connsiteY0"/>
              </a:cxn>
              <a:cxn ang="0">
                <a:pos x="connsiteX1" y="connsiteY1"/>
              </a:cxn>
              <a:cxn ang="0">
                <a:pos x="connsiteX2" y="connsiteY2"/>
              </a:cxn>
              <a:cxn ang="0">
                <a:pos x="connsiteX3" y="connsiteY3"/>
              </a:cxn>
            </a:cxnLst>
            <a:rect l="l" t="t" r="r" b="b"/>
            <a:pathLst>
              <a:path w="231493" h="691834">
                <a:moveTo>
                  <a:pt x="0" y="0"/>
                </a:moveTo>
                <a:lnTo>
                  <a:pt x="231493" y="0"/>
                </a:lnTo>
                <a:lnTo>
                  <a:pt x="231493" y="691834"/>
                </a:lnTo>
                <a:lnTo>
                  <a:pt x="0" y="691834"/>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5" name="Group 144">
            <a:extLst>
              <a:ext uri="{FF2B5EF4-FFF2-40B4-BE49-F238E27FC236}">
                <a16:creationId xmlns:a16="http://schemas.microsoft.com/office/drawing/2014/main" id="{8DCCF2CA-8614-417B-BD70-45AD702B761E}"/>
              </a:ext>
            </a:extLst>
          </p:cNvPr>
          <p:cNvGrpSpPr/>
          <p:nvPr/>
        </p:nvGrpSpPr>
        <p:grpSpPr>
          <a:xfrm>
            <a:off x="1409537" y="3313692"/>
            <a:ext cx="1022537" cy="1020835"/>
            <a:chOff x="1552107" y="3526645"/>
            <a:chExt cx="1078139" cy="1076345"/>
          </a:xfrm>
        </p:grpSpPr>
        <p:sp>
          <p:nvSpPr>
            <p:cNvPr id="163" name="Rectangle: Rounded Corners 162">
              <a:extLst>
                <a:ext uri="{FF2B5EF4-FFF2-40B4-BE49-F238E27FC236}">
                  <a16:creationId xmlns:a16="http://schemas.microsoft.com/office/drawing/2014/main" id="{7801C83E-9DCC-4488-B694-B30CA38D68DB}"/>
                </a:ext>
              </a:extLst>
            </p:cNvPr>
            <p:cNvSpPr/>
            <p:nvPr/>
          </p:nvSpPr>
          <p:spPr bwMode="auto">
            <a:xfrm>
              <a:off x="1552107" y="3526645"/>
              <a:ext cx="1078139" cy="1076345"/>
            </a:xfrm>
            <a:prstGeom prst="round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64" name="Rectangle 163">
              <a:extLst>
                <a:ext uri="{FF2B5EF4-FFF2-40B4-BE49-F238E27FC236}">
                  <a16:creationId xmlns:a16="http://schemas.microsoft.com/office/drawing/2014/main" id="{D9E81B18-676F-4B12-9170-F822741DEE36}"/>
                </a:ext>
              </a:extLst>
            </p:cNvPr>
            <p:cNvSpPr/>
            <p:nvPr/>
          </p:nvSpPr>
          <p:spPr>
            <a:xfrm>
              <a:off x="1600487" y="3807126"/>
              <a:ext cx="981374" cy="525710"/>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Identity </a:t>
              </a:r>
              <a:br>
                <a:rPr lang="en-US" sz="1200" dirty="0">
                  <a:solidFill>
                    <a:srgbClr val="FFFFFF"/>
                  </a:solidFill>
                  <a:latin typeface="Segoe UI Semibold" panose="020B0702040204020203" pitchFamily="34" charset="0"/>
                  <a:cs typeface="Segoe UI Semibold" panose="020B0702040204020203" pitchFamily="34" charset="0"/>
                </a:rPr>
              </a:br>
              <a:r>
                <a:rPr lang="en-US" sz="1200" dirty="0">
                  <a:solidFill>
                    <a:srgbClr val="FFFFFF"/>
                  </a:solidFill>
                  <a:latin typeface="Segoe UI Semibold" panose="020B0702040204020203" pitchFamily="34" charset="0"/>
                  <a:cs typeface="Segoe UI Semibold" panose="020B0702040204020203" pitchFamily="34" charset="0"/>
                </a:rPr>
                <a:t>&amp; Key Management</a:t>
              </a:r>
            </a:p>
          </p:txBody>
        </p:sp>
      </p:grpSp>
      <p:grpSp>
        <p:nvGrpSpPr>
          <p:cNvPr id="146" name="Group 145">
            <a:extLst>
              <a:ext uri="{FF2B5EF4-FFF2-40B4-BE49-F238E27FC236}">
                <a16:creationId xmlns:a16="http://schemas.microsoft.com/office/drawing/2014/main" id="{872EF366-81E7-4C0D-A066-00C3386AF5EC}"/>
              </a:ext>
            </a:extLst>
          </p:cNvPr>
          <p:cNvGrpSpPr/>
          <p:nvPr/>
        </p:nvGrpSpPr>
        <p:grpSpPr>
          <a:xfrm>
            <a:off x="3582027" y="3313664"/>
            <a:ext cx="1022537" cy="1020835"/>
            <a:chOff x="12213580" y="1918868"/>
            <a:chExt cx="1724150" cy="1721281"/>
          </a:xfrm>
        </p:grpSpPr>
        <p:sp>
          <p:nvSpPr>
            <p:cNvPr id="161" name="Rectangle: Rounded Corners 160">
              <a:extLst>
                <a:ext uri="{FF2B5EF4-FFF2-40B4-BE49-F238E27FC236}">
                  <a16:creationId xmlns:a16="http://schemas.microsoft.com/office/drawing/2014/main" id="{9BFFC0FE-1CB4-438A-BB96-EF1BAB63A856}"/>
                </a:ext>
              </a:extLst>
            </p:cNvPr>
            <p:cNvSpPr/>
            <p:nvPr/>
          </p:nvSpPr>
          <p:spPr bwMode="auto">
            <a:xfrm>
              <a:off x="12213580" y="1918868"/>
              <a:ext cx="1724150" cy="1721281"/>
            </a:xfrm>
            <a:prstGeom prst="round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62" name="Rectangle 161">
              <a:extLst>
                <a:ext uri="{FF2B5EF4-FFF2-40B4-BE49-F238E27FC236}">
                  <a16:creationId xmlns:a16="http://schemas.microsoft.com/office/drawing/2014/main" id="{E2A8C1D2-5447-4BA4-8DC4-9B157857604E}"/>
                </a:ext>
              </a:extLst>
            </p:cNvPr>
            <p:cNvSpPr/>
            <p:nvPr/>
          </p:nvSpPr>
          <p:spPr>
            <a:xfrm>
              <a:off x="12290954" y="2359149"/>
              <a:ext cx="1569404" cy="840719"/>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Off-chain Storage and Analytics</a:t>
              </a:r>
            </a:p>
          </p:txBody>
        </p:sp>
      </p:grpSp>
      <p:grpSp>
        <p:nvGrpSpPr>
          <p:cNvPr id="147" name="Group 146">
            <a:extLst>
              <a:ext uri="{FF2B5EF4-FFF2-40B4-BE49-F238E27FC236}">
                <a16:creationId xmlns:a16="http://schemas.microsoft.com/office/drawing/2014/main" id="{154594C0-D525-4BC8-87E1-41F4F9C555D2}"/>
              </a:ext>
            </a:extLst>
          </p:cNvPr>
          <p:cNvGrpSpPr/>
          <p:nvPr/>
        </p:nvGrpSpPr>
        <p:grpSpPr>
          <a:xfrm>
            <a:off x="4668271" y="3313692"/>
            <a:ext cx="1022537" cy="1020835"/>
            <a:chOff x="12011633" y="1918906"/>
            <a:chExt cx="1724150" cy="1721281"/>
          </a:xfrm>
        </p:grpSpPr>
        <p:sp>
          <p:nvSpPr>
            <p:cNvPr id="159" name="Rectangle: Rounded Corners 158">
              <a:extLst>
                <a:ext uri="{FF2B5EF4-FFF2-40B4-BE49-F238E27FC236}">
                  <a16:creationId xmlns:a16="http://schemas.microsoft.com/office/drawing/2014/main" id="{570099BE-2851-4CEC-9B64-605F38AB2D5F}"/>
                </a:ext>
              </a:extLst>
            </p:cNvPr>
            <p:cNvSpPr/>
            <p:nvPr/>
          </p:nvSpPr>
          <p:spPr bwMode="auto">
            <a:xfrm>
              <a:off x="12011633" y="1918906"/>
              <a:ext cx="1724150" cy="1721281"/>
            </a:xfrm>
            <a:prstGeom prst="round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60" name="Rectangle 159">
              <a:extLst>
                <a:ext uri="{FF2B5EF4-FFF2-40B4-BE49-F238E27FC236}">
                  <a16:creationId xmlns:a16="http://schemas.microsoft.com/office/drawing/2014/main" id="{A3885D17-6C69-4068-A2C5-E7E2A92B8DB4}"/>
                </a:ext>
              </a:extLst>
            </p:cNvPr>
            <p:cNvSpPr/>
            <p:nvPr/>
          </p:nvSpPr>
          <p:spPr>
            <a:xfrm>
              <a:off x="12089002" y="2359190"/>
              <a:ext cx="1569404" cy="840711"/>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Secure Off-Chain Execution</a:t>
              </a:r>
            </a:p>
          </p:txBody>
        </p:sp>
      </p:grpSp>
      <p:grpSp>
        <p:nvGrpSpPr>
          <p:cNvPr id="148" name="Group 147">
            <a:extLst>
              <a:ext uri="{FF2B5EF4-FFF2-40B4-BE49-F238E27FC236}">
                <a16:creationId xmlns:a16="http://schemas.microsoft.com/office/drawing/2014/main" id="{1DA40BCD-B67B-45EC-995F-ABFC9C4CDEE6}"/>
              </a:ext>
            </a:extLst>
          </p:cNvPr>
          <p:cNvGrpSpPr/>
          <p:nvPr/>
        </p:nvGrpSpPr>
        <p:grpSpPr>
          <a:xfrm>
            <a:off x="5754516" y="3313692"/>
            <a:ext cx="1022537" cy="1020835"/>
            <a:chOff x="11809679" y="1918906"/>
            <a:chExt cx="1724150" cy="1721281"/>
          </a:xfrm>
        </p:grpSpPr>
        <p:sp>
          <p:nvSpPr>
            <p:cNvPr id="157" name="Rectangle: Rounded Corners 156">
              <a:extLst>
                <a:ext uri="{FF2B5EF4-FFF2-40B4-BE49-F238E27FC236}">
                  <a16:creationId xmlns:a16="http://schemas.microsoft.com/office/drawing/2014/main" id="{44AE0054-B204-4F60-8E2A-A28AB5720B35}"/>
                </a:ext>
              </a:extLst>
            </p:cNvPr>
            <p:cNvSpPr/>
            <p:nvPr/>
          </p:nvSpPr>
          <p:spPr bwMode="auto">
            <a:xfrm>
              <a:off x="11809679" y="1918906"/>
              <a:ext cx="1724150" cy="1721281"/>
            </a:xfrm>
            <a:prstGeom prst="round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58" name="Rectangle 157">
              <a:extLst>
                <a:ext uri="{FF2B5EF4-FFF2-40B4-BE49-F238E27FC236}">
                  <a16:creationId xmlns:a16="http://schemas.microsoft.com/office/drawing/2014/main" id="{12F6F9F2-5CFF-434C-8A21-2D35F047CC9B}"/>
                </a:ext>
              </a:extLst>
            </p:cNvPr>
            <p:cNvSpPr/>
            <p:nvPr/>
          </p:nvSpPr>
          <p:spPr>
            <a:xfrm>
              <a:off x="11887050" y="2499309"/>
              <a:ext cx="1569404" cy="560475"/>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Monitoring &amp; Security</a:t>
              </a:r>
            </a:p>
          </p:txBody>
        </p:sp>
      </p:grpSp>
      <p:grpSp>
        <p:nvGrpSpPr>
          <p:cNvPr id="149" name="Group 148">
            <a:extLst>
              <a:ext uri="{FF2B5EF4-FFF2-40B4-BE49-F238E27FC236}">
                <a16:creationId xmlns:a16="http://schemas.microsoft.com/office/drawing/2014/main" id="{7E00231D-254C-4FD7-A0E2-B0DE9912ABB6}"/>
              </a:ext>
            </a:extLst>
          </p:cNvPr>
          <p:cNvGrpSpPr/>
          <p:nvPr/>
        </p:nvGrpSpPr>
        <p:grpSpPr>
          <a:xfrm>
            <a:off x="6840761" y="3313692"/>
            <a:ext cx="1022537" cy="1020835"/>
            <a:chOff x="11569038" y="1918906"/>
            <a:chExt cx="1724150" cy="1721281"/>
          </a:xfrm>
        </p:grpSpPr>
        <p:sp>
          <p:nvSpPr>
            <p:cNvPr id="154" name="Rectangle: Rounded Corners 153">
              <a:extLst>
                <a:ext uri="{FF2B5EF4-FFF2-40B4-BE49-F238E27FC236}">
                  <a16:creationId xmlns:a16="http://schemas.microsoft.com/office/drawing/2014/main" id="{5F319EE1-F534-4881-949A-A9538D241233}"/>
                </a:ext>
              </a:extLst>
            </p:cNvPr>
            <p:cNvSpPr/>
            <p:nvPr/>
          </p:nvSpPr>
          <p:spPr bwMode="auto">
            <a:xfrm>
              <a:off x="11569038" y="1918906"/>
              <a:ext cx="1724150" cy="1721281"/>
            </a:xfrm>
            <a:prstGeom prst="roundRect">
              <a:avLst/>
            </a:prstGeom>
            <a:solidFill>
              <a:schemeClr val="accent4"/>
            </a:solidFill>
            <a:ln w="12700" cap="flat" cmpd="sng" algn="ctr">
              <a:noFill/>
              <a:prstDash val="solid"/>
              <a:miter lim="800000"/>
            </a:ln>
            <a:effectLst/>
          </p:spPr>
          <p:txBody>
            <a:bodyPr lIns="71989" tIns="107985" rIns="71989" bIns="35995" rtlCol="0" anchor="ctr"/>
            <a:lstStyle/>
            <a:p>
              <a:pPr algn="ctr" defTabSz="914225"/>
              <a:endParaRPr lang="en-IN" sz="1200" kern="0" dirty="0">
                <a:solidFill>
                  <a:srgbClr val="FFFFFF"/>
                </a:solidFill>
                <a:latin typeface="Segoe UI Light"/>
                <a:cs typeface="Segoe UI" panose="020B0502040204020203" pitchFamily="34" charset="0"/>
              </a:endParaRPr>
            </a:p>
          </p:txBody>
        </p:sp>
        <p:sp>
          <p:nvSpPr>
            <p:cNvPr id="155" name="Rectangle 154">
              <a:extLst>
                <a:ext uri="{FF2B5EF4-FFF2-40B4-BE49-F238E27FC236}">
                  <a16:creationId xmlns:a16="http://schemas.microsoft.com/office/drawing/2014/main" id="{C7C13697-369A-4E74-AE3F-8D1415E85B06}"/>
                </a:ext>
              </a:extLst>
            </p:cNvPr>
            <p:cNvSpPr/>
            <p:nvPr/>
          </p:nvSpPr>
          <p:spPr>
            <a:xfrm>
              <a:off x="11646412" y="2507564"/>
              <a:ext cx="1569406" cy="560479"/>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3</a:t>
              </a:r>
              <a:r>
                <a:rPr lang="en-US" sz="1200" baseline="30000" dirty="0">
                  <a:solidFill>
                    <a:srgbClr val="FFFFFF"/>
                  </a:solidFill>
                  <a:latin typeface="Segoe UI Semibold" panose="020B0702040204020203" pitchFamily="34" charset="0"/>
                  <a:cs typeface="Segoe UI Semibold" panose="020B0702040204020203" pitchFamily="34" charset="0"/>
                </a:rPr>
                <a:t>rd</a:t>
              </a:r>
              <a:r>
                <a:rPr lang="en-US" sz="1200" dirty="0">
                  <a:solidFill>
                    <a:srgbClr val="FFFFFF"/>
                  </a:solidFill>
                  <a:latin typeface="Segoe UI Semibold" panose="020B0702040204020203" pitchFamily="34" charset="0"/>
                  <a:cs typeface="Segoe UI Semibold" panose="020B0702040204020203" pitchFamily="34" charset="0"/>
                </a:rPr>
                <a:t> Party</a:t>
              </a:r>
            </a:p>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Services</a:t>
              </a:r>
            </a:p>
          </p:txBody>
        </p:sp>
      </p:grpSp>
      <p:grpSp>
        <p:nvGrpSpPr>
          <p:cNvPr id="150" name="Group 149">
            <a:extLst>
              <a:ext uri="{FF2B5EF4-FFF2-40B4-BE49-F238E27FC236}">
                <a16:creationId xmlns:a16="http://schemas.microsoft.com/office/drawing/2014/main" id="{2C66F928-60BB-4564-A948-C685784DDA8D}"/>
              </a:ext>
            </a:extLst>
          </p:cNvPr>
          <p:cNvGrpSpPr/>
          <p:nvPr/>
        </p:nvGrpSpPr>
        <p:grpSpPr>
          <a:xfrm>
            <a:off x="2495781" y="3313692"/>
            <a:ext cx="1022538" cy="1020835"/>
            <a:chOff x="2524397" y="3526645"/>
            <a:chExt cx="1078140" cy="1076345"/>
          </a:xfrm>
        </p:grpSpPr>
        <p:sp>
          <p:nvSpPr>
            <p:cNvPr id="152" name="Rectangle: Rounded Corners 151">
              <a:extLst>
                <a:ext uri="{FF2B5EF4-FFF2-40B4-BE49-F238E27FC236}">
                  <a16:creationId xmlns:a16="http://schemas.microsoft.com/office/drawing/2014/main" id="{8216E3B5-3E80-40B6-9938-21E157B16FA8}"/>
                </a:ext>
              </a:extLst>
            </p:cNvPr>
            <p:cNvSpPr/>
            <p:nvPr/>
          </p:nvSpPr>
          <p:spPr bwMode="auto">
            <a:xfrm>
              <a:off x="2524397" y="3526645"/>
              <a:ext cx="1078140" cy="1076345"/>
            </a:xfrm>
            <a:prstGeom prst="round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45713"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1200" dirty="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53" name="Rectangle 152">
              <a:extLst>
                <a:ext uri="{FF2B5EF4-FFF2-40B4-BE49-F238E27FC236}">
                  <a16:creationId xmlns:a16="http://schemas.microsoft.com/office/drawing/2014/main" id="{16588F3C-F4C2-4F2A-AD88-ED34B851444D}"/>
                </a:ext>
              </a:extLst>
            </p:cNvPr>
            <p:cNvSpPr/>
            <p:nvPr/>
          </p:nvSpPr>
          <p:spPr>
            <a:xfrm>
              <a:off x="2572780" y="3889579"/>
              <a:ext cx="981374" cy="350477"/>
            </a:xfrm>
            <a:prstGeom prst="rect">
              <a:avLst/>
            </a:prstGeom>
          </p:spPr>
          <p:txBody>
            <a:bodyPr wrap="square" lIns="0" tIns="0" rIns="0" bIns="0" anchor="ctr">
              <a:spAutoFit/>
            </a:bodyPr>
            <a:lstStyle/>
            <a:p>
              <a:pPr algn="ctr" defTabSz="932293" fontAlgn="base">
                <a:lnSpc>
                  <a:spcPct val="90000"/>
                </a:lnSpc>
                <a:spcBef>
                  <a:spcPct val="0"/>
                </a:spcBef>
                <a:spcAft>
                  <a:spcPct val="0"/>
                </a:spcAft>
              </a:pPr>
              <a:r>
                <a:rPr lang="en-US" sz="1200" dirty="0">
                  <a:solidFill>
                    <a:srgbClr val="FFFFFF"/>
                  </a:solidFill>
                  <a:latin typeface="Segoe UI Semibold" panose="020B0702040204020203" pitchFamily="34" charset="0"/>
                  <a:cs typeface="Segoe UI Semibold" panose="020B0702040204020203" pitchFamily="34" charset="0"/>
                </a:rPr>
                <a:t>Enterprise Integration</a:t>
              </a:r>
            </a:p>
          </p:txBody>
        </p:sp>
      </p:grpSp>
      <p:grpSp>
        <p:nvGrpSpPr>
          <p:cNvPr id="111" name="Group 110">
            <a:extLst>
              <a:ext uri="{FF2B5EF4-FFF2-40B4-BE49-F238E27FC236}">
                <a16:creationId xmlns:a16="http://schemas.microsoft.com/office/drawing/2014/main" id="{AC2BA355-4DF4-45C2-8EA1-53159CCEDF13}"/>
              </a:ext>
            </a:extLst>
          </p:cNvPr>
          <p:cNvGrpSpPr/>
          <p:nvPr/>
        </p:nvGrpSpPr>
        <p:grpSpPr>
          <a:xfrm>
            <a:off x="10398528" y="6472489"/>
            <a:ext cx="1111567" cy="287039"/>
            <a:chOff x="613751" y="5469247"/>
            <a:chExt cx="11507941" cy="2971693"/>
          </a:xfrm>
        </p:grpSpPr>
        <p:grpSp>
          <p:nvGrpSpPr>
            <p:cNvPr id="112" name="Group 111">
              <a:extLst>
                <a:ext uri="{FF2B5EF4-FFF2-40B4-BE49-F238E27FC236}">
                  <a16:creationId xmlns:a16="http://schemas.microsoft.com/office/drawing/2014/main" id="{3302E1D9-6A6E-4A98-92EE-7F69776AEC96}"/>
                </a:ext>
              </a:extLst>
            </p:cNvPr>
            <p:cNvGrpSpPr/>
            <p:nvPr/>
          </p:nvGrpSpPr>
          <p:grpSpPr>
            <a:xfrm>
              <a:off x="613751" y="5469247"/>
              <a:ext cx="3141000" cy="2971693"/>
              <a:chOff x="461351" y="2167979"/>
              <a:chExt cx="3141000" cy="2971693"/>
            </a:xfrm>
          </p:grpSpPr>
          <p:sp>
            <p:nvSpPr>
              <p:cNvPr id="137" name="Cube 136">
                <a:extLst>
                  <a:ext uri="{FF2B5EF4-FFF2-40B4-BE49-F238E27FC236}">
                    <a16:creationId xmlns:a16="http://schemas.microsoft.com/office/drawing/2014/main" id="{D2B8F6FF-30E0-4796-8C07-18F283CDAE07}"/>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8" name="TextBox 137">
                <a:extLst>
                  <a:ext uri="{FF2B5EF4-FFF2-40B4-BE49-F238E27FC236}">
                    <a16:creationId xmlns:a16="http://schemas.microsoft.com/office/drawing/2014/main" id="{FAF4DAC9-4DE4-4C80-9016-2D49E2F7CFF3}"/>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114" name="Cube 113">
              <a:extLst>
                <a:ext uri="{FF2B5EF4-FFF2-40B4-BE49-F238E27FC236}">
                  <a16:creationId xmlns:a16="http://schemas.microsoft.com/office/drawing/2014/main" id="{9ACD9315-8AEF-4A36-8AD9-B327DE78A2CA}"/>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15" name="TextBox 114">
              <a:extLst>
                <a:ext uri="{FF2B5EF4-FFF2-40B4-BE49-F238E27FC236}">
                  <a16:creationId xmlns:a16="http://schemas.microsoft.com/office/drawing/2014/main" id="{8235EB51-64AE-4887-8589-9EFA1212736C}"/>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131" name="Cube 130">
              <a:extLst>
                <a:ext uri="{FF2B5EF4-FFF2-40B4-BE49-F238E27FC236}">
                  <a16:creationId xmlns:a16="http://schemas.microsoft.com/office/drawing/2014/main" id="{35A99BD7-1AC7-4197-8B42-23CD497ED01A}"/>
                </a:ext>
              </a:extLst>
            </p:cNvPr>
            <p:cNvSpPr/>
            <p:nvPr/>
          </p:nvSpPr>
          <p:spPr bwMode="auto">
            <a:xfrm>
              <a:off x="6191711"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2" name="TextBox 131">
              <a:extLst>
                <a:ext uri="{FF2B5EF4-FFF2-40B4-BE49-F238E27FC236}">
                  <a16:creationId xmlns:a16="http://schemas.microsoft.com/office/drawing/2014/main" id="{02333174-A4E3-4897-8DAC-DD96DC0E8CA6}"/>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133" name="Cube 132">
              <a:extLst>
                <a:ext uri="{FF2B5EF4-FFF2-40B4-BE49-F238E27FC236}">
                  <a16:creationId xmlns:a16="http://schemas.microsoft.com/office/drawing/2014/main" id="{F3B39CC8-19EE-496A-A0F8-ACD8AF59BFD5}"/>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5" name="TextBox 134">
              <a:extLst>
                <a:ext uri="{FF2B5EF4-FFF2-40B4-BE49-F238E27FC236}">
                  <a16:creationId xmlns:a16="http://schemas.microsoft.com/office/drawing/2014/main" id="{86923E87-209B-43FB-AC32-B44E67B851CE}"/>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2" name="Rectangle 1">
            <a:extLst>
              <a:ext uri="{FF2B5EF4-FFF2-40B4-BE49-F238E27FC236}">
                <a16:creationId xmlns:a16="http://schemas.microsoft.com/office/drawing/2014/main" id="{B56B761B-C682-4468-8EC5-758DF78048D1}"/>
              </a:ext>
            </a:extLst>
          </p:cNvPr>
          <p:cNvSpPr/>
          <p:nvPr/>
        </p:nvSpPr>
        <p:spPr>
          <a:xfrm>
            <a:off x="5787185" y="6488668"/>
            <a:ext cx="4623573" cy="369332"/>
          </a:xfrm>
          <a:prstGeom prst="rect">
            <a:avLst/>
          </a:prstGeom>
        </p:spPr>
        <p:txBody>
          <a:bodyPr wrap="none">
            <a:spAutoFit/>
          </a:bodyPr>
          <a:lstStyle/>
          <a:p>
            <a:pPr algn="ctr" defTabSz="914225">
              <a:spcAft>
                <a:spcPts val="600"/>
              </a:spcAft>
            </a:pPr>
            <a:r>
              <a:rPr lang="en-US" dirty="0">
                <a:solidFill>
                  <a:schemeClr val="bg1"/>
                </a:solidFill>
                <a:cs typeface="Segoe UI Semibold" panose="020B0702040204020203" pitchFamily="34" charset="0"/>
              </a:rPr>
              <a:t>How do I connect to my existing infrastructure?</a:t>
            </a:r>
          </a:p>
        </p:txBody>
      </p:sp>
    </p:spTree>
    <p:extLst>
      <p:ext uri="{BB962C8B-B14F-4D97-AF65-F5344CB8AC3E}">
        <p14:creationId xmlns:p14="http://schemas.microsoft.com/office/powerpoint/2010/main" val="428456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96EBFB9-E177-42CA-86CD-A07D36777BB5}"/>
              </a:ext>
            </a:extLst>
          </p:cNvPr>
          <p:cNvSpPr/>
          <p:nvPr/>
        </p:nvSpPr>
        <p:spPr bwMode="auto">
          <a:xfrm>
            <a:off x="2454729" y="5742328"/>
            <a:ext cx="7282543" cy="667041"/>
          </a:xfrm>
          <a:prstGeom prst="rect">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kern="0" dirty="0" err="1">
              <a:solidFill>
                <a:srgbClr val="002050"/>
              </a:solidFill>
              <a:latin typeface="Segoe UI Semibold" panose="020B0702040204020203" pitchFamily="34" charset="0"/>
              <a:cs typeface="Segoe UI" pitchFamily="34" charset="0"/>
            </a:endParaRPr>
          </a:p>
        </p:txBody>
      </p:sp>
      <p:sp>
        <p:nvSpPr>
          <p:cNvPr id="7" name="Title 6">
            <a:extLst>
              <a:ext uri="{FF2B5EF4-FFF2-40B4-BE49-F238E27FC236}">
                <a16:creationId xmlns:a16="http://schemas.microsoft.com/office/drawing/2014/main" id="{D6DA1003-8760-4ACD-9D25-751B60AD8759}"/>
              </a:ext>
            </a:extLst>
          </p:cNvPr>
          <p:cNvSpPr>
            <a:spLocks noGrp="1"/>
          </p:cNvSpPr>
          <p:nvPr>
            <p:ph type="title"/>
          </p:nvPr>
        </p:nvSpPr>
        <p:spPr/>
        <p:txBody>
          <a:bodyPr/>
          <a:lstStyle/>
          <a:p>
            <a:pPr algn="l"/>
            <a:r>
              <a:rPr lang="en-US" dirty="0"/>
              <a:t>With a clear, simplified approach</a:t>
            </a:r>
          </a:p>
        </p:txBody>
      </p:sp>
      <p:sp>
        <p:nvSpPr>
          <p:cNvPr id="4" name="TextBox 3">
            <a:extLst>
              <a:ext uri="{FF2B5EF4-FFF2-40B4-BE49-F238E27FC236}">
                <a16:creationId xmlns:a16="http://schemas.microsoft.com/office/drawing/2014/main" id="{9CB0F4DD-7A71-4F5D-8C5E-B79E69E97CB8}"/>
              </a:ext>
            </a:extLst>
          </p:cNvPr>
          <p:cNvSpPr txBox="1"/>
          <p:nvPr/>
        </p:nvSpPr>
        <p:spPr>
          <a:xfrm>
            <a:off x="9713542" y="6213158"/>
            <a:ext cx="1805317" cy="138499"/>
          </a:xfrm>
          <a:prstGeom prst="rect">
            <a:avLst/>
          </a:prstGeom>
          <a:noFill/>
        </p:spPr>
        <p:txBody>
          <a:bodyPr wrap="square" lIns="0" tIns="0" rIns="0" bIns="0" rtlCol="0" anchor="b">
            <a:spAutoFit/>
          </a:bodyPr>
          <a:lstStyle/>
          <a:p>
            <a:pPr algn="r" defTabSz="914225">
              <a:defRPr/>
            </a:pPr>
            <a:r>
              <a:rPr lang="en-US" sz="900" dirty="0">
                <a:latin typeface="Segoe UI Semilight"/>
              </a:rPr>
              <a:t>*Internal MS Services analysis</a:t>
            </a:r>
          </a:p>
        </p:txBody>
      </p:sp>
      <p:sp>
        <p:nvSpPr>
          <p:cNvPr id="219" name="Rectangle 218">
            <a:extLst>
              <a:ext uri="{FF2B5EF4-FFF2-40B4-BE49-F238E27FC236}">
                <a16:creationId xmlns:a16="http://schemas.microsoft.com/office/drawing/2014/main" id="{1E1CCCDC-0E4E-455F-B068-797682C84E15}"/>
              </a:ext>
            </a:extLst>
          </p:cNvPr>
          <p:cNvSpPr/>
          <p:nvPr/>
        </p:nvSpPr>
        <p:spPr bwMode="auto">
          <a:xfrm>
            <a:off x="10263755" y="1384009"/>
            <a:ext cx="1863963" cy="42801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dirty="0">
                <a:solidFill>
                  <a:schemeClr val="tx1"/>
                </a:solidFill>
                <a:latin typeface="Segoe UI Semilight"/>
                <a:ea typeface="Segoe UI" pitchFamily="34" charset="0"/>
                <a:cs typeface="Segoe UI" pitchFamily="34" charset="0"/>
              </a:rPr>
              <a:t>Consuming Apps, Services &amp; Systems</a:t>
            </a:r>
          </a:p>
        </p:txBody>
      </p:sp>
      <p:sp>
        <p:nvSpPr>
          <p:cNvPr id="131" name="Rectangle 128">
            <a:extLst>
              <a:ext uri="{FF2B5EF4-FFF2-40B4-BE49-F238E27FC236}">
                <a16:creationId xmlns:a16="http://schemas.microsoft.com/office/drawing/2014/main" id="{FFB1013D-3359-48F8-8FD8-2CBD140E1381}"/>
              </a:ext>
            </a:extLst>
          </p:cNvPr>
          <p:cNvSpPr>
            <a:spLocks noChangeArrowheads="1"/>
          </p:cNvSpPr>
          <p:nvPr/>
        </p:nvSpPr>
        <p:spPr bwMode="auto">
          <a:xfrm>
            <a:off x="456427" y="2309123"/>
            <a:ext cx="1133046"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568" kern="0">
                <a:latin typeface="Segoe UI Semilight"/>
              </a:rPr>
              <a:t>Data Sources</a:t>
            </a:r>
          </a:p>
        </p:txBody>
      </p:sp>
      <p:sp>
        <p:nvSpPr>
          <p:cNvPr id="132" name="Freeform 34">
            <a:extLst>
              <a:ext uri="{FF2B5EF4-FFF2-40B4-BE49-F238E27FC236}">
                <a16:creationId xmlns:a16="http://schemas.microsoft.com/office/drawing/2014/main" id="{EFED0EEA-E7B5-4AA0-A69F-8085A1A0508A}"/>
              </a:ext>
            </a:extLst>
          </p:cNvPr>
          <p:cNvSpPr>
            <a:spLocks noChangeAspect="1" noEditPoints="1"/>
          </p:cNvSpPr>
          <p:nvPr/>
        </p:nvSpPr>
        <p:spPr bwMode="auto">
          <a:xfrm>
            <a:off x="717929" y="1733953"/>
            <a:ext cx="610044" cy="48261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rgbClr val="002050"/>
            </a:solid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latin typeface="Segoe UI"/>
            </a:endParaRPr>
          </a:p>
        </p:txBody>
      </p:sp>
      <p:grpSp>
        <p:nvGrpSpPr>
          <p:cNvPr id="133" name="Group 132">
            <a:extLst>
              <a:ext uri="{FF2B5EF4-FFF2-40B4-BE49-F238E27FC236}">
                <a16:creationId xmlns:a16="http://schemas.microsoft.com/office/drawing/2014/main" id="{949A7AC8-C974-4F4E-BAB2-2E0B4F7E7F48}"/>
              </a:ext>
            </a:extLst>
          </p:cNvPr>
          <p:cNvGrpSpPr/>
          <p:nvPr/>
        </p:nvGrpSpPr>
        <p:grpSpPr>
          <a:xfrm>
            <a:off x="898164" y="3086948"/>
            <a:ext cx="511778" cy="523059"/>
            <a:chOff x="2308225" y="7734300"/>
            <a:chExt cx="1368425" cy="1398588"/>
          </a:xfrm>
          <a:solidFill>
            <a:srgbClr val="002050"/>
          </a:solidFill>
        </p:grpSpPr>
        <p:sp>
          <p:nvSpPr>
            <p:cNvPr id="134" name="Freeform 97">
              <a:extLst>
                <a:ext uri="{FF2B5EF4-FFF2-40B4-BE49-F238E27FC236}">
                  <a16:creationId xmlns:a16="http://schemas.microsoft.com/office/drawing/2014/main" id="{EE491D66-7404-4A90-8AE5-C14223D8036A}"/>
                </a:ext>
              </a:extLst>
            </p:cNvPr>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35" name="Freeform 98">
              <a:extLst>
                <a:ext uri="{FF2B5EF4-FFF2-40B4-BE49-F238E27FC236}">
                  <a16:creationId xmlns:a16="http://schemas.microsoft.com/office/drawing/2014/main" id="{5BC8E091-546A-4BA5-9A89-843C917DD080}"/>
                </a:ext>
              </a:extLst>
            </p:cNvPr>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36" name="Freeform 99">
              <a:extLst>
                <a:ext uri="{FF2B5EF4-FFF2-40B4-BE49-F238E27FC236}">
                  <a16:creationId xmlns:a16="http://schemas.microsoft.com/office/drawing/2014/main" id="{BA673DD6-A246-4830-8177-CEFA4BCE9C68}"/>
                </a:ext>
              </a:extLst>
            </p:cNvPr>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37" name="Freeform 100">
              <a:extLst>
                <a:ext uri="{FF2B5EF4-FFF2-40B4-BE49-F238E27FC236}">
                  <a16:creationId xmlns:a16="http://schemas.microsoft.com/office/drawing/2014/main" id="{BD9F3FF2-432C-4A5F-B8C9-3DC4265D0489}"/>
                </a:ext>
              </a:extLst>
            </p:cNvPr>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38" name="Freeform 101">
              <a:extLst>
                <a:ext uri="{FF2B5EF4-FFF2-40B4-BE49-F238E27FC236}">
                  <a16:creationId xmlns:a16="http://schemas.microsoft.com/office/drawing/2014/main" id="{4A2797F7-4A3E-43B0-BAC0-71DC582DFFC3}"/>
                </a:ext>
              </a:extLst>
            </p:cNvPr>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39" name="Freeform 102">
              <a:extLst>
                <a:ext uri="{FF2B5EF4-FFF2-40B4-BE49-F238E27FC236}">
                  <a16:creationId xmlns:a16="http://schemas.microsoft.com/office/drawing/2014/main" id="{24B51FD8-96F0-48F7-B04B-B4950B9D8DCC}"/>
                </a:ext>
              </a:extLst>
            </p:cNvPr>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40" name="Freeform 103">
              <a:extLst>
                <a:ext uri="{FF2B5EF4-FFF2-40B4-BE49-F238E27FC236}">
                  <a16:creationId xmlns:a16="http://schemas.microsoft.com/office/drawing/2014/main" id="{E632D84D-AFF0-46D4-BFFE-DE7964F36940}"/>
                </a:ext>
              </a:extLst>
            </p:cNvPr>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41" name="Freeform 104">
              <a:extLst>
                <a:ext uri="{FF2B5EF4-FFF2-40B4-BE49-F238E27FC236}">
                  <a16:creationId xmlns:a16="http://schemas.microsoft.com/office/drawing/2014/main" id="{191C33B8-7EE9-4A09-8F42-D44525A7A24D}"/>
                </a:ext>
              </a:extLst>
            </p:cNvPr>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43" name="Freeform 105">
              <a:extLst>
                <a:ext uri="{FF2B5EF4-FFF2-40B4-BE49-F238E27FC236}">
                  <a16:creationId xmlns:a16="http://schemas.microsoft.com/office/drawing/2014/main" id="{0A9B34E5-67D5-46B5-B833-195BE178D7EA}"/>
                </a:ext>
              </a:extLst>
            </p:cNvPr>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45" name="Freeform 106">
              <a:extLst>
                <a:ext uri="{FF2B5EF4-FFF2-40B4-BE49-F238E27FC236}">
                  <a16:creationId xmlns:a16="http://schemas.microsoft.com/office/drawing/2014/main" id="{9D2ACD52-E10C-4FE4-813F-4BBCE9419D2C}"/>
                </a:ext>
              </a:extLst>
            </p:cNvPr>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146" name="Freeform 107">
              <a:extLst>
                <a:ext uri="{FF2B5EF4-FFF2-40B4-BE49-F238E27FC236}">
                  <a16:creationId xmlns:a16="http://schemas.microsoft.com/office/drawing/2014/main" id="{0AC4AB76-6B39-48B2-ACE8-8E99B0182481}"/>
                </a:ext>
              </a:extLst>
            </p:cNvPr>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147" name="Freeform 256">
            <a:extLst>
              <a:ext uri="{FF2B5EF4-FFF2-40B4-BE49-F238E27FC236}">
                <a16:creationId xmlns:a16="http://schemas.microsoft.com/office/drawing/2014/main" id="{1B6697D6-F6DD-45DB-A841-FD7C7CFA8ED9}"/>
              </a:ext>
            </a:extLst>
          </p:cNvPr>
          <p:cNvSpPr>
            <a:spLocks noChangeAspect="1"/>
          </p:cNvSpPr>
          <p:nvPr/>
        </p:nvSpPr>
        <p:spPr bwMode="auto">
          <a:xfrm>
            <a:off x="890782" y="4531787"/>
            <a:ext cx="264338" cy="448212"/>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568" kern="0">
              <a:solidFill>
                <a:srgbClr val="FFFFFF"/>
              </a:solidFill>
              <a:latin typeface="Segoe UI"/>
            </a:endParaRPr>
          </a:p>
        </p:txBody>
      </p:sp>
      <p:sp>
        <p:nvSpPr>
          <p:cNvPr id="153" name="Rectangle 128">
            <a:extLst>
              <a:ext uri="{FF2B5EF4-FFF2-40B4-BE49-F238E27FC236}">
                <a16:creationId xmlns:a16="http://schemas.microsoft.com/office/drawing/2014/main" id="{5A5E2FAD-E2F0-44F7-8262-CE739B617BD9}"/>
              </a:ext>
            </a:extLst>
          </p:cNvPr>
          <p:cNvSpPr>
            <a:spLocks noChangeArrowheads="1"/>
          </p:cNvSpPr>
          <p:nvPr/>
        </p:nvSpPr>
        <p:spPr bwMode="auto">
          <a:xfrm>
            <a:off x="856347" y="3646648"/>
            <a:ext cx="438446"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568" kern="0">
                <a:latin typeface="Segoe UI Semilight"/>
              </a:rPr>
              <a:t>Apps</a:t>
            </a:r>
          </a:p>
        </p:txBody>
      </p:sp>
      <p:sp>
        <p:nvSpPr>
          <p:cNvPr id="155" name="Rectangle 128">
            <a:extLst>
              <a:ext uri="{FF2B5EF4-FFF2-40B4-BE49-F238E27FC236}">
                <a16:creationId xmlns:a16="http://schemas.microsoft.com/office/drawing/2014/main" id="{9CBC9867-FCD3-4357-BEE9-E7E71F9C1CC0}"/>
              </a:ext>
            </a:extLst>
          </p:cNvPr>
          <p:cNvSpPr>
            <a:spLocks noChangeArrowheads="1"/>
          </p:cNvSpPr>
          <p:nvPr/>
        </p:nvSpPr>
        <p:spPr bwMode="auto">
          <a:xfrm>
            <a:off x="461928" y="5037414"/>
            <a:ext cx="1122045"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568" kern="0" dirty="0">
                <a:latin typeface="Segoe UI Semilight"/>
              </a:rPr>
              <a:t>Sensors Data</a:t>
            </a:r>
          </a:p>
        </p:txBody>
      </p:sp>
      <p:grpSp>
        <p:nvGrpSpPr>
          <p:cNvPr id="9" name="Group 8">
            <a:extLst>
              <a:ext uri="{FF2B5EF4-FFF2-40B4-BE49-F238E27FC236}">
                <a16:creationId xmlns:a16="http://schemas.microsoft.com/office/drawing/2014/main" id="{24BC5272-0391-44D6-A94D-D68B46EC06A2}"/>
              </a:ext>
            </a:extLst>
          </p:cNvPr>
          <p:cNvGrpSpPr/>
          <p:nvPr/>
        </p:nvGrpSpPr>
        <p:grpSpPr>
          <a:xfrm>
            <a:off x="1911354" y="3449662"/>
            <a:ext cx="301470" cy="148887"/>
            <a:chOff x="1798637" y="3316994"/>
            <a:chExt cx="307515" cy="151872"/>
          </a:xfrm>
        </p:grpSpPr>
        <p:cxnSp>
          <p:nvCxnSpPr>
            <p:cNvPr id="156" name="Straight Connector 155">
              <a:extLst>
                <a:ext uri="{FF2B5EF4-FFF2-40B4-BE49-F238E27FC236}">
                  <a16:creationId xmlns:a16="http://schemas.microsoft.com/office/drawing/2014/main" id="{4B24FDA3-9B7D-412E-83CC-703EB76363C4}"/>
                </a:ext>
              </a:extLst>
            </p:cNvPr>
            <p:cNvCxnSpPr>
              <a:cxnSpLocks/>
            </p:cNvCxnSpPr>
            <p:nvPr/>
          </p:nvCxnSpPr>
          <p:spPr>
            <a:xfrm>
              <a:off x="1798637" y="3316994"/>
              <a:ext cx="307514" cy="0"/>
            </a:xfrm>
            <a:prstGeom prst="line">
              <a:avLst/>
            </a:prstGeom>
            <a:noFill/>
            <a:ln w="6350" cap="flat" cmpd="sng" algn="ctr">
              <a:solidFill>
                <a:srgbClr val="002050"/>
              </a:solidFill>
              <a:prstDash val="solid"/>
              <a:headEnd type="triangle" w="med" len="med"/>
              <a:tailEnd type="none" w="med" len="med"/>
            </a:ln>
            <a:effectLst/>
          </p:spPr>
        </p:cxnSp>
        <p:cxnSp>
          <p:nvCxnSpPr>
            <p:cNvPr id="158" name="Straight Connector 157">
              <a:extLst>
                <a:ext uri="{FF2B5EF4-FFF2-40B4-BE49-F238E27FC236}">
                  <a16:creationId xmlns:a16="http://schemas.microsoft.com/office/drawing/2014/main" id="{FBE6FA0B-EC28-4D67-A344-22CD9934ADCC}"/>
                </a:ext>
              </a:extLst>
            </p:cNvPr>
            <p:cNvCxnSpPr>
              <a:cxnSpLocks/>
            </p:cNvCxnSpPr>
            <p:nvPr/>
          </p:nvCxnSpPr>
          <p:spPr>
            <a:xfrm flipH="1">
              <a:off x="1798637" y="3468866"/>
              <a:ext cx="307515" cy="0"/>
            </a:xfrm>
            <a:prstGeom prst="line">
              <a:avLst/>
            </a:prstGeom>
            <a:noFill/>
            <a:ln w="6350" cap="flat" cmpd="sng" algn="ctr">
              <a:solidFill>
                <a:srgbClr val="002050"/>
              </a:solidFill>
              <a:prstDash val="solid"/>
              <a:headEnd type="triangle" w="med" len="med"/>
              <a:tailEnd type="none" w="med" len="med"/>
            </a:ln>
            <a:effectLst/>
          </p:spPr>
        </p:cxnSp>
      </p:grpSp>
      <p:sp>
        <p:nvSpPr>
          <p:cNvPr id="109" name="Rectangle 180">
            <a:extLst>
              <a:ext uri="{FF2B5EF4-FFF2-40B4-BE49-F238E27FC236}">
                <a16:creationId xmlns:a16="http://schemas.microsoft.com/office/drawing/2014/main" id="{029BAA73-52D3-4423-8D11-EDE3EF4628D0}"/>
              </a:ext>
            </a:extLst>
          </p:cNvPr>
          <p:cNvSpPr>
            <a:spLocks noChangeArrowheads="1"/>
          </p:cNvSpPr>
          <p:nvPr/>
        </p:nvSpPr>
        <p:spPr bwMode="auto">
          <a:xfrm>
            <a:off x="6101837" y="6167393"/>
            <a:ext cx="1265051"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559">
              <a:defRPr/>
            </a:pPr>
            <a:r>
              <a:rPr lang="en-US" altLang="en-US" sz="1176" kern="0">
                <a:latin typeface="Segoe UI Semilight"/>
              </a:rPr>
              <a:t>Application Insights</a:t>
            </a:r>
            <a:endParaRPr lang="en-US" altLang="en-US" sz="1961" kern="0">
              <a:latin typeface="Segoe UI Semilight"/>
            </a:endParaRPr>
          </a:p>
        </p:txBody>
      </p:sp>
      <p:grpSp>
        <p:nvGrpSpPr>
          <p:cNvPr id="110" name="Group 109">
            <a:extLst>
              <a:ext uri="{FF2B5EF4-FFF2-40B4-BE49-F238E27FC236}">
                <a16:creationId xmlns:a16="http://schemas.microsoft.com/office/drawing/2014/main" id="{0C3297FA-EF01-4581-B4E5-C64C2EC3A646}"/>
              </a:ext>
            </a:extLst>
          </p:cNvPr>
          <p:cNvGrpSpPr/>
          <p:nvPr/>
        </p:nvGrpSpPr>
        <p:grpSpPr>
          <a:xfrm>
            <a:off x="6643183" y="5838617"/>
            <a:ext cx="182360" cy="273715"/>
            <a:chOff x="-6196013" y="1657350"/>
            <a:chExt cx="4132263" cy="6202363"/>
          </a:xfrm>
          <a:solidFill>
            <a:srgbClr val="002050"/>
          </a:solidFill>
        </p:grpSpPr>
        <p:sp>
          <p:nvSpPr>
            <p:cNvPr id="113" name="Freeform 46">
              <a:extLst>
                <a:ext uri="{FF2B5EF4-FFF2-40B4-BE49-F238E27FC236}">
                  <a16:creationId xmlns:a16="http://schemas.microsoft.com/office/drawing/2014/main" id="{3F9D86C8-D735-44C8-AA37-BCEEEA901AE7}"/>
                </a:ext>
              </a:extLst>
            </p:cNvPr>
            <p:cNvSpPr>
              <a:spLocks/>
            </p:cNvSpPr>
            <p:nvPr/>
          </p:nvSpPr>
          <p:spPr bwMode="auto">
            <a:xfrm>
              <a:off x="-4799013" y="6545263"/>
              <a:ext cx="1317625" cy="419100"/>
            </a:xfrm>
            <a:custGeom>
              <a:avLst/>
              <a:gdLst>
                <a:gd name="T0" fmla="*/ 217 w 435"/>
                <a:gd name="T1" fmla="*/ 137 h 138"/>
                <a:gd name="T2" fmla="*/ 21 w 435"/>
                <a:gd name="T3" fmla="*/ 138 h 138"/>
                <a:gd name="T4" fmla="*/ 1 w 435"/>
                <a:gd name="T5" fmla="*/ 116 h 138"/>
                <a:gd name="T6" fmla="*/ 1 w 435"/>
                <a:gd name="T7" fmla="*/ 16 h 138"/>
                <a:gd name="T8" fmla="*/ 18 w 435"/>
                <a:gd name="T9" fmla="*/ 0 h 138"/>
                <a:gd name="T10" fmla="*/ 417 w 435"/>
                <a:gd name="T11" fmla="*/ 0 h 138"/>
                <a:gd name="T12" fmla="*/ 434 w 435"/>
                <a:gd name="T13" fmla="*/ 16 h 138"/>
                <a:gd name="T14" fmla="*/ 434 w 435"/>
                <a:gd name="T15" fmla="*/ 122 h 138"/>
                <a:gd name="T16" fmla="*/ 419 w 435"/>
                <a:gd name="T17" fmla="*/ 137 h 138"/>
                <a:gd name="T18" fmla="*/ 217 w 435"/>
                <a:gd name="T19"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138">
                  <a:moveTo>
                    <a:pt x="217" y="137"/>
                  </a:moveTo>
                  <a:cubicBezTo>
                    <a:pt x="152" y="137"/>
                    <a:pt x="86" y="136"/>
                    <a:pt x="21" y="138"/>
                  </a:cubicBezTo>
                  <a:cubicBezTo>
                    <a:pt x="4" y="138"/>
                    <a:pt x="0" y="132"/>
                    <a:pt x="1" y="116"/>
                  </a:cubicBezTo>
                  <a:cubicBezTo>
                    <a:pt x="2" y="83"/>
                    <a:pt x="2" y="50"/>
                    <a:pt x="1" y="16"/>
                  </a:cubicBezTo>
                  <a:cubicBezTo>
                    <a:pt x="0" y="3"/>
                    <a:pt x="5" y="0"/>
                    <a:pt x="18" y="0"/>
                  </a:cubicBezTo>
                  <a:cubicBezTo>
                    <a:pt x="151" y="0"/>
                    <a:pt x="284" y="0"/>
                    <a:pt x="417" y="0"/>
                  </a:cubicBezTo>
                  <a:cubicBezTo>
                    <a:pt x="429" y="0"/>
                    <a:pt x="435" y="2"/>
                    <a:pt x="434" y="16"/>
                  </a:cubicBezTo>
                  <a:cubicBezTo>
                    <a:pt x="433" y="51"/>
                    <a:pt x="433" y="86"/>
                    <a:pt x="434" y="122"/>
                  </a:cubicBezTo>
                  <a:cubicBezTo>
                    <a:pt x="435" y="134"/>
                    <a:pt x="431" y="137"/>
                    <a:pt x="419" y="137"/>
                  </a:cubicBezTo>
                  <a:cubicBezTo>
                    <a:pt x="351" y="137"/>
                    <a:pt x="284" y="137"/>
                    <a:pt x="217"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15" name="Freeform 47">
              <a:extLst>
                <a:ext uri="{FF2B5EF4-FFF2-40B4-BE49-F238E27FC236}">
                  <a16:creationId xmlns:a16="http://schemas.microsoft.com/office/drawing/2014/main" id="{D1208B9B-A3BD-4D30-B619-BA2060AE6E2B}"/>
                </a:ext>
              </a:extLst>
            </p:cNvPr>
            <p:cNvSpPr>
              <a:spLocks/>
            </p:cNvSpPr>
            <p:nvPr/>
          </p:nvSpPr>
          <p:spPr bwMode="auto">
            <a:xfrm>
              <a:off x="-4795838" y="7423150"/>
              <a:ext cx="1301750" cy="436563"/>
            </a:xfrm>
            <a:custGeom>
              <a:avLst/>
              <a:gdLst>
                <a:gd name="T0" fmla="*/ 0 w 430"/>
                <a:gd name="T1" fmla="*/ 0 h 144"/>
                <a:gd name="T2" fmla="*/ 22 w 430"/>
                <a:gd name="T3" fmla="*/ 0 h 144"/>
                <a:gd name="T4" fmla="*/ 430 w 430"/>
                <a:gd name="T5" fmla="*/ 0 h 144"/>
                <a:gd name="T6" fmla="*/ 395 w 430"/>
                <a:gd name="T7" fmla="*/ 36 h 144"/>
                <a:gd name="T8" fmla="*/ 306 w 430"/>
                <a:gd name="T9" fmla="*/ 133 h 144"/>
                <a:gd name="T10" fmla="*/ 282 w 430"/>
                <a:gd name="T11" fmla="*/ 144 h 144"/>
                <a:gd name="T12" fmla="*/ 148 w 430"/>
                <a:gd name="T13" fmla="*/ 144 h 144"/>
                <a:gd name="T14" fmla="*/ 127 w 430"/>
                <a:gd name="T15" fmla="*/ 136 h 144"/>
                <a:gd name="T16" fmla="*/ 0 w 430"/>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144">
                  <a:moveTo>
                    <a:pt x="0" y="0"/>
                  </a:moveTo>
                  <a:cubicBezTo>
                    <a:pt x="10" y="0"/>
                    <a:pt x="16" y="0"/>
                    <a:pt x="22" y="0"/>
                  </a:cubicBezTo>
                  <a:cubicBezTo>
                    <a:pt x="156" y="0"/>
                    <a:pt x="291" y="0"/>
                    <a:pt x="430" y="0"/>
                  </a:cubicBezTo>
                  <a:cubicBezTo>
                    <a:pt x="417" y="14"/>
                    <a:pt x="406" y="25"/>
                    <a:pt x="395" y="36"/>
                  </a:cubicBezTo>
                  <a:cubicBezTo>
                    <a:pt x="365" y="69"/>
                    <a:pt x="335" y="101"/>
                    <a:pt x="306" y="133"/>
                  </a:cubicBezTo>
                  <a:cubicBezTo>
                    <a:pt x="299" y="140"/>
                    <a:pt x="292" y="144"/>
                    <a:pt x="282" y="144"/>
                  </a:cubicBezTo>
                  <a:cubicBezTo>
                    <a:pt x="237" y="143"/>
                    <a:pt x="193" y="143"/>
                    <a:pt x="148" y="144"/>
                  </a:cubicBezTo>
                  <a:cubicBezTo>
                    <a:pt x="140" y="144"/>
                    <a:pt x="133" y="143"/>
                    <a:pt x="127" y="136"/>
                  </a:cubicBezTo>
                  <a:cubicBezTo>
                    <a:pt x="86" y="91"/>
                    <a:pt x="44" y="4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16" name="Freeform 48">
              <a:extLst>
                <a:ext uri="{FF2B5EF4-FFF2-40B4-BE49-F238E27FC236}">
                  <a16:creationId xmlns:a16="http://schemas.microsoft.com/office/drawing/2014/main" id="{F324A05B-413A-42D5-8BC8-A9EDA3A18F6C}"/>
                </a:ext>
              </a:extLst>
            </p:cNvPr>
            <p:cNvSpPr>
              <a:spLocks/>
            </p:cNvSpPr>
            <p:nvPr/>
          </p:nvSpPr>
          <p:spPr bwMode="auto">
            <a:xfrm>
              <a:off x="-3824288" y="3776663"/>
              <a:ext cx="442913" cy="442913"/>
            </a:xfrm>
            <a:custGeom>
              <a:avLst/>
              <a:gdLst>
                <a:gd name="T0" fmla="*/ 104 w 146"/>
                <a:gd name="T1" fmla="*/ 14 h 146"/>
                <a:gd name="T2" fmla="*/ 24 w 146"/>
                <a:gd name="T3" fmla="*/ 27 h 146"/>
                <a:gd name="T4" fmla="*/ 0 w 146"/>
                <a:gd name="T5" fmla="*/ 100 h 146"/>
                <a:gd name="T6" fmla="*/ 46 w 146"/>
                <a:gd name="T7" fmla="*/ 145 h 146"/>
                <a:gd name="T8" fmla="*/ 80 w 146"/>
                <a:gd name="T9" fmla="*/ 145 h 146"/>
                <a:gd name="T10" fmla="*/ 140 w 146"/>
                <a:gd name="T11" fmla="*/ 90 h 146"/>
                <a:gd name="T12" fmla="*/ 104 w 146"/>
                <a:gd name="T13" fmla="*/ 14 h 146"/>
              </a:gdLst>
              <a:ahLst/>
              <a:cxnLst>
                <a:cxn ang="0">
                  <a:pos x="T0" y="T1"/>
                </a:cxn>
                <a:cxn ang="0">
                  <a:pos x="T2" y="T3"/>
                </a:cxn>
                <a:cxn ang="0">
                  <a:pos x="T4" y="T5"/>
                </a:cxn>
                <a:cxn ang="0">
                  <a:pos x="T6" y="T7"/>
                </a:cxn>
                <a:cxn ang="0">
                  <a:pos x="T8" y="T9"/>
                </a:cxn>
                <a:cxn ang="0">
                  <a:pos x="T10" y="T11"/>
                </a:cxn>
                <a:cxn ang="0">
                  <a:pos x="T12" y="T13"/>
                </a:cxn>
              </a:cxnLst>
              <a:rect l="0" t="0" r="r" b="b"/>
              <a:pathLst>
                <a:path w="146" h="146">
                  <a:moveTo>
                    <a:pt x="104" y="14"/>
                  </a:moveTo>
                  <a:cubicBezTo>
                    <a:pt x="78" y="0"/>
                    <a:pt x="46" y="5"/>
                    <a:pt x="24" y="27"/>
                  </a:cubicBezTo>
                  <a:cubicBezTo>
                    <a:pt x="2" y="47"/>
                    <a:pt x="0" y="73"/>
                    <a:pt x="0" y="100"/>
                  </a:cubicBezTo>
                  <a:cubicBezTo>
                    <a:pt x="1" y="146"/>
                    <a:pt x="1" y="146"/>
                    <a:pt x="46" y="145"/>
                  </a:cubicBezTo>
                  <a:cubicBezTo>
                    <a:pt x="57" y="145"/>
                    <a:pt x="69" y="146"/>
                    <a:pt x="80" y="145"/>
                  </a:cubicBezTo>
                  <a:cubicBezTo>
                    <a:pt x="109" y="142"/>
                    <a:pt x="135" y="118"/>
                    <a:pt x="140" y="90"/>
                  </a:cubicBezTo>
                  <a:cubicBezTo>
                    <a:pt x="146" y="58"/>
                    <a:pt x="132" y="28"/>
                    <a:pt x="10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17" name="Freeform 49">
              <a:extLst>
                <a:ext uri="{FF2B5EF4-FFF2-40B4-BE49-F238E27FC236}">
                  <a16:creationId xmlns:a16="http://schemas.microsoft.com/office/drawing/2014/main" id="{1E58C9C0-8C74-4448-9F53-CCF127F48D8A}"/>
                </a:ext>
              </a:extLst>
            </p:cNvPr>
            <p:cNvSpPr>
              <a:spLocks/>
            </p:cNvSpPr>
            <p:nvPr/>
          </p:nvSpPr>
          <p:spPr bwMode="auto">
            <a:xfrm>
              <a:off x="-4959350" y="3773488"/>
              <a:ext cx="454025" cy="446088"/>
            </a:xfrm>
            <a:custGeom>
              <a:avLst/>
              <a:gdLst>
                <a:gd name="T0" fmla="*/ 52 w 150"/>
                <a:gd name="T1" fmla="*/ 10 h 147"/>
                <a:gd name="T2" fmla="*/ 4 w 150"/>
                <a:gd name="T3" fmla="*/ 83 h 147"/>
                <a:gd name="T4" fmla="*/ 66 w 150"/>
                <a:gd name="T5" fmla="*/ 146 h 147"/>
                <a:gd name="T6" fmla="*/ 100 w 150"/>
                <a:gd name="T7" fmla="*/ 146 h 147"/>
                <a:gd name="T8" fmla="*/ 100 w 150"/>
                <a:gd name="T9" fmla="*/ 147 h 147"/>
                <a:gd name="T10" fmla="*/ 132 w 150"/>
                <a:gd name="T11" fmla="*/ 147 h 147"/>
                <a:gd name="T12" fmla="*/ 143 w 150"/>
                <a:gd name="T13" fmla="*/ 140 h 147"/>
                <a:gd name="T14" fmla="*/ 132 w 150"/>
                <a:gd name="T15" fmla="*/ 42 h 147"/>
                <a:gd name="T16" fmla="*/ 52 w 150"/>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47">
                  <a:moveTo>
                    <a:pt x="52" y="10"/>
                  </a:moveTo>
                  <a:cubicBezTo>
                    <a:pt x="22" y="21"/>
                    <a:pt x="0" y="53"/>
                    <a:pt x="4" y="83"/>
                  </a:cubicBezTo>
                  <a:cubicBezTo>
                    <a:pt x="8" y="115"/>
                    <a:pt x="35" y="143"/>
                    <a:pt x="66" y="146"/>
                  </a:cubicBezTo>
                  <a:cubicBezTo>
                    <a:pt x="77" y="147"/>
                    <a:pt x="89" y="146"/>
                    <a:pt x="100" y="146"/>
                  </a:cubicBezTo>
                  <a:cubicBezTo>
                    <a:pt x="100" y="146"/>
                    <a:pt x="100" y="147"/>
                    <a:pt x="100" y="147"/>
                  </a:cubicBezTo>
                  <a:cubicBezTo>
                    <a:pt x="111" y="147"/>
                    <a:pt x="121" y="147"/>
                    <a:pt x="132" y="147"/>
                  </a:cubicBezTo>
                  <a:cubicBezTo>
                    <a:pt x="137" y="147"/>
                    <a:pt x="144" y="147"/>
                    <a:pt x="143" y="140"/>
                  </a:cubicBezTo>
                  <a:cubicBezTo>
                    <a:pt x="142" y="107"/>
                    <a:pt x="150" y="73"/>
                    <a:pt x="132" y="42"/>
                  </a:cubicBezTo>
                  <a:cubicBezTo>
                    <a:pt x="114" y="13"/>
                    <a:pt x="83" y="0"/>
                    <a:pt x="5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18" name="Freeform 50">
              <a:extLst>
                <a:ext uri="{FF2B5EF4-FFF2-40B4-BE49-F238E27FC236}">
                  <a16:creationId xmlns:a16="http://schemas.microsoft.com/office/drawing/2014/main" id="{04D14803-B1AC-47DE-93DA-7F78F1EEFAFC}"/>
                </a:ext>
              </a:extLst>
            </p:cNvPr>
            <p:cNvSpPr>
              <a:spLocks noEditPoints="1"/>
            </p:cNvSpPr>
            <p:nvPr/>
          </p:nvSpPr>
          <p:spPr bwMode="auto">
            <a:xfrm>
              <a:off x="-6196013" y="1657350"/>
              <a:ext cx="4132263" cy="4432300"/>
            </a:xfrm>
            <a:custGeom>
              <a:avLst/>
              <a:gdLst>
                <a:gd name="T0" fmla="*/ 1331 w 1364"/>
                <a:gd name="T1" fmla="*/ 507 h 1460"/>
                <a:gd name="T2" fmla="*/ 1066 w 1364"/>
                <a:gd name="T3" fmla="*/ 107 h 1460"/>
                <a:gd name="T4" fmla="*/ 710 w 1364"/>
                <a:gd name="T5" fmla="*/ 4 h 1460"/>
                <a:gd name="T6" fmla="*/ 462 w 1364"/>
                <a:gd name="T7" fmla="*/ 27 h 1460"/>
                <a:gd name="T8" fmla="*/ 80 w 1364"/>
                <a:gd name="T9" fmla="*/ 314 h 1460"/>
                <a:gd name="T10" fmla="*/ 5 w 1364"/>
                <a:gd name="T11" fmla="*/ 580 h 1460"/>
                <a:gd name="T12" fmla="*/ 65 w 1364"/>
                <a:gd name="T13" fmla="*/ 849 h 1460"/>
                <a:gd name="T14" fmla="*/ 196 w 1364"/>
                <a:gd name="T15" fmla="*/ 1006 h 1460"/>
                <a:gd name="T16" fmla="*/ 359 w 1364"/>
                <a:gd name="T17" fmla="*/ 1236 h 1460"/>
                <a:gd name="T18" fmla="*/ 437 w 1364"/>
                <a:gd name="T19" fmla="*/ 1430 h 1460"/>
                <a:gd name="T20" fmla="*/ 476 w 1364"/>
                <a:gd name="T21" fmla="*/ 1459 h 1460"/>
                <a:gd name="T22" fmla="*/ 668 w 1364"/>
                <a:gd name="T23" fmla="*/ 1459 h 1460"/>
                <a:gd name="T24" fmla="*/ 862 w 1364"/>
                <a:gd name="T25" fmla="*/ 1459 h 1460"/>
                <a:gd name="T26" fmla="*/ 899 w 1364"/>
                <a:gd name="T27" fmla="*/ 1432 h 1460"/>
                <a:gd name="T28" fmla="*/ 1011 w 1364"/>
                <a:gd name="T29" fmla="*/ 1182 h 1460"/>
                <a:gd name="T30" fmla="*/ 1153 w 1364"/>
                <a:gd name="T31" fmla="*/ 998 h 1460"/>
                <a:gd name="T32" fmla="*/ 1331 w 1364"/>
                <a:gd name="T33" fmla="*/ 507 h 1460"/>
                <a:gd name="T34" fmla="*/ 859 w 1364"/>
                <a:gd name="T35" fmla="*/ 922 h 1460"/>
                <a:gd name="T36" fmla="*/ 803 w 1364"/>
                <a:gd name="T37" fmla="*/ 922 h 1460"/>
                <a:gd name="T38" fmla="*/ 783 w 1364"/>
                <a:gd name="T39" fmla="*/ 942 h 1460"/>
                <a:gd name="T40" fmla="*/ 784 w 1364"/>
                <a:gd name="T41" fmla="*/ 1412 h 1460"/>
                <a:gd name="T42" fmla="*/ 758 w 1364"/>
                <a:gd name="T43" fmla="*/ 1439 h 1460"/>
                <a:gd name="T44" fmla="*/ 707 w 1364"/>
                <a:gd name="T45" fmla="*/ 1436 h 1460"/>
                <a:gd name="T46" fmla="*/ 703 w 1364"/>
                <a:gd name="T47" fmla="*/ 1384 h 1460"/>
                <a:gd name="T48" fmla="*/ 703 w 1364"/>
                <a:gd name="T49" fmla="*/ 1180 h 1460"/>
                <a:gd name="T50" fmla="*/ 704 w 1364"/>
                <a:gd name="T51" fmla="*/ 940 h 1460"/>
                <a:gd name="T52" fmla="*/ 685 w 1364"/>
                <a:gd name="T53" fmla="*/ 922 h 1460"/>
                <a:gd name="T54" fmla="*/ 634 w 1364"/>
                <a:gd name="T55" fmla="*/ 972 h 1460"/>
                <a:gd name="T56" fmla="*/ 633 w 1364"/>
                <a:gd name="T57" fmla="*/ 1410 h 1460"/>
                <a:gd name="T58" fmla="*/ 607 w 1364"/>
                <a:gd name="T59" fmla="*/ 1435 h 1460"/>
                <a:gd name="T60" fmla="*/ 571 w 1364"/>
                <a:gd name="T61" fmla="*/ 1435 h 1460"/>
                <a:gd name="T62" fmla="*/ 552 w 1364"/>
                <a:gd name="T63" fmla="*/ 1415 h 1460"/>
                <a:gd name="T64" fmla="*/ 552 w 1364"/>
                <a:gd name="T65" fmla="*/ 1008 h 1460"/>
                <a:gd name="T66" fmla="*/ 552 w 1364"/>
                <a:gd name="T67" fmla="*/ 936 h 1460"/>
                <a:gd name="T68" fmla="*/ 538 w 1364"/>
                <a:gd name="T69" fmla="*/ 922 h 1460"/>
                <a:gd name="T70" fmla="*/ 457 w 1364"/>
                <a:gd name="T71" fmla="*/ 919 h 1460"/>
                <a:gd name="T72" fmla="*/ 331 w 1364"/>
                <a:gd name="T73" fmla="*/ 759 h 1460"/>
                <a:gd name="T74" fmla="*/ 472 w 1364"/>
                <a:gd name="T75" fmla="*/ 620 h 1460"/>
                <a:gd name="T76" fmla="*/ 633 w 1364"/>
                <a:gd name="T77" fmla="*/ 774 h 1460"/>
                <a:gd name="T78" fmla="*/ 633 w 1364"/>
                <a:gd name="T79" fmla="*/ 826 h 1460"/>
                <a:gd name="T80" fmla="*/ 647 w 1364"/>
                <a:gd name="T81" fmla="*/ 840 h 1460"/>
                <a:gd name="T82" fmla="*/ 703 w 1364"/>
                <a:gd name="T83" fmla="*/ 787 h 1460"/>
                <a:gd name="T84" fmla="*/ 828 w 1364"/>
                <a:gd name="T85" fmla="*/ 622 h 1460"/>
                <a:gd name="T86" fmla="*/ 1003 w 1364"/>
                <a:gd name="T87" fmla="*/ 746 h 1460"/>
                <a:gd name="T88" fmla="*/ 859 w 1364"/>
                <a:gd name="T89" fmla="*/ 9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4" h="1460">
                  <a:moveTo>
                    <a:pt x="1331" y="507"/>
                  </a:moveTo>
                  <a:cubicBezTo>
                    <a:pt x="1303" y="334"/>
                    <a:pt x="1210" y="203"/>
                    <a:pt x="1066" y="107"/>
                  </a:cubicBezTo>
                  <a:cubicBezTo>
                    <a:pt x="958" y="36"/>
                    <a:pt x="836" y="10"/>
                    <a:pt x="710" y="4"/>
                  </a:cubicBezTo>
                  <a:cubicBezTo>
                    <a:pt x="627" y="0"/>
                    <a:pt x="543" y="5"/>
                    <a:pt x="462" y="27"/>
                  </a:cubicBezTo>
                  <a:cubicBezTo>
                    <a:pt x="296" y="71"/>
                    <a:pt x="167" y="165"/>
                    <a:pt x="80" y="314"/>
                  </a:cubicBezTo>
                  <a:cubicBezTo>
                    <a:pt x="32" y="396"/>
                    <a:pt x="10" y="485"/>
                    <a:pt x="5" y="580"/>
                  </a:cubicBezTo>
                  <a:cubicBezTo>
                    <a:pt x="0" y="676"/>
                    <a:pt x="19" y="765"/>
                    <a:pt x="65" y="849"/>
                  </a:cubicBezTo>
                  <a:cubicBezTo>
                    <a:pt x="98" y="909"/>
                    <a:pt x="143" y="961"/>
                    <a:pt x="196" y="1006"/>
                  </a:cubicBezTo>
                  <a:cubicBezTo>
                    <a:pt x="269" y="1069"/>
                    <a:pt x="316" y="1152"/>
                    <a:pt x="359" y="1236"/>
                  </a:cubicBezTo>
                  <a:cubicBezTo>
                    <a:pt x="390" y="1298"/>
                    <a:pt x="420" y="1362"/>
                    <a:pt x="437" y="1430"/>
                  </a:cubicBezTo>
                  <a:cubicBezTo>
                    <a:pt x="442" y="1449"/>
                    <a:pt x="452" y="1460"/>
                    <a:pt x="476" y="1459"/>
                  </a:cubicBezTo>
                  <a:cubicBezTo>
                    <a:pt x="540" y="1457"/>
                    <a:pt x="604" y="1459"/>
                    <a:pt x="668" y="1459"/>
                  </a:cubicBezTo>
                  <a:cubicBezTo>
                    <a:pt x="733" y="1459"/>
                    <a:pt x="797" y="1457"/>
                    <a:pt x="862" y="1459"/>
                  </a:cubicBezTo>
                  <a:cubicBezTo>
                    <a:pt x="884" y="1460"/>
                    <a:pt x="894" y="1450"/>
                    <a:pt x="899" y="1432"/>
                  </a:cubicBezTo>
                  <a:cubicBezTo>
                    <a:pt x="925" y="1344"/>
                    <a:pt x="966" y="1262"/>
                    <a:pt x="1011" y="1182"/>
                  </a:cubicBezTo>
                  <a:cubicBezTo>
                    <a:pt x="1050" y="1114"/>
                    <a:pt x="1094" y="1051"/>
                    <a:pt x="1153" y="998"/>
                  </a:cubicBezTo>
                  <a:cubicBezTo>
                    <a:pt x="1300" y="867"/>
                    <a:pt x="1364" y="704"/>
                    <a:pt x="1331" y="507"/>
                  </a:cubicBezTo>
                  <a:close/>
                  <a:moveTo>
                    <a:pt x="859" y="922"/>
                  </a:moveTo>
                  <a:cubicBezTo>
                    <a:pt x="840" y="922"/>
                    <a:pt x="821" y="923"/>
                    <a:pt x="803" y="922"/>
                  </a:cubicBezTo>
                  <a:cubicBezTo>
                    <a:pt x="786" y="920"/>
                    <a:pt x="783" y="927"/>
                    <a:pt x="783" y="942"/>
                  </a:cubicBezTo>
                  <a:cubicBezTo>
                    <a:pt x="784" y="1099"/>
                    <a:pt x="784" y="1255"/>
                    <a:pt x="784" y="1412"/>
                  </a:cubicBezTo>
                  <a:cubicBezTo>
                    <a:pt x="784" y="1439"/>
                    <a:pt x="784" y="1439"/>
                    <a:pt x="758" y="1439"/>
                  </a:cubicBezTo>
                  <a:cubicBezTo>
                    <a:pt x="740" y="1438"/>
                    <a:pt x="718" y="1444"/>
                    <a:pt x="707" y="1436"/>
                  </a:cubicBezTo>
                  <a:cubicBezTo>
                    <a:pt x="695" y="1425"/>
                    <a:pt x="704" y="1402"/>
                    <a:pt x="703" y="1384"/>
                  </a:cubicBezTo>
                  <a:cubicBezTo>
                    <a:pt x="703" y="1316"/>
                    <a:pt x="703" y="1248"/>
                    <a:pt x="703" y="1180"/>
                  </a:cubicBezTo>
                  <a:cubicBezTo>
                    <a:pt x="703" y="1100"/>
                    <a:pt x="703" y="1020"/>
                    <a:pt x="704" y="940"/>
                  </a:cubicBezTo>
                  <a:cubicBezTo>
                    <a:pt x="704" y="925"/>
                    <a:pt x="699" y="922"/>
                    <a:pt x="685" y="922"/>
                  </a:cubicBezTo>
                  <a:cubicBezTo>
                    <a:pt x="634" y="922"/>
                    <a:pt x="634" y="922"/>
                    <a:pt x="634" y="972"/>
                  </a:cubicBezTo>
                  <a:cubicBezTo>
                    <a:pt x="634" y="1118"/>
                    <a:pt x="634" y="1264"/>
                    <a:pt x="633" y="1410"/>
                  </a:cubicBezTo>
                  <a:cubicBezTo>
                    <a:pt x="633" y="1439"/>
                    <a:pt x="636" y="1435"/>
                    <a:pt x="607" y="1435"/>
                  </a:cubicBezTo>
                  <a:cubicBezTo>
                    <a:pt x="595" y="1435"/>
                    <a:pt x="583" y="1434"/>
                    <a:pt x="571" y="1435"/>
                  </a:cubicBezTo>
                  <a:cubicBezTo>
                    <a:pt x="555" y="1437"/>
                    <a:pt x="552" y="1431"/>
                    <a:pt x="552" y="1415"/>
                  </a:cubicBezTo>
                  <a:cubicBezTo>
                    <a:pt x="552" y="1279"/>
                    <a:pt x="552" y="1144"/>
                    <a:pt x="552" y="1008"/>
                  </a:cubicBezTo>
                  <a:cubicBezTo>
                    <a:pt x="552" y="984"/>
                    <a:pt x="552" y="960"/>
                    <a:pt x="552" y="936"/>
                  </a:cubicBezTo>
                  <a:cubicBezTo>
                    <a:pt x="552" y="925"/>
                    <a:pt x="549" y="922"/>
                    <a:pt x="538" y="922"/>
                  </a:cubicBezTo>
                  <a:cubicBezTo>
                    <a:pt x="511" y="921"/>
                    <a:pt x="484" y="925"/>
                    <a:pt x="457" y="919"/>
                  </a:cubicBezTo>
                  <a:cubicBezTo>
                    <a:pt x="380" y="903"/>
                    <a:pt x="327" y="835"/>
                    <a:pt x="331" y="759"/>
                  </a:cubicBezTo>
                  <a:cubicBezTo>
                    <a:pt x="335" y="688"/>
                    <a:pt x="396" y="626"/>
                    <a:pt x="472" y="620"/>
                  </a:cubicBezTo>
                  <a:cubicBezTo>
                    <a:pt x="552" y="614"/>
                    <a:pt x="632" y="677"/>
                    <a:pt x="633" y="774"/>
                  </a:cubicBezTo>
                  <a:cubicBezTo>
                    <a:pt x="634" y="791"/>
                    <a:pt x="634" y="809"/>
                    <a:pt x="633" y="826"/>
                  </a:cubicBezTo>
                  <a:cubicBezTo>
                    <a:pt x="633" y="836"/>
                    <a:pt x="636" y="840"/>
                    <a:pt x="647" y="840"/>
                  </a:cubicBezTo>
                  <a:cubicBezTo>
                    <a:pt x="703" y="844"/>
                    <a:pt x="703" y="844"/>
                    <a:pt x="703" y="787"/>
                  </a:cubicBezTo>
                  <a:cubicBezTo>
                    <a:pt x="703" y="702"/>
                    <a:pt x="752" y="638"/>
                    <a:pt x="828" y="622"/>
                  </a:cubicBezTo>
                  <a:cubicBezTo>
                    <a:pt x="906" y="607"/>
                    <a:pt x="988" y="664"/>
                    <a:pt x="1003" y="746"/>
                  </a:cubicBezTo>
                  <a:cubicBezTo>
                    <a:pt x="1019" y="833"/>
                    <a:pt x="948" y="920"/>
                    <a:pt x="859" y="9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sp>
        <p:nvSpPr>
          <p:cNvPr id="119" name="Rectangle 180">
            <a:extLst>
              <a:ext uri="{FF2B5EF4-FFF2-40B4-BE49-F238E27FC236}">
                <a16:creationId xmlns:a16="http://schemas.microsoft.com/office/drawing/2014/main" id="{B568421B-2C97-4154-B801-74E2804D09B9}"/>
              </a:ext>
            </a:extLst>
          </p:cNvPr>
          <p:cNvSpPr>
            <a:spLocks noChangeArrowheads="1"/>
          </p:cNvSpPr>
          <p:nvPr/>
        </p:nvSpPr>
        <p:spPr bwMode="auto">
          <a:xfrm>
            <a:off x="4231090" y="6167393"/>
            <a:ext cx="1023041"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559">
              <a:defRPr/>
            </a:pPr>
            <a:r>
              <a:rPr lang="en-US" altLang="en-US" sz="1176" kern="0">
                <a:latin typeface="Segoe UI Semilight"/>
              </a:rPr>
              <a:t>Azure Key Vault</a:t>
            </a:r>
            <a:endParaRPr lang="en-US" altLang="en-US" sz="1961" kern="0">
              <a:latin typeface="Segoe UI Semilight"/>
            </a:endParaRPr>
          </a:p>
        </p:txBody>
      </p:sp>
      <p:sp>
        <p:nvSpPr>
          <p:cNvPr id="120" name="Freeform 152">
            <a:extLst>
              <a:ext uri="{FF2B5EF4-FFF2-40B4-BE49-F238E27FC236}">
                <a16:creationId xmlns:a16="http://schemas.microsoft.com/office/drawing/2014/main" id="{5C0A5FBF-C2BD-4AC8-8C9F-7426908A7D69}"/>
              </a:ext>
            </a:extLst>
          </p:cNvPr>
          <p:cNvSpPr>
            <a:spLocks/>
          </p:cNvSpPr>
          <p:nvPr/>
        </p:nvSpPr>
        <p:spPr bwMode="auto">
          <a:xfrm>
            <a:off x="4628795" y="5874263"/>
            <a:ext cx="227628" cy="254252"/>
          </a:xfrm>
          <a:custGeom>
            <a:avLst/>
            <a:gdLst>
              <a:gd name="connsiteX0" fmla="*/ 1166259 w 5549828"/>
              <a:gd name="connsiteY0" fmla="*/ 1151783 h 6198954"/>
              <a:gd name="connsiteX1" fmla="*/ 1180637 w 5549828"/>
              <a:gd name="connsiteY1" fmla="*/ 1157048 h 6198954"/>
              <a:gd name="connsiteX2" fmla="*/ 1183664 w 5549828"/>
              <a:gd name="connsiteY2" fmla="*/ 1202581 h 6198954"/>
              <a:gd name="connsiteX3" fmla="*/ 1304742 w 5549828"/>
              <a:gd name="connsiteY3" fmla="*/ 1900753 h 6198954"/>
              <a:gd name="connsiteX4" fmla="*/ 1286580 w 5549828"/>
              <a:gd name="connsiteY4" fmla="*/ 2055565 h 6198954"/>
              <a:gd name="connsiteX5" fmla="*/ 796217 w 5549828"/>
              <a:gd name="connsiteY5" fmla="*/ 3029971 h 6198954"/>
              <a:gd name="connsiteX6" fmla="*/ 1213934 w 5549828"/>
              <a:gd name="connsiteY6" fmla="*/ 4693443 h 6198954"/>
              <a:gd name="connsiteX7" fmla="*/ 2630539 w 5549828"/>
              <a:gd name="connsiteY7" fmla="*/ 5428042 h 6198954"/>
              <a:gd name="connsiteX8" fmla="*/ 4443673 w 5549828"/>
              <a:gd name="connsiteY8" fmla="*/ 4541666 h 6198954"/>
              <a:gd name="connsiteX9" fmla="*/ 4788743 w 5549828"/>
              <a:gd name="connsiteY9" fmla="*/ 3588509 h 6198954"/>
              <a:gd name="connsiteX10" fmla="*/ 4325623 w 5549828"/>
              <a:gd name="connsiteY10" fmla="*/ 2137525 h 6198954"/>
              <a:gd name="connsiteX11" fmla="*/ 4304434 w 5549828"/>
              <a:gd name="connsiteY11" fmla="*/ 1979677 h 6198954"/>
              <a:gd name="connsiteX12" fmla="*/ 4455781 w 5549828"/>
              <a:gd name="connsiteY12" fmla="*/ 1284540 h 6198954"/>
              <a:gd name="connsiteX13" fmla="*/ 4461835 w 5549828"/>
              <a:gd name="connsiteY13" fmla="*/ 1235972 h 6198954"/>
              <a:gd name="connsiteX14" fmla="*/ 4507239 w 5549828"/>
              <a:gd name="connsiteY14" fmla="*/ 1260256 h 6198954"/>
              <a:gd name="connsiteX15" fmla="*/ 5503100 w 5549828"/>
              <a:gd name="connsiteY15" fmla="*/ 2938905 h 6198954"/>
              <a:gd name="connsiteX16" fmla="*/ 5115652 w 5549828"/>
              <a:gd name="connsiteY16" fmla="*/ 4915037 h 6198954"/>
              <a:gd name="connsiteX17" fmla="*/ 3190522 w 5549828"/>
              <a:gd name="connsiteY17" fmla="*/ 6165676 h 6198954"/>
              <a:gd name="connsiteX18" fmla="*/ 926375 w 5549828"/>
              <a:gd name="connsiteY18" fmla="*/ 5491788 h 6198954"/>
              <a:gd name="connsiteX19" fmla="*/ 30402 w 5549828"/>
              <a:gd name="connsiteY19" fmla="*/ 3822245 h 6198954"/>
              <a:gd name="connsiteX20" fmla="*/ 656978 w 5549828"/>
              <a:gd name="connsiteY20" fmla="*/ 1618449 h 6198954"/>
              <a:gd name="connsiteX21" fmla="*/ 1132206 w 5549828"/>
              <a:gd name="connsiteY21" fmla="*/ 1175261 h 6198954"/>
              <a:gd name="connsiteX22" fmla="*/ 1166259 w 5549828"/>
              <a:gd name="connsiteY22" fmla="*/ 1151783 h 6198954"/>
              <a:gd name="connsiteX23" fmla="*/ 2811700 w 5549828"/>
              <a:gd name="connsiteY23" fmla="*/ 680504 h 6198954"/>
              <a:gd name="connsiteX24" fmla="*/ 2206142 w 5549828"/>
              <a:gd name="connsiteY24" fmla="*/ 1284178 h 6198954"/>
              <a:gd name="connsiteX25" fmla="*/ 2811700 w 5549828"/>
              <a:gd name="connsiteY25" fmla="*/ 1884819 h 6198954"/>
              <a:gd name="connsiteX26" fmla="*/ 3414230 w 5549828"/>
              <a:gd name="connsiteY26" fmla="*/ 1284178 h 6198954"/>
              <a:gd name="connsiteX27" fmla="*/ 2811700 w 5549828"/>
              <a:gd name="connsiteY27" fmla="*/ 680504 h 6198954"/>
              <a:gd name="connsiteX28" fmla="*/ 2821785 w 5549828"/>
              <a:gd name="connsiteY28" fmla="*/ 111 h 6198954"/>
              <a:gd name="connsiteX29" fmla="*/ 3556430 w 5549828"/>
              <a:gd name="connsiteY29" fmla="*/ 245623 h 6198954"/>
              <a:gd name="connsiteX30" fmla="*/ 4070909 w 5549828"/>
              <a:gd name="connsiteY30" fmla="*/ 1223117 h 6198954"/>
              <a:gd name="connsiteX31" fmla="*/ 3217480 w 5549828"/>
              <a:gd name="connsiteY31" fmla="*/ 2492037 h 6198954"/>
              <a:gd name="connsiteX32" fmla="*/ 3159979 w 5549828"/>
              <a:gd name="connsiteY32" fmla="*/ 2589179 h 6198954"/>
              <a:gd name="connsiteX33" fmla="*/ 3159979 w 5549828"/>
              <a:gd name="connsiteY33" fmla="*/ 4793094 h 6198954"/>
              <a:gd name="connsiteX34" fmla="*/ 3057083 w 5549828"/>
              <a:gd name="connsiteY34" fmla="*/ 4896307 h 6198954"/>
              <a:gd name="connsiteX35" fmla="*/ 2518394 w 5549828"/>
              <a:gd name="connsiteY35" fmla="*/ 4896307 h 6198954"/>
              <a:gd name="connsiteX36" fmla="*/ 2445762 w 5549828"/>
              <a:gd name="connsiteY36" fmla="*/ 4823451 h 6198954"/>
              <a:gd name="connsiteX37" fmla="*/ 2445762 w 5549828"/>
              <a:gd name="connsiteY37" fmla="*/ 4489524 h 6198954"/>
              <a:gd name="connsiteX38" fmla="*/ 2379182 w 5549828"/>
              <a:gd name="connsiteY38" fmla="*/ 4422739 h 6198954"/>
              <a:gd name="connsiteX39" fmla="*/ 1925230 w 5549828"/>
              <a:gd name="connsiteY39" fmla="*/ 4422739 h 6198954"/>
              <a:gd name="connsiteX40" fmla="*/ 1852598 w 5549828"/>
              <a:gd name="connsiteY40" fmla="*/ 4352918 h 6198954"/>
              <a:gd name="connsiteX41" fmla="*/ 1852598 w 5549828"/>
              <a:gd name="connsiteY41" fmla="*/ 3842921 h 6198954"/>
              <a:gd name="connsiteX42" fmla="*/ 1919178 w 5549828"/>
              <a:gd name="connsiteY42" fmla="*/ 3776136 h 6198954"/>
              <a:gd name="connsiteX43" fmla="*/ 2367077 w 5549828"/>
              <a:gd name="connsiteY43" fmla="*/ 3776136 h 6198954"/>
              <a:gd name="connsiteX44" fmla="*/ 2448788 w 5549828"/>
              <a:gd name="connsiteY44" fmla="*/ 3697208 h 6198954"/>
              <a:gd name="connsiteX45" fmla="*/ 2445762 w 5549828"/>
              <a:gd name="connsiteY45" fmla="*/ 3138640 h 6198954"/>
              <a:gd name="connsiteX46" fmla="*/ 2445762 w 5549828"/>
              <a:gd name="connsiteY46" fmla="*/ 2580072 h 6198954"/>
              <a:gd name="connsiteX47" fmla="*/ 2385235 w 5549828"/>
              <a:gd name="connsiteY47" fmla="*/ 2489001 h 6198954"/>
              <a:gd name="connsiteX48" fmla="*/ 1552990 w 5549828"/>
              <a:gd name="connsiteY48" fmla="*/ 1484186 h 6198954"/>
              <a:gd name="connsiteX49" fmla="*/ 2082600 w 5549828"/>
              <a:gd name="connsiteY49" fmla="*/ 230444 h 6198954"/>
              <a:gd name="connsiteX50" fmla="*/ 2821785 w 5549828"/>
              <a:gd name="connsiteY50" fmla="*/ 111 h 61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49828" h="6198954">
                <a:moveTo>
                  <a:pt x="1166259" y="1151783"/>
                </a:moveTo>
                <a:cubicBezTo>
                  <a:pt x="1170611" y="1151736"/>
                  <a:pt x="1175340" y="1153253"/>
                  <a:pt x="1180637" y="1157048"/>
                </a:cubicBezTo>
                <a:cubicBezTo>
                  <a:pt x="1192745" y="1166154"/>
                  <a:pt x="1186691" y="1187403"/>
                  <a:pt x="1183664" y="1202581"/>
                </a:cubicBezTo>
                <a:cubicBezTo>
                  <a:pt x="1168530" y="1445423"/>
                  <a:pt x="1207880" y="1679159"/>
                  <a:pt x="1304742" y="1900753"/>
                </a:cubicBezTo>
                <a:cubicBezTo>
                  <a:pt x="1331984" y="1961464"/>
                  <a:pt x="1335011" y="2003961"/>
                  <a:pt x="1286580" y="2055565"/>
                </a:cubicBezTo>
                <a:cubicBezTo>
                  <a:pt x="1032318" y="2334834"/>
                  <a:pt x="865836" y="2659636"/>
                  <a:pt x="796217" y="3029971"/>
                </a:cubicBezTo>
                <a:cubicBezTo>
                  <a:pt x="684220" y="3646184"/>
                  <a:pt x="820432" y="4207758"/>
                  <a:pt x="1213934" y="4693443"/>
                </a:cubicBezTo>
                <a:cubicBezTo>
                  <a:pt x="1577166" y="5136631"/>
                  <a:pt x="2052395" y="5391616"/>
                  <a:pt x="2630539" y="5428042"/>
                </a:cubicBezTo>
                <a:cubicBezTo>
                  <a:pt x="3396354" y="5476611"/>
                  <a:pt x="4004767" y="5166986"/>
                  <a:pt x="4443673" y="4541666"/>
                </a:cubicBezTo>
                <a:cubicBezTo>
                  <a:pt x="4676747" y="4207758"/>
                  <a:pt x="4791770" y="3828316"/>
                  <a:pt x="4788743" y="3588509"/>
                </a:cubicBezTo>
                <a:cubicBezTo>
                  <a:pt x="4782690" y="2935870"/>
                  <a:pt x="4631343" y="2504824"/>
                  <a:pt x="4325623" y="2137525"/>
                </a:cubicBezTo>
                <a:cubicBezTo>
                  <a:pt x="4280218" y="2082885"/>
                  <a:pt x="4274165" y="2040388"/>
                  <a:pt x="4304434" y="1979677"/>
                </a:cubicBezTo>
                <a:cubicBezTo>
                  <a:pt x="4407350" y="1761119"/>
                  <a:pt x="4452754" y="1527383"/>
                  <a:pt x="4455781" y="1284540"/>
                </a:cubicBezTo>
                <a:cubicBezTo>
                  <a:pt x="4455781" y="1269363"/>
                  <a:pt x="4446700" y="1245078"/>
                  <a:pt x="4461835" y="1235972"/>
                </a:cubicBezTo>
                <a:cubicBezTo>
                  <a:pt x="4483023" y="1223829"/>
                  <a:pt x="4495131" y="1248114"/>
                  <a:pt x="4507239" y="1260256"/>
                </a:cubicBezTo>
                <a:cubicBezTo>
                  <a:pt x="5043006" y="1697373"/>
                  <a:pt x="5382022" y="2255910"/>
                  <a:pt x="5503100" y="2938905"/>
                </a:cubicBezTo>
                <a:cubicBezTo>
                  <a:pt x="5627204" y="3643149"/>
                  <a:pt x="5506126" y="4310966"/>
                  <a:pt x="5115652" y="4915037"/>
                </a:cubicBezTo>
                <a:cubicBezTo>
                  <a:pt x="4664639" y="5619281"/>
                  <a:pt x="4016875" y="6044255"/>
                  <a:pt x="3190522" y="6165676"/>
                </a:cubicBezTo>
                <a:cubicBezTo>
                  <a:pt x="2336927" y="6290133"/>
                  <a:pt x="1574139" y="6065504"/>
                  <a:pt x="926375" y="5491788"/>
                </a:cubicBezTo>
                <a:cubicBezTo>
                  <a:pt x="423904" y="5045565"/>
                  <a:pt x="121210" y="4483991"/>
                  <a:pt x="30402" y="3822245"/>
                </a:cubicBezTo>
                <a:cubicBezTo>
                  <a:pt x="-84621" y="2999616"/>
                  <a:pt x="127264" y="2261982"/>
                  <a:pt x="656978" y="1618449"/>
                </a:cubicBezTo>
                <a:cubicBezTo>
                  <a:pt x="796217" y="1451494"/>
                  <a:pt x="953617" y="1299718"/>
                  <a:pt x="1132206" y="1175261"/>
                </a:cubicBezTo>
                <a:cubicBezTo>
                  <a:pt x="1143557" y="1166154"/>
                  <a:pt x="1153206" y="1151925"/>
                  <a:pt x="1166259" y="1151783"/>
                </a:cubicBezTo>
                <a:close/>
                <a:moveTo>
                  <a:pt x="2811700" y="680504"/>
                </a:moveTo>
                <a:cubicBezTo>
                  <a:pt x="2539199" y="659269"/>
                  <a:pt x="2206142" y="908019"/>
                  <a:pt x="2206142" y="1284178"/>
                </a:cubicBezTo>
                <a:cubicBezTo>
                  <a:pt x="2206142" y="1611801"/>
                  <a:pt x="2478643" y="1881786"/>
                  <a:pt x="2811700" y="1884819"/>
                </a:cubicBezTo>
                <a:cubicBezTo>
                  <a:pt x="3144757" y="1884819"/>
                  <a:pt x="3411202" y="1617868"/>
                  <a:pt x="3414230" y="1284178"/>
                </a:cubicBezTo>
                <a:cubicBezTo>
                  <a:pt x="3414230" y="947455"/>
                  <a:pt x="3150812" y="680504"/>
                  <a:pt x="2811700" y="680504"/>
                </a:cubicBezTo>
                <a:close/>
                <a:moveTo>
                  <a:pt x="2821785" y="111"/>
                </a:moveTo>
                <a:cubicBezTo>
                  <a:pt x="3082807" y="3526"/>
                  <a:pt x="3343073" y="86249"/>
                  <a:pt x="3556430" y="245623"/>
                </a:cubicBezTo>
                <a:cubicBezTo>
                  <a:pt x="3883275" y="488478"/>
                  <a:pt x="4055777" y="813298"/>
                  <a:pt x="4070909" y="1223117"/>
                </a:cubicBezTo>
                <a:cubicBezTo>
                  <a:pt x="4092093" y="1802934"/>
                  <a:pt x="3765248" y="2294717"/>
                  <a:pt x="3217480" y="2492037"/>
                </a:cubicBezTo>
                <a:cubicBezTo>
                  <a:pt x="3166032" y="2510251"/>
                  <a:pt x="3159979" y="2543644"/>
                  <a:pt x="3159979" y="2589179"/>
                </a:cubicBezTo>
                <a:cubicBezTo>
                  <a:pt x="3159979" y="3323817"/>
                  <a:pt x="3159979" y="4058455"/>
                  <a:pt x="3159979" y="4793094"/>
                </a:cubicBezTo>
                <a:cubicBezTo>
                  <a:pt x="3159979" y="4896307"/>
                  <a:pt x="3159979" y="4896307"/>
                  <a:pt x="3057083" y="4896307"/>
                </a:cubicBezTo>
                <a:cubicBezTo>
                  <a:pt x="2878529" y="4896307"/>
                  <a:pt x="2699975" y="4893272"/>
                  <a:pt x="2518394" y="4896307"/>
                </a:cubicBezTo>
                <a:cubicBezTo>
                  <a:pt x="2463920" y="4896307"/>
                  <a:pt x="2442735" y="4881129"/>
                  <a:pt x="2445762" y="4823451"/>
                </a:cubicBezTo>
                <a:cubicBezTo>
                  <a:pt x="2448788" y="4711130"/>
                  <a:pt x="2445762" y="4601845"/>
                  <a:pt x="2445762" y="4489524"/>
                </a:cubicBezTo>
                <a:cubicBezTo>
                  <a:pt x="2448788" y="4440953"/>
                  <a:pt x="2430630" y="4422739"/>
                  <a:pt x="2379182" y="4422739"/>
                </a:cubicBezTo>
                <a:cubicBezTo>
                  <a:pt x="2227865" y="4425775"/>
                  <a:pt x="2076548" y="4422739"/>
                  <a:pt x="1925230" y="4422739"/>
                </a:cubicBezTo>
                <a:cubicBezTo>
                  <a:pt x="1873783" y="4425775"/>
                  <a:pt x="1849572" y="4410596"/>
                  <a:pt x="1852598" y="4352918"/>
                </a:cubicBezTo>
                <a:cubicBezTo>
                  <a:pt x="1855625" y="4182919"/>
                  <a:pt x="1852598" y="4012920"/>
                  <a:pt x="1852598" y="3842921"/>
                </a:cubicBezTo>
                <a:cubicBezTo>
                  <a:pt x="1852598" y="3794350"/>
                  <a:pt x="1867730" y="3773100"/>
                  <a:pt x="1919178" y="3776136"/>
                </a:cubicBezTo>
                <a:cubicBezTo>
                  <a:pt x="2067469" y="3776136"/>
                  <a:pt x="2218786" y="3773100"/>
                  <a:pt x="2367077" y="3776136"/>
                </a:cubicBezTo>
                <a:cubicBezTo>
                  <a:pt x="2427604" y="3779171"/>
                  <a:pt x="2448788" y="3760957"/>
                  <a:pt x="2448788" y="3697208"/>
                </a:cubicBezTo>
                <a:cubicBezTo>
                  <a:pt x="2442735" y="3512030"/>
                  <a:pt x="2445762" y="3326853"/>
                  <a:pt x="2445762" y="3138640"/>
                </a:cubicBezTo>
                <a:cubicBezTo>
                  <a:pt x="2445762" y="2953463"/>
                  <a:pt x="2445762" y="2768285"/>
                  <a:pt x="2445762" y="2580072"/>
                </a:cubicBezTo>
                <a:cubicBezTo>
                  <a:pt x="2448788" y="2531501"/>
                  <a:pt x="2433656" y="2507215"/>
                  <a:pt x="2385235" y="2489001"/>
                </a:cubicBezTo>
                <a:cubicBezTo>
                  <a:pt x="1922204" y="2306860"/>
                  <a:pt x="1628649" y="1975969"/>
                  <a:pt x="1552990" y="1484186"/>
                </a:cubicBezTo>
                <a:cubicBezTo>
                  <a:pt x="1474305" y="965082"/>
                  <a:pt x="1658912" y="540085"/>
                  <a:pt x="2082600" y="230444"/>
                </a:cubicBezTo>
                <a:cubicBezTo>
                  <a:pt x="2298984" y="72588"/>
                  <a:pt x="2560763" y="-3304"/>
                  <a:pt x="2821785" y="111"/>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27" name="Rectangle 180">
            <a:extLst>
              <a:ext uri="{FF2B5EF4-FFF2-40B4-BE49-F238E27FC236}">
                <a16:creationId xmlns:a16="http://schemas.microsoft.com/office/drawing/2014/main" id="{413665A5-E951-475A-BC3D-C69D3E9C752F}"/>
              </a:ext>
            </a:extLst>
          </p:cNvPr>
          <p:cNvSpPr>
            <a:spLocks noChangeArrowheads="1"/>
          </p:cNvSpPr>
          <p:nvPr/>
        </p:nvSpPr>
        <p:spPr bwMode="auto">
          <a:xfrm>
            <a:off x="8214594" y="6167393"/>
            <a:ext cx="1211620"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559">
              <a:defRPr/>
            </a:pPr>
            <a:r>
              <a:rPr lang="en-US" altLang="en-US" sz="1176" kern="0">
                <a:latin typeface="Segoe UI Semilight"/>
              </a:rPr>
              <a:t>Virtual Networking</a:t>
            </a:r>
            <a:endParaRPr lang="en-US" altLang="en-US" sz="1961" kern="0">
              <a:latin typeface="Segoe UI Semilight"/>
            </a:endParaRPr>
          </a:p>
        </p:txBody>
      </p:sp>
      <p:sp>
        <p:nvSpPr>
          <p:cNvPr id="128" name="Freeform 73">
            <a:extLst>
              <a:ext uri="{FF2B5EF4-FFF2-40B4-BE49-F238E27FC236}">
                <a16:creationId xmlns:a16="http://schemas.microsoft.com/office/drawing/2014/main" id="{32671BC4-959A-41DA-876A-BDE170D181A5}"/>
              </a:ext>
            </a:extLst>
          </p:cNvPr>
          <p:cNvSpPr>
            <a:spLocks/>
          </p:cNvSpPr>
          <p:nvPr/>
        </p:nvSpPr>
        <p:spPr bwMode="auto">
          <a:xfrm>
            <a:off x="8666853" y="5870605"/>
            <a:ext cx="307102" cy="166651"/>
          </a:xfrm>
          <a:custGeom>
            <a:avLst/>
            <a:gdLst>
              <a:gd name="connsiteX0" fmla="*/ 4211619 w 6156140"/>
              <a:gd name="connsiteY0" fmla="*/ 1290612 h 3340681"/>
              <a:gd name="connsiteX1" fmla="*/ 4589368 w 6156140"/>
              <a:gd name="connsiteY1" fmla="*/ 1672989 h 3340681"/>
              <a:gd name="connsiteX2" fmla="*/ 4211619 w 6156140"/>
              <a:gd name="connsiteY2" fmla="*/ 2046262 h 3340681"/>
              <a:gd name="connsiteX3" fmla="*/ 3836893 w 6156140"/>
              <a:gd name="connsiteY3" fmla="*/ 1669955 h 3340681"/>
              <a:gd name="connsiteX4" fmla="*/ 4211619 w 6156140"/>
              <a:gd name="connsiteY4" fmla="*/ 1290612 h 3340681"/>
              <a:gd name="connsiteX5" fmla="*/ 3082257 w 6156140"/>
              <a:gd name="connsiteY5" fmla="*/ 1290612 h 3340681"/>
              <a:gd name="connsiteX6" fmla="*/ 3463831 w 6156140"/>
              <a:gd name="connsiteY6" fmla="*/ 1666920 h 3340681"/>
              <a:gd name="connsiteX7" fmla="*/ 3085285 w 6156140"/>
              <a:gd name="connsiteY7" fmla="*/ 2046262 h 3340681"/>
              <a:gd name="connsiteX8" fmla="*/ 2709768 w 6156140"/>
              <a:gd name="connsiteY8" fmla="*/ 1669955 h 3340681"/>
              <a:gd name="connsiteX9" fmla="*/ 3082257 w 6156140"/>
              <a:gd name="connsiteY9" fmla="*/ 1290612 h 3340681"/>
              <a:gd name="connsiteX10" fmla="*/ 1965805 w 6156140"/>
              <a:gd name="connsiteY10" fmla="*/ 1290612 h 3340681"/>
              <a:gd name="connsiteX11" fmla="*/ 2338294 w 6156140"/>
              <a:gd name="connsiteY11" fmla="*/ 1666920 h 3340681"/>
              <a:gd name="connsiteX12" fmla="*/ 1959748 w 6156140"/>
              <a:gd name="connsiteY12" fmla="*/ 2046262 h 3340681"/>
              <a:gd name="connsiteX13" fmla="*/ 1584231 w 6156140"/>
              <a:gd name="connsiteY13" fmla="*/ 1669955 h 3340681"/>
              <a:gd name="connsiteX14" fmla="*/ 1965805 w 6156140"/>
              <a:gd name="connsiteY14" fmla="*/ 1290612 h 3340681"/>
              <a:gd name="connsiteX15" fmla="*/ 1665602 w 6156140"/>
              <a:gd name="connsiteY15" fmla="*/ 507 h 3340681"/>
              <a:gd name="connsiteX16" fmla="*/ 1720478 w 6156140"/>
              <a:gd name="connsiteY16" fmla="*/ 46486 h 3340681"/>
              <a:gd name="connsiteX17" fmla="*/ 1829475 w 6156140"/>
              <a:gd name="connsiteY17" fmla="*/ 168084 h 3340681"/>
              <a:gd name="connsiteX18" fmla="*/ 1859752 w 6156140"/>
              <a:gd name="connsiteY18" fmla="*/ 204564 h 3340681"/>
              <a:gd name="connsiteX19" fmla="*/ 1817364 w 6156140"/>
              <a:gd name="connsiteY19" fmla="*/ 265363 h 3340681"/>
              <a:gd name="connsiteX20" fmla="*/ 660790 w 6156140"/>
              <a:gd name="connsiteY20" fmla="*/ 1423586 h 3340681"/>
              <a:gd name="connsiteX21" fmla="*/ 467019 w 6156140"/>
              <a:gd name="connsiteY21" fmla="*/ 1618143 h 3340681"/>
              <a:gd name="connsiteX22" fmla="*/ 463991 w 6156140"/>
              <a:gd name="connsiteY22" fmla="*/ 1727581 h 3340681"/>
              <a:gd name="connsiteX23" fmla="*/ 1802226 w 6156140"/>
              <a:gd name="connsiteY23" fmla="*/ 3065161 h 3340681"/>
              <a:gd name="connsiteX24" fmla="*/ 1805253 w 6156140"/>
              <a:gd name="connsiteY24" fmla="*/ 3195879 h 3340681"/>
              <a:gd name="connsiteX25" fmla="*/ 1693229 w 6156140"/>
              <a:gd name="connsiteY25" fmla="*/ 3323557 h 3340681"/>
              <a:gd name="connsiteX26" fmla="*/ 1629648 w 6156140"/>
              <a:gd name="connsiteY26" fmla="*/ 3323557 h 3340681"/>
              <a:gd name="connsiteX27" fmla="*/ 1599371 w 6156140"/>
              <a:gd name="connsiteY27" fmla="*/ 3293158 h 3340681"/>
              <a:gd name="connsiteX28" fmla="*/ 43144 w 6156140"/>
              <a:gd name="connsiteY28" fmla="*/ 1727581 h 3340681"/>
              <a:gd name="connsiteX29" fmla="*/ 43144 w 6156140"/>
              <a:gd name="connsiteY29" fmla="*/ 1615103 h 3340681"/>
              <a:gd name="connsiteX30" fmla="*/ 1608454 w 6156140"/>
              <a:gd name="connsiteY30" fmla="*/ 43446 h 3340681"/>
              <a:gd name="connsiteX31" fmla="*/ 1665602 w 6156140"/>
              <a:gd name="connsiteY31" fmla="*/ 507 h 3340681"/>
              <a:gd name="connsiteX32" fmla="*/ 4493577 w 6156140"/>
              <a:gd name="connsiteY32" fmla="*/ 17 h 3340681"/>
              <a:gd name="connsiteX33" fmla="*/ 4526874 w 6156140"/>
              <a:gd name="connsiteY33" fmla="*/ 19398 h 3340681"/>
              <a:gd name="connsiteX34" fmla="*/ 4551090 w 6156140"/>
              <a:gd name="connsiteY34" fmla="*/ 43719 h 3340681"/>
              <a:gd name="connsiteX35" fmla="*/ 6113006 w 6156140"/>
              <a:gd name="connsiteY35" fmla="*/ 1612398 h 3340681"/>
              <a:gd name="connsiteX36" fmla="*/ 6113006 w 6156140"/>
              <a:gd name="connsiteY36" fmla="*/ 1724881 h 3340681"/>
              <a:gd name="connsiteX37" fmla="*/ 4548063 w 6156140"/>
              <a:gd name="connsiteY37" fmla="*/ 3299641 h 3340681"/>
              <a:gd name="connsiteX38" fmla="*/ 4439092 w 6156140"/>
              <a:gd name="connsiteY38" fmla="*/ 3299641 h 3340681"/>
              <a:gd name="connsiteX39" fmla="*/ 4324067 w 6156140"/>
              <a:gd name="connsiteY39" fmla="*/ 3174998 h 3340681"/>
              <a:gd name="connsiteX40" fmla="*/ 4327094 w 6156140"/>
              <a:gd name="connsiteY40" fmla="*/ 3089875 h 3340681"/>
              <a:gd name="connsiteX41" fmla="*/ 4778112 w 6156140"/>
              <a:gd name="connsiteY41" fmla="*/ 2639944 h 3340681"/>
              <a:gd name="connsiteX42" fmla="*/ 5692257 w 6156140"/>
              <a:gd name="connsiteY42" fmla="*/ 1718801 h 3340681"/>
              <a:gd name="connsiteX43" fmla="*/ 5728580 w 6156140"/>
              <a:gd name="connsiteY43" fmla="*/ 1673200 h 3340681"/>
              <a:gd name="connsiteX44" fmla="*/ 5689230 w 6156140"/>
              <a:gd name="connsiteY44" fmla="*/ 1621518 h 3340681"/>
              <a:gd name="connsiteX45" fmla="*/ 4608602 w 6156140"/>
              <a:gd name="connsiteY45" fmla="*/ 539251 h 3340681"/>
              <a:gd name="connsiteX46" fmla="*/ 4327094 w 6156140"/>
              <a:gd name="connsiteY46" fmla="*/ 253484 h 3340681"/>
              <a:gd name="connsiteX47" fmla="*/ 4324067 w 6156140"/>
              <a:gd name="connsiteY47" fmla="*/ 165322 h 3340681"/>
              <a:gd name="connsiteX48" fmla="*/ 4460281 w 6156140"/>
              <a:gd name="connsiteY48" fmla="*/ 19398 h 3340681"/>
              <a:gd name="connsiteX49" fmla="*/ 4493577 w 6156140"/>
              <a:gd name="connsiteY49" fmla="*/ 17 h 334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56140" h="3340681">
                <a:moveTo>
                  <a:pt x="4211619" y="1290612"/>
                </a:moveTo>
                <a:cubicBezTo>
                  <a:pt x="4417115" y="1293647"/>
                  <a:pt x="4589368" y="1466627"/>
                  <a:pt x="4589368" y="1672989"/>
                </a:cubicBezTo>
                <a:cubicBezTo>
                  <a:pt x="4589368" y="1876317"/>
                  <a:pt x="4417115" y="2046262"/>
                  <a:pt x="4211619" y="2046262"/>
                </a:cubicBezTo>
                <a:cubicBezTo>
                  <a:pt x="4003102" y="2046262"/>
                  <a:pt x="3836893" y="1882386"/>
                  <a:pt x="3836893" y="1669955"/>
                </a:cubicBezTo>
                <a:cubicBezTo>
                  <a:pt x="3836893" y="1460558"/>
                  <a:pt x="4006124" y="1290612"/>
                  <a:pt x="4211619" y="1290612"/>
                </a:cubicBezTo>
                <a:close/>
                <a:moveTo>
                  <a:pt x="3082257" y="1290612"/>
                </a:moveTo>
                <a:cubicBezTo>
                  <a:pt x="3288186" y="1290612"/>
                  <a:pt x="3463831" y="1463592"/>
                  <a:pt x="3463831" y="1666920"/>
                </a:cubicBezTo>
                <a:cubicBezTo>
                  <a:pt x="3463831" y="1873282"/>
                  <a:pt x="3294242" y="2046262"/>
                  <a:pt x="3085285" y="2046262"/>
                </a:cubicBezTo>
                <a:cubicBezTo>
                  <a:pt x="2876328" y="2046262"/>
                  <a:pt x="2709768" y="1882386"/>
                  <a:pt x="2709768" y="1669955"/>
                </a:cubicBezTo>
                <a:cubicBezTo>
                  <a:pt x="2709768" y="1463592"/>
                  <a:pt x="2876328" y="1293647"/>
                  <a:pt x="3082257" y="1290612"/>
                </a:cubicBezTo>
                <a:close/>
                <a:moveTo>
                  <a:pt x="1965805" y="1290612"/>
                </a:moveTo>
                <a:cubicBezTo>
                  <a:pt x="2168705" y="1293647"/>
                  <a:pt x="2338294" y="1463592"/>
                  <a:pt x="2338294" y="1666920"/>
                </a:cubicBezTo>
                <a:cubicBezTo>
                  <a:pt x="2338294" y="1873282"/>
                  <a:pt x="2165677" y="2046262"/>
                  <a:pt x="1959748" y="2046262"/>
                </a:cubicBezTo>
                <a:cubicBezTo>
                  <a:pt x="1744734" y="2046262"/>
                  <a:pt x="1584231" y="1885421"/>
                  <a:pt x="1584231" y="1669955"/>
                </a:cubicBezTo>
                <a:cubicBezTo>
                  <a:pt x="1587259" y="1463592"/>
                  <a:pt x="1759876" y="1290612"/>
                  <a:pt x="1965805" y="1290612"/>
                </a:cubicBezTo>
                <a:close/>
                <a:moveTo>
                  <a:pt x="1665602" y="507"/>
                </a:moveTo>
                <a:cubicBezTo>
                  <a:pt x="1679605" y="887"/>
                  <a:pt x="1693229" y="16087"/>
                  <a:pt x="1720478" y="46486"/>
                </a:cubicBezTo>
                <a:cubicBezTo>
                  <a:pt x="1756811" y="89046"/>
                  <a:pt x="1793143" y="128565"/>
                  <a:pt x="1829475" y="168084"/>
                </a:cubicBezTo>
                <a:cubicBezTo>
                  <a:pt x="1841586" y="180244"/>
                  <a:pt x="1850669" y="192404"/>
                  <a:pt x="1859752" y="204564"/>
                </a:cubicBezTo>
                <a:cubicBezTo>
                  <a:pt x="1856724" y="234964"/>
                  <a:pt x="1832503" y="247123"/>
                  <a:pt x="1817364" y="265363"/>
                </a:cubicBezTo>
                <a:cubicBezTo>
                  <a:pt x="1432849" y="651437"/>
                  <a:pt x="1045306" y="1037512"/>
                  <a:pt x="660790" y="1423586"/>
                </a:cubicBezTo>
                <a:cubicBezTo>
                  <a:pt x="597209" y="1490465"/>
                  <a:pt x="533628" y="1557344"/>
                  <a:pt x="467019" y="1618143"/>
                </a:cubicBezTo>
                <a:cubicBezTo>
                  <a:pt x="421604" y="1657662"/>
                  <a:pt x="418576" y="1681982"/>
                  <a:pt x="463991" y="1727581"/>
                </a:cubicBezTo>
                <a:cubicBezTo>
                  <a:pt x="912088" y="2171415"/>
                  <a:pt x="1357157" y="2618288"/>
                  <a:pt x="1802226" y="3065161"/>
                </a:cubicBezTo>
                <a:cubicBezTo>
                  <a:pt x="1877918" y="3141160"/>
                  <a:pt x="1871862" y="3129000"/>
                  <a:pt x="1805253" y="3195879"/>
                </a:cubicBezTo>
                <a:cubicBezTo>
                  <a:pt x="1768921" y="3238439"/>
                  <a:pt x="1729561" y="3280998"/>
                  <a:pt x="1693229" y="3323557"/>
                </a:cubicBezTo>
                <a:cubicBezTo>
                  <a:pt x="1672036" y="3344837"/>
                  <a:pt x="1650842" y="3344837"/>
                  <a:pt x="1629648" y="3323557"/>
                </a:cubicBezTo>
                <a:cubicBezTo>
                  <a:pt x="1620565" y="3311398"/>
                  <a:pt x="1611482" y="3302278"/>
                  <a:pt x="1599371" y="3293158"/>
                </a:cubicBezTo>
                <a:cubicBezTo>
                  <a:pt x="1081638" y="2770286"/>
                  <a:pt x="560877" y="2250453"/>
                  <a:pt x="43144" y="1727581"/>
                </a:cubicBezTo>
                <a:cubicBezTo>
                  <a:pt x="-14382" y="1672862"/>
                  <a:pt x="-14382" y="1672862"/>
                  <a:pt x="43144" y="1615103"/>
                </a:cubicBezTo>
                <a:cubicBezTo>
                  <a:pt x="563905" y="1092231"/>
                  <a:pt x="1087693" y="566319"/>
                  <a:pt x="1608454" y="43446"/>
                </a:cubicBezTo>
                <a:cubicBezTo>
                  <a:pt x="1637217" y="14567"/>
                  <a:pt x="1651599" y="127"/>
                  <a:pt x="1665602" y="507"/>
                </a:cubicBezTo>
                <a:close/>
                <a:moveTo>
                  <a:pt x="4493577" y="17"/>
                </a:moveTo>
                <a:cubicBezTo>
                  <a:pt x="4504172" y="397"/>
                  <a:pt x="4514766" y="7238"/>
                  <a:pt x="4526874" y="19398"/>
                </a:cubicBezTo>
                <a:cubicBezTo>
                  <a:pt x="4532928" y="28518"/>
                  <a:pt x="4542009" y="34598"/>
                  <a:pt x="4551090" y="43719"/>
                </a:cubicBezTo>
                <a:cubicBezTo>
                  <a:pt x="5071728" y="566612"/>
                  <a:pt x="5592367" y="1089505"/>
                  <a:pt x="6113006" y="1612398"/>
                </a:cubicBezTo>
                <a:cubicBezTo>
                  <a:pt x="6170518" y="1670160"/>
                  <a:pt x="6170518" y="1670160"/>
                  <a:pt x="6113006" y="1724881"/>
                </a:cubicBezTo>
                <a:cubicBezTo>
                  <a:pt x="5592367" y="2250814"/>
                  <a:pt x="5068701" y="2773707"/>
                  <a:pt x="4548063" y="3299641"/>
                </a:cubicBezTo>
                <a:cubicBezTo>
                  <a:pt x="4493577" y="3354362"/>
                  <a:pt x="4493577" y="3354362"/>
                  <a:pt x="4439092" y="3299641"/>
                </a:cubicBezTo>
                <a:cubicBezTo>
                  <a:pt x="4402768" y="3257080"/>
                  <a:pt x="4366444" y="3214519"/>
                  <a:pt x="4324067" y="3174998"/>
                </a:cubicBezTo>
                <a:cubicBezTo>
                  <a:pt x="4290770" y="3141557"/>
                  <a:pt x="4296824" y="3120276"/>
                  <a:pt x="4327094" y="3089875"/>
                </a:cubicBezTo>
                <a:cubicBezTo>
                  <a:pt x="4478442" y="2940912"/>
                  <a:pt x="4626764" y="2788908"/>
                  <a:pt x="4778112" y="2639944"/>
                </a:cubicBezTo>
                <a:cubicBezTo>
                  <a:pt x="5083836" y="2332896"/>
                  <a:pt x="5386533" y="2025849"/>
                  <a:pt x="5692257" y="1718801"/>
                </a:cubicBezTo>
                <a:cubicBezTo>
                  <a:pt x="5707392" y="1706641"/>
                  <a:pt x="5725554" y="1694480"/>
                  <a:pt x="5728580" y="1673200"/>
                </a:cubicBezTo>
                <a:cubicBezTo>
                  <a:pt x="5722526" y="1648879"/>
                  <a:pt x="5704365" y="1636719"/>
                  <a:pt x="5689230" y="1621518"/>
                </a:cubicBezTo>
                <a:cubicBezTo>
                  <a:pt x="5329020" y="1259749"/>
                  <a:pt x="4968811" y="897980"/>
                  <a:pt x="4608602" y="539251"/>
                </a:cubicBezTo>
                <a:cubicBezTo>
                  <a:pt x="4514766" y="445009"/>
                  <a:pt x="4423957" y="347726"/>
                  <a:pt x="4327094" y="253484"/>
                </a:cubicBezTo>
                <a:cubicBezTo>
                  <a:pt x="4293797" y="223083"/>
                  <a:pt x="4287743" y="198762"/>
                  <a:pt x="4324067" y="165322"/>
                </a:cubicBezTo>
                <a:cubicBezTo>
                  <a:pt x="4372498" y="119721"/>
                  <a:pt x="4417903" y="71079"/>
                  <a:pt x="4460281" y="19398"/>
                </a:cubicBezTo>
                <a:cubicBezTo>
                  <a:pt x="4472388" y="5717"/>
                  <a:pt x="4482983" y="-363"/>
                  <a:pt x="4493577" y="17"/>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nvGrpSpPr>
          <p:cNvPr id="10" name="Group 9">
            <a:extLst>
              <a:ext uri="{FF2B5EF4-FFF2-40B4-BE49-F238E27FC236}">
                <a16:creationId xmlns:a16="http://schemas.microsoft.com/office/drawing/2014/main" id="{A813158C-1B33-4F08-8D16-B6F87C1EDC3A}"/>
              </a:ext>
            </a:extLst>
          </p:cNvPr>
          <p:cNvGrpSpPr/>
          <p:nvPr/>
        </p:nvGrpSpPr>
        <p:grpSpPr>
          <a:xfrm>
            <a:off x="2912345" y="5836084"/>
            <a:ext cx="324479" cy="328281"/>
            <a:chOff x="2845471" y="5838913"/>
            <a:chExt cx="669689" cy="677537"/>
          </a:xfrm>
        </p:grpSpPr>
        <p:sp>
          <p:nvSpPr>
            <p:cNvPr id="105" name="Freeform 5">
              <a:extLst>
                <a:ext uri="{FF2B5EF4-FFF2-40B4-BE49-F238E27FC236}">
                  <a16:creationId xmlns:a16="http://schemas.microsoft.com/office/drawing/2014/main" id="{94D10468-2AF4-4D35-A795-5BF13F4E7032}"/>
                </a:ext>
              </a:extLst>
            </p:cNvPr>
            <p:cNvSpPr>
              <a:spLocks noEditPoints="1"/>
            </p:cNvSpPr>
            <p:nvPr/>
          </p:nvSpPr>
          <p:spPr bwMode="auto">
            <a:xfrm>
              <a:off x="2845471" y="5838913"/>
              <a:ext cx="669689" cy="677537"/>
            </a:xfrm>
            <a:custGeom>
              <a:avLst/>
              <a:gdLst>
                <a:gd name="T0" fmla="*/ 2004 w 2014"/>
                <a:gd name="T1" fmla="*/ 1195 h 2032"/>
                <a:gd name="T2" fmla="*/ 1348 w 2014"/>
                <a:gd name="T3" fmla="*/ 412 h 2032"/>
                <a:gd name="T4" fmla="*/ 1025 w 2014"/>
                <a:gd name="T5" fmla="*/ 26 h 2032"/>
                <a:gd name="T6" fmla="*/ 998 w 2014"/>
                <a:gd name="T7" fmla="*/ 0 h 2032"/>
                <a:gd name="T8" fmla="*/ 986 w 2014"/>
                <a:gd name="T9" fmla="*/ 34 h 2032"/>
                <a:gd name="T10" fmla="*/ 839 w 2014"/>
                <a:gd name="T11" fmla="*/ 208 h 2032"/>
                <a:gd name="T12" fmla="*/ 11 w 2014"/>
                <a:gd name="T13" fmla="*/ 1191 h 2032"/>
                <a:gd name="T14" fmla="*/ 12 w 2014"/>
                <a:gd name="T15" fmla="*/ 1217 h 2032"/>
                <a:gd name="T16" fmla="*/ 473 w 2014"/>
                <a:gd name="T17" fmla="*/ 1592 h 2032"/>
                <a:gd name="T18" fmla="*/ 992 w 2014"/>
                <a:gd name="T19" fmla="*/ 2017 h 2032"/>
                <a:gd name="T20" fmla="*/ 1028 w 2014"/>
                <a:gd name="T21" fmla="*/ 2015 h 2032"/>
                <a:gd name="T22" fmla="*/ 1407 w 2014"/>
                <a:gd name="T23" fmla="*/ 1705 h 2032"/>
                <a:gd name="T24" fmla="*/ 2001 w 2014"/>
                <a:gd name="T25" fmla="*/ 1222 h 2032"/>
                <a:gd name="T26" fmla="*/ 2004 w 2014"/>
                <a:gd name="T27" fmla="*/ 1195 h 2032"/>
                <a:gd name="T28" fmla="*/ 1694 w 2014"/>
                <a:gd name="T29" fmla="*/ 1217 h 2032"/>
                <a:gd name="T30" fmla="*/ 1542 w 2014"/>
                <a:gd name="T31" fmla="*/ 1326 h 2032"/>
                <a:gd name="T32" fmla="*/ 1435 w 2014"/>
                <a:gd name="T33" fmla="*/ 1286 h 2032"/>
                <a:gd name="T34" fmla="*/ 1413 w 2014"/>
                <a:gd name="T35" fmla="*/ 1285 h 2032"/>
                <a:gd name="T36" fmla="*/ 1157 w 2014"/>
                <a:gd name="T37" fmla="*/ 1467 h 2032"/>
                <a:gd name="T38" fmla="*/ 1153 w 2014"/>
                <a:gd name="T39" fmla="*/ 1486 h 2032"/>
                <a:gd name="T40" fmla="*/ 1107 w 2014"/>
                <a:gd name="T41" fmla="*/ 1692 h 2032"/>
                <a:gd name="T42" fmla="*/ 899 w 2014"/>
                <a:gd name="T43" fmla="*/ 1678 h 2032"/>
                <a:gd name="T44" fmla="*/ 878 w 2014"/>
                <a:gd name="T45" fmla="*/ 1474 h 2032"/>
                <a:gd name="T46" fmla="*/ 872 w 2014"/>
                <a:gd name="T47" fmla="*/ 1448 h 2032"/>
                <a:gd name="T48" fmla="*/ 584 w 2014"/>
                <a:gd name="T49" fmla="*/ 1293 h 2032"/>
                <a:gd name="T50" fmla="*/ 557 w 2014"/>
                <a:gd name="T51" fmla="*/ 1295 h 2032"/>
                <a:gd name="T52" fmla="*/ 368 w 2014"/>
                <a:gd name="T53" fmla="*/ 1300 h 2032"/>
                <a:gd name="T54" fmla="*/ 307 w 2014"/>
                <a:gd name="T55" fmla="*/ 1115 h 2032"/>
                <a:gd name="T56" fmla="*/ 470 w 2014"/>
                <a:gd name="T57" fmla="*/ 1006 h 2032"/>
                <a:gd name="T58" fmla="*/ 522 w 2014"/>
                <a:gd name="T59" fmla="*/ 1019 h 2032"/>
                <a:gd name="T60" fmla="*/ 548 w 2014"/>
                <a:gd name="T61" fmla="*/ 1015 h 2032"/>
                <a:gd name="T62" fmla="*/ 857 w 2014"/>
                <a:gd name="T63" fmla="*/ 729 h 2032"/>
                <a:gd name="T64" fmla="*/ 863 w 2014"/>
                <a:gd name="T65" fmla="*/ 701 h 2032"/>
                <a:gd name="T66" fmla="*/ 857 w 2014"/>
                <a:gd name="T67" fmla="*/ 524 h 2032"/>
                <a:gd name="T68" fmla="*/ 1013 w 2014"/>
                <a:gd name="T69" fmla="*/ 433 h 2032"/>
                <a:gd name="T70" fmla="*/ 1169 w 2014"/>
                <a:gd name="T71" fmla="*/ 691 h 2032"/>
                <a:gd name="T72" fmla="*/ 1171 w 2014"/>
                <a:gd name="T73" fmla="*/ 713 h 2032"/>
                <a:gd name="T74" fmla="*/ 1434 w 2014"/>
                <a:gd name="T75" fmla="*/ 1023 h 2032"/>
                <a:gd name="T76" fmla="*/ 1459 w 2014"/>
                <a:gd name="T77" fmla="*/ 1027 h 2032"/>
                <a:gd name="T78" fmla="*/ 1641 w 2014"/>
                <a:gd name="T79" fmla="*/ 1038 h 2032"/>
                <a:gd name="T80" fmla="*/ 1694 w 2014"/>
                <a:gd name="T81" fmla="*/ 1217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14" h="2032">
                  <a:moveTo>
                    <a:pt x="2004" y="1195"/>
                  </a:moveTo>
                  <a:cubicBezTo>
                    <a:pt x="1785" y="934"/>
                    <a:pt x="1567" y="673"/>
                    <a:pt x="1348" y="412"/>
                  </a:cubicBezTo>
                  <a:cubicBezTo>
                    <a:pt x="1240" y="283"/>
                    <a:pt x="1133" y="154"/>
                    <a:pt x="1025" y="26"/>
                  </a:cubicBezTo>
                  <a:cubicBezTo>
                    <a:pt x="1017" y="17"/>
                    <a:pt x="1017" y="1"/>
                    <a:pt x="998" y="0"/>
                  </a:cubicBezTo>
                  <a:cubicBezTo>
                    <a:pt x="1001" y="14"/>
                    <a:pt x="995" y="24"/>
                    <a:pt x="986" y="34"/>
                  </a:cubicBezTo>
                  <a:cubicBezTo>
                    <a:pt x="937" y="92"/>
                    <a:pt x="888" y="150"/>
                    <a:pt x="839" y="208"/>
                  </a:cubicBezTo>
                  <a:cubicBezTo>
                    <a:pt x="563" y="536"/>
                    <a:pt x="287" y="864"/>
                    <a:pt x="11" y="1191"/>
                  </a:cubicBezTo>
                  <a:cubicBezTo>
                    <a:pt x="1" y="1202"/>
                    <a:pt x="0" y="1207"/>
                    <a:pt x="12" y="1217"/>
                  </a:cubicBezTo>
                  <a:cubicBezTo>
                    <a:pt x="166" y="1341"/>
                    <a:pt x="319" y="1467"/>
                    <a:pt x="473" y="1592"/>
                  </a:cubicBezTo>
                  <a:cubicBezTo>
                    <a:pt x="646" y="1733"/>
                    <a:pt x="820" y="1874"/>
                    <a:pt x="992" y="2017"/>
                  </a:cubicBezTo>
                  <a:cubicBezTo>
                    <a:pt x="1011" y="2032"/>
                    <a:pt x="1017" y="2024"/>
                    <a:pt x="1028" y="2015"/>
                  </a:cubicBezTo>
                  <a:cubicBezTo>
                    <a:pt x="1154" y="1912"/>
                    <a:pt x="1281" y="1808"/>
                    <a:pt x="1407" y="1705"/>
                  </a:cubicBezTo>
                  <a:cubicBezTo>
                    <a:pt x="1605" y="1544"/>
                    <a:pt x="1803" y="1383"/>
                    <a:pt x="2001" y="1222"/>
                  </a:cubicBezTo>
                  <a:cubicBezTo>
                    <a:pt x="2012" y="1213"/>
                    <a:pt x="2014" y="1207"/>
                    <a:pt x="2004" y="1195"/>
                  </a:cubicBezTo>
                  <a:close/>
                  <a:moveTo>
                    <a:pt x="1694" y="1217"/>
                  </a:moveTo>
                  <a:cubicBezTo>
                    <a:pt x="1672" y="1282"/>
                    <a:pt x="1610" y="1325"/>
                    <a:pt x="1542" y="1326"/>
                  </a:cubicBezTo>
                  <a:cubicBezTo>
                    <a:pt x="1501" y="1327"/>
                    <a:pt x="1465" y="1314"/>
                    <a:pt x="1435" y="1286"/>
                  </a:cubicBezTo>
                  <a:cubicBezTo>
                    <a:pt x="1427" y="1279"/>
                    <a:pt x="1421" y="1279"/>
                    <a:pt x="1413" y="1285"/>
                  </a:cubicBezTo>
                  <a:cubicBezTo>
                    <a:pt x="1328" y="1346"/>
                    <a:pt x="1243" y="1407"/>
                    <a:pt x="1157" y="1467"/>
                  </a:cubicBezTo>
                  <a:cubicBezTo>
                    <a:pt x="1148" y="1473"/>
                    <a:pt x="1149" y="1477"/>
                    <a:pt x="1153" y="1486"/>
                  </a:cubicBezTo>
                  <a:cubicBezTo>
                    <a:pt x="1192" y="1561"/>
                    <a:pt x="1174" y="1642"/>
                    <a:pt x="1107" y="1692"/>
                  </a:cubicBezTo>
                  <a:cubicBezTo>
                    <a:pt x="1045" y="1740"/>
                    <a:pt x="959" y="1734"/>
                    <a:pt x="899" y="1678"/>
                  </a:cubicBezTo>
                  <a:cubicBezTo>
                    <a:pt x="844" y="1627"/>
                    <a:pt x="834" y="1536"/>
                    <a:pt x="878" y="1474"/>
                  </a:cubicBezTo>
                  <a:cubicBezTo>
                    <a:pt x="888" y="1460"/>
                    <a:pt x="886" y="1455"/>
                    <a:pt x="872" y="1448"/>
                  </a:cubicBezTo>
                  <a:cubicBezTo>
                    <a:pt x="776" y="1397"/>
                    <a:pt x="679" y="1345"/>
                    <a:pt x="584" y="1293"/>
                  </a:cubicBezTo>
                  <a:cubicBezTo>
                    <a:pt x="574" y="1288"/>
                    <a:pt x="567" y="1288"/>
                    <a:pt x="557" y="1295"/>
                  </a:cubicBezTo>
                  <a:cubicBezTo>
                    <a:pt x="500" y="1339"/>
                    <a:pt x="424" y="1341"/>
                    <a:pt x="368" y="1300"/>
                  </a:cubicBezTo>
                  <a:cubicBezTo>
                    <a:pt x="308" y="1256"/>
                    <a:pt x="283" y="1182"/>
                    <a:pt x="307" y="1115"/>
                  </a:cubicBezTo>
                  <a:cubicBezTo>
                    <a:pt x="332" y="1047"/>
                    <a:pt x="398" y="1002"/>
                    <a:pt x="470" y="1006"/>
                  </a:cubicBezTo>
                  <a:cubicBezTo>
                    <a:pt x="488" y="1007"/>
                    <a:pt x="506" y="1011"/>
                    <a:pt x="522" y="1019"/>
                  </a:cubicBezTo>
                  <a:cubicBezTo>
                    <a:pt x="532" y="1024"/>
                    <a:pt x="539" y="1024"/>
                    <a:pt x="548" y="1015"/>
                  </a:cubicBezTo>
                  <a:cubicBezTo>
                    <a:pt x="650" y="919"/>
                    <a:pt x="754" y="824"/>
                    <a:pt x="857" y="729"/>
                  </a:cubicBezTo>
                  <a:cubicBezTo>
                    <a:pt x="866" y="721"/>
                    <a:pt x="871" y="715"/>
                    <a:pt x="863" y="701"/>
                  </a:cubicBezTo>
                  <a:cubicBezTo>
                    <a:pt x="826" y="644"/>
                    <a:pt x="824" y="583"/>
                    <a:pt x="857" y="524"/>
                  </a:cubicBezTo>
                  <a:cubicBezTo>
                    <a:pt x="891" y="464"/>
                    <a:pt x="944" y="433"/>
                    <a:pt x="1013" y="433"/>
                  </a:cubicBezTo>
                  <a:cubicBezTo>
                    <a:pt x="1147" y="433"/>
                    <a:pt x="1231" y="572"/>
                    <a:pt x="1169" y="691"/>
                  </a:cubicBezTo>
                  <a:cubicBezTo>
                    <a:pt x="1164" y="700"/>
                    <a:pt x="1165" y="705"/>
                    <a:pt x="1171" y="713"/>
                  </a:cubicBezTo>
                  <a:cubicBezTo>
                    <a:pt x="1259" y="816"/>
                    <a:pt x="1346" y="919"/>
                    <a:pt x="1434" y="1023"/>
                  </a:cubicBezTo>
                  <a:cubicBezTo>
                    <a:pt x="1442" y="1033"/>
                    <a:pt x="1448" y="1034"/>
                    <a:pt x="1459" y="1027"/>
                  </a:cubicBezTo>
                  <a:cubicBezTo>
                    <a:pt x="1516" y="992"/>
                    <a:pt x="1591" y="997"/>
                    <a:pt x="1641" y="1038"/>
                  </a:cubicBezTo>
                  <a:cubicBezTo>
                    <a:pt x="1697" y="1084"/>
                    <a:pt x="1717" y="1152"/>
                    <a:pt x="1694" y="121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07" name="Freeform 6">
              <a:extLst>
                <a:ext uri="{FF2B5EF4-FFF2-40B4-BE49-F238E27FC236}">
                  <a16:creationId xmlns:a16="http://schemas.microsoft.com/office/drawing/2014/main" id="{4B764219-08C1-4AA3-B574-B3C732B19F35}"/>
                </a:ext>
              </a:extLst>
            </p:cNvPr>
            <p:cNvSpPr>
              <a:spLocks/>
            </p:cNvSpPr>
            <p:nvPr/>
          </p:nvSpPr>
          <p:spPr bwMode="auto">
            <a:xfrm>
              <a:off x="3044983" y="6098417"/>
              <a:ext cx="121032" cy="213987"/>
            </a:xfrm>
            <a:custGeom>
              <a:avLst/>
              <a:gdLst>
                <a:gd name="T0" fmla="*/ 362 w 364"/>
                <a:gd name="T1" fmla="*/ 338 h 642"/>
                <a:gd name="T2" fmla="*/ 363 w 364"/>
                <a:gd name="T3" fmla="*/ 622 h 642"/>
                <a:gd name="T4" fmla="*/ 345 w 364"/>
                <a:gd name="T5" fmla="*/ 633 h 642"/>
                <a:gd name="T6" fmla="*/ 29 w 364"/>
                <a:gd name="T7" fmla="*/ 442 h 642"/>
                <a:gd name="T8" fmla="*/ 18 w 364"/>
                <a:gd name="T9" fmla="*/ 418 h 642"/>
                <a:gd name="T10" fmla="*/ 4 w 364"/>
                <a:gd name="T11" fmla="*/ 320 h 642"/>
                <a:gd name="T12" fmla="*/ 8 w 364"/>
                <a:gd name="T13" fmla="*/ 299 h 642"/>
                <a:gd name="T14" fmla="*/ 325 w 364"/>
                <a:gd name="T15" fmla="*/ 7 h 642"/>
                <a:gd name="T16" fmla="*/ 342 w 364"/>
                <a:gd name="T17" fmla="*/ 9 h 642"/>
                <a:gd name="T18" fmla="*/ 363 w 364"/>
                <a:gd name="T19" fmla="*/ 73 h 642"/>
                <a:gd name="T20" fmla="*/ 362 w 364"/>
                <a:gd name="T21" fmla="*/ 33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642">
                  <a:moveTo>
                    <a:pt x="362" y="338"/>
                  </a:moveTo>
                  <a:cubicBezTo>
                    <a:pt x="362" y="433"/>
                    <a:pt x="362" y="528"/>
                    <a:pt x="363" y="622"/>
                  </a:cubicBezTo>
                  <a:cubicBezTo>
                    <a:pt x="363" y="639"/>
                    <a:pt x="360" y="642"/>
                    <a:pt x="345" y="633"/>
                  </a:cubicBezTo>
                  <a:cubicBezTo>
                    <a:pt x="240" y="568"/>
                    <a:pt x="134" y="505"/>
                    <a:pt x="29" y="442"/>
                  </a:cubicBezTo>
                  <a:cubicBezTo>
                    <a:pt x="19" y="436"/>
                    <a:pt x="15" y="431"/>
                    <a:pt x="18" y="418"/>
                  </a:cubicBezTo>
                  <a:cubicBezTo>
                    <a:pt x="26" y="384"/>
                    <a:pt x="20" y="351"/>
                    <a:pt x="4" y="320"/>
                  </a:cubicBezTo>
                  <a:cubicBezTo>
                    <a:pt x="0" y="311"/>
                    <a:pt x="0" y="306"/>
                    <a:pt x="8" y="299"/>
                  </a:cubicBezTo>
                  <a:cubicBezTo>
                    <a:pt x="114" y="202"/>
                    <a:pt x="220" y="105"/>
                    <a:pt x="325" y="7"/>
                  </a:cubicBezTo>
                  <a:cubicBezTo>
                    <a:pt x="333" y="0"/>
                    <a:pt x="336" y="1"/>
                    <a:pt x="342" y="9"/>
                  </a:cubicBezTo>
                  <a:cubicBezTo>
                    <a:pt x="355" y="28"/>
                    <a:pt x="364" y="47"/>
                    <a:pt x="363" y="73"/>
                  </a:cubicBezTo>
                  <a:cubicBezTo>
                    <a:pt x="361" y="161"/>
                    <a:pt x="362" y="250"/>
                    <a:pt x="362" y="33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08" name="Freeform 7">
              <a:extLst>
                <a:ext uri="{FF2B5EF4-FFF2-40B4-BE49-F238E27FC236}">
                  <a16:creationId xmlns:a16="http://schemas.microsoft.com/office/drawing/2014/main" id="{3664327F-5176-43CA-AB60-BB916A96C12A}"/>
                </a:ext>
              </a:extLst>
            </p:cNvPr>
            <p:cNvSpPr>
              <a:spLocks/>
            </p:cNvSpPr>
            <p:nvPr/>
          </p:nvSpPr>
          <p:spPr bwMode="auto">
            <a:xfrm>
              <a:off x="3190256" y="6096325"/>
              <a:ext cx="117021" cy="215033"/>
            </a:xfrm>
            <a:custGeom>
              <a:avLst/>
              <a:gdLst>
                <a:gd name="T0" fmla="*/ 0 w 352"/>
                <a:gd name="T1" fmla="*/ 645 h 645"/>
                <a:gd name="T2" fmla="*/ 0 w 352"/>
                <a:gd name="T3" fmla="*/ 624 h 645"/>
                <a:gd name="T4" fmla="*/ 0 w 352"/>
                <a:gd name="T5" fmla="*/ 68 h 645"/>
                <a:gd name="T6" fmla="*/ 18 w 352"/>
                <a:gd name="T7" fmla="*/ 34 h 645"/>
                <a:gd name="T8" fmla="*/ 67 w 352"/>
                <a:gd name="T9" fmla="*/ 4 h 645"/>
                <a:gd name="T10" fmla="*/ 106 w 352"/>
                <a:gd name="T11" fmla="*/ 44 h 645"/>
                <a:gd name="T12" fmla="*/ 342 w 352"/>
                <a:gd name="T13" fmla="*/ 324 h 645"/>
                <a:gd name="T14" fmla="*/ 348 w 352"/>
                <a:gd name="T15" fmla="*/ 351 h 645"/>
                <a:gd name="T16" fmla="*/ 343 w 352"/>
                <a:gd name="T17" fmla="*/ 416 h 645"/>
                <a:gd name="T18" fmla="*/ 336 w 352"/>
                <a:gd name="T19" fmla="*/ 434 h 645"/>
                <a:gd name="T20" fmla="*/ 8 w 352"/>
                <a:gd name="T21" fmla="*/ 644 h 645"/>
                <a:gd name="T22" fmla="*/ 0 w 352"/>
                <a:gd name="T2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645">
                  <a:moveTo>
                    <a:pt x="0" y="645"/>
                  </a:moveTo>
                  <a:cubicBezTo>
                    <a:pt x="0" y="637"/>
                    <a:pt x="0" y="631"/>
                    <a:pt x="0" y="624"/>
                  </a:cubicBezTo>
                  <a:cubicBezTo>
                    <a:pt x="0" y="439"/>
                    <a:pt x="1" y="254"/>
                    <a:pt x="0" y="68"/>
                  </a:cubicBezTo>
                  <a:cubicBezTo>
                    <a:pt x="0" y="52"/>
                    <a:pt x="5" y="42"/>
                    <a:pt x="18" y="34"/>
                  </a:cubicBezTo>
                  <a:cubicBezTo>
                    <a:pt x="35" y="24"/>
                    <a:pt x="50" y="0"/>
                    <a:pt x="67" y="4"/>
                  </a:cubicBezTo>
                  <a:cubicBezTo>
                    <a:pt x="82" y="7"/>
                    <a:pt x="94" y="30"/>
                    <a:pt x="106" y="44"/>
                  </a:cubicBezTo>
                  <a:cubicBezTo>
                    <a:pt x="185" y="137"/>
                    <a:pt x="263" y="231"/>
                    <a:pt x="342" y="324"/>
                  </a:cubicBezTo>
                  <a:cubicBezTo>
                    <a:pt x="350" y="332"/>
                    <a:pt x="352" y="340"/>
                    <a:pt x="348" y="351"/>
                  </a:cubicBezTo>
                  <a:cubicBezTo>
                    <a:pt x="341" y="372"/>
                    <a:pt x="340" y="394"/>
                    <a:pt x="343" y="416"/>
                  </a:cubicBezTo>
                  <a:cubicBezTo>
                    <a:pt x="345" y="425"/>
                    <a:pt x="343" y="429"/>
                    <a:pt x="336" y="434"/>
                  </a:cubicBezTo>
                  <a:cubicBezTo>
                    <a:pt x="226" y="504"/>
                    <a:pt x="117" y="574"/>
                    <a:pt x="8" y="644"/>
                  </a:cubicBezTo>
                  <a:cubicBezTo>
                    <a:pt x="7" y="645"/>
                    <a:pt x="5" y="644"/>
                    <a:pt x="0" y="64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sp>
        <p:nvSpPr>
          <p:cNvPr id="246" name="Rectangle 180">
            <a:extLst>
              <a:ext uri="{FF2B5EF4-FFF2-40B4-BE49-F238E27FC236}">
                <a16:creationId xmlns:a16="http://schemas.microsoft.com/office/drawing/2014/main" id="{53E116DF-09E1-4CF4-907E-0D9CB1E1A1B8}"/>
              </a:ext>
            </a:extLst>
          </p:cNvPr>
          <p:cNvSpPr>
            <a:spLocks noChangeArrowheads="1"/>
          </p:cNvSpPr>
          <p:nvPr/>
        </p:nvSpPr>
        <p:spPr bwMode="auto">
          <a:xfrm>
            <a:off x="2765786" y="6167393"/>
            <a:ext cx="617597"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dirty="0">
                <a:latin typeface="Segoe UI Semilight"/>
              </a:rPr>
              <a:t>Azure AD</a:t>
            </a:r>
          </a:p>
        </p:txBody>
      </p:sp>
      <p:cxnSp>
        <p:nvCxnSpPr>
          <p:cNvPr id="97" name="Straight Connector 96">
            <a:extLst>
              <a:ext uri="{FF2B5EF4-FFF2-40B4-BE49-F238E27FC236}">
                <a16:creationId xmlns:a16="http://schemas.microsoft.com/office/drawing/2014/main" id="{0E170626-76F6-4B6A-81F9-24D85C73D4D5}"/>
              </a:ext>
            </a:extLst>
          </p:cNvPr>
          <p:cNvCxnSpPr/>
          <p:nvPr/>
        </p:nvCxnSpPr>
        <p:spPr>
          <a:xfrm>
            <a:off x="1804265" y="1791836"/>
            <a:ext cx="0" cy="3464542"/>
          </a:xfrm>
          <a:prstGeom prst="line">
            <a:avLst/>
          </a:prstGeom>
          <a:noFill/>
          <a:ln w="9525" cap="flat" cmpd="sng" algn="ctr">
            <a:solidFill>
              <a:schemeClr val="bg1">
                <a:lumMod val="65000"/>
              </a:schemeClr>
            </a:solidFill>
            <a:prstDash val="solid"/>
            <a:headEnd type="none" w="med" len="med"/>
            <a:tailEnd type="none" w="med" len="med"/>
          </a:ln>
          <a:effectLst/>
        </p:spPr>
      </p:cxnSp>
      <p:grpSp>
        <p:nvGrpSpPr>
          <p:cNvPr id="8" name="Group 7">
            <a:extLst>
              <a:ext uri="{FF2B5EF4-FFF2-40B4-BE49-F238E27FC236}">
                <a16:creationId xmlns:a16="http://schemas.microsoft.com/office/drawing/2014/main" id="{654D2FD5-E868-4D91-9FF3-482773EFF6A3}"/>
              </a:ext>
            </a:extLst>
          </p:cNvPr>
          <p:cNvGrpSpPr/>
          <p:nvPr/>
        </p:nvGrpSpPr>
        <p:grpSpPr>
          <a:xfrm>
            <a:off x="2454729" y="1384009"/>
            <a:ext cx="7282543" cy="4280193"/>
            <a:chOff x="2503951" y="1287464"/>
            <a:chExt cx="7428573" cy="4366020"/>
          </a:xfrm>
        </p:grpSpPr>
        <p:sp>
          <p:nvSpPr>
            <p:cNvPr id="98" name="Rectangle 97">
              <a:extLst>
                <a:ext uri="{FF2B5EF4-FFF2-40B4-BE49-F238E27FC236}">
                  <a16:creationId xmlns:a16="http://schemas.microsoft.com/office/drawing/2014/main" id="{C1F640FD-FBF7-4962-A41D-24FB3DB309B8}"/>
                </a:ext>
              </a:extLst>
            </p:cNvPr>
            <p:cNvSpPr/>
            <p:nvPr/>
          </p:nvSpPr>
          <p:spPr bwMode="auto">
            <a:xfrm>
              <a:off x="2503951" y="1287464"/>
              <a:ext cx="7428573" cy="4366020"/>
            </a:xfrm>
            <a:prstGeom prst="rect">
              <a:avLst/>
            </a:prstGeom>
            <a:solidFill>
              <a:schemeClr val="bg1"/>
            </a:solidFill>
            <a:ln w="12700" cap="flat" cmpd="sng" algn="ctr">
              <a:solidFill>
                <a:srgbClr val="002050"/>
              </a:solidFill>
              <a:prstDash val="solid"/>
              <a:headEnd type="none" w="med" len="med"/>
              <a:tailEnd type="non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002050"/>
                </a:solidFill>
                <a:latin typeface="Segoe UI Semibold" panose="020B0702040204020203" pitchFamily="34" charset="0"/>
                <a:ea typeface="Segoe UI" pitchFamily="34" charset="0"/>
                <a:cs typeface="Segoe UI" pitchFamily="34" charset="0"/>
              </a:endParaRPr>
            </a:p>
          </p:txBody>
        </p:sp>
        <p:grpSp>
          <p:nvGrpSpPr>
            <p:cNvPr id="5" name="Group 4">
              <a:extLst>
                <a:ext uri="{FF2B5EF4-FFF2-40B4-BE49-F238E27FC236}">
                  <a16:creationId xmlns:a16="http://schemas.microsoft.com/office/drawing/2014/main" id="{E74FFB90-BECA-4326-8D64-B979FF80812A}"/>
                </a:ext>
              </a:extLst>
            </p:cNvPr>
            <p:cNvGrpSpPr/>
            <p:nvPr/>
          </p:nvGrpSpPr>
          <p:grpSpPr>
            <a:xfrm>
              <a:off x="2647180" y="1589300"/>
              <a:ext cx="7142114" cy="3762349"/>
              <a:chOff x="2376396" y="1806500"/>
              <a:chExt cx="7142114" cy="3762349"/>
            </a:xfrm>
          </p:grpSpPr>
          <p:sp>
            <p:nvSpPr>
              <p:cNvPr id="99" name="Rectangle 98">
                <a:extLst>
                  <a:ext uri="{FF2B5EF4-FFF2-40B4-BE49-F238E27FC236}">
                    <a16:creationId xmlns:a16="http://schemas.microsoft.com/office/drawing/2014/main" id="{A60FB83E-2643-48EE-BDB7-35530E8E84CF}"/>
                  </a:ext>
                </a:extLst>
              </p:cNvPr>
              <p:cNvSpPr/>
              <p:nvPr/>
            </p:nvSpPr>
            <p:spPr bwMode="auto">
              <a:xfrm>
                <a:off x="2531731" y="3060442"/>
                <a:ext cx="190258" cy="980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Freeform 14">
                <a:extLst>
                  <a:ext uri="{FF2B5EF4-FFF2-40B4-BE49-F238E27FC236}">
                    <a16:creationId xmlns:a16="http://schemas.microsoft.com/office/drawing/2014/main" id="{5E434E6D-ECBB-41D3-8DD8-97073E6774C5}"/>
                  </a:ext>
                </a:extLst>
              </p:cNvPr>
              <p:cNvSpPr>
                <a:spLocks/>
              </p:cNvSpPr>
              <p:nvPr/>
            </p:nvSpPr>
            <p:spPr bwMode="auto">
              <a:xfrm>
                <a:off x="2376396" y="3165943"/>
                <a:ext cx="461113" cy="516890"/>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03" name="Rectangle 180">
                <a:extLst>
                  <a:ext uri="{FF2B5EF4-FFF2-40B4-BE49-F238E27FC236}">
                    <a16:creationId xmlns:a16="http://schemas.microsoft.com/office/drawing/2014/main" id="{977AECC9-88C9-4C36-A02A-E04192B956D4}"/>
                  </a:ext>
                </a:extLst>
              </p:cNvPr>
              <p:cNvSpPr>
                <a:spLocks noChangeArrowheads="1"/>
              </p:cNvSpPr>
              <p:nvPr/>
            </p:nvSpPr>
            <p:spPr bwMode="auto">
              <a:xfrm>
                <a:off x="2484506" y="3742850"/>
                <a:ext cx="2212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78559">
                  <a:defRPr/>
                </a:pPr>
                <a:r>
                  <a:rPr lang="en-US" altLang="en-US" sz="1176" kern="0" dirty="0">
                    <a:latin typeface="Segoe UI Semilight"/>
                  </a:rPr>
                  <a:t>API</a:t>
                </a:r>
                <a:endParaRPr lang="en-US" altLang="en-US" sz="1961" kern="0" dirty="0">
                  <a:latin typeface="Segoe UI Semilight"/>
                </a:endParaRPr>
              </a:p>
            </p:txBody>
          </p:sp>
          <p:grpSp>
            <p:nvGrpSpPr>
              <p:cNvPr id="121" name="Group 120">
                <a:extLst>
                  <a:ext uri="{FF2B5EF4-FFF2-40B4-BE49-F238E27FC236}">
                    <a16:creationId xmlns:a16="http://schemas.microsoft.com/office/drawing/2014/main" id="{60CEA818-AD52-4E71-94A6-E5FC306BC6C3}"/>
                  </a:ext>
                </a:extLst>
              </p:cNvPr>
              <p:cNvGrpSpPr/>
              <p:nvPr/>
            </p:nvGrpSpPr>
            <p:grpSpPr>
              <a:xfrm>
                <a:off x="8922061" y="3408702"/>
                <a:ext cx="463530" cy="462459"/>
                <a:chOff x="-6599238" y="-952500"/>
                <a:chExt cx="6192838" cy="6178551"/>
              </a:xfrm>
              <a:solidFill>
                <a:srgbClr val="002050"/>
              </a:solidFill>
            </p:grpSpPr>
            <p:sp>
              <p:nvSpPr>
                <p:cNvPr id="122" name="Freeform 88">
                  <a:extLst>
                    <a:ext uri="{FF2B5EF4-FFF2-40B4-BE49-F238E27FC236}">
                      <a16:creationId xmlns:a16="http://schemas.microsoft.com/office/drawing/2014/main" id="{5C19A9A7-8029-4054-B407-2C9DB51A8214}"/>
                    </a:ext>
                  </a:extLst>
                </p:cNvPr>
                <p:cNvSpPr>
                  <a:spLocks noEditPoints="1"/>
                </p:cNvSpPr>
                <p:nvPr/>
              </p:nvSpPr>
              <p:spPr bwMode="auto">
                <a:xfrm>
                  <a:off x="-6599238" y="-952500"/>
                  <a:ext cx="6192838" cy="6178551"/>
                </a:xfrm>
                <a:custGeom>
                  <a:avLst/>
                  <a:gdLst>
                    <a:gd name="T0" fmla="*/ 829 w 2046"/>
                    <a:gd name="T1" fmla="*/ 577 h 2035"/>
                    <a:gd name="T2" fmla="*/ 992 w 2046"/>
                    <a:gd name="T3" fmla="*/ 426 h 2035"/>
                    <a:gd name="T4" fmla="*/ 1859 w 2046"/>
                    <a:gd name="T5" fmla="*/ 4 h 2035"/>
                    <a:gd name="T6" fmla="*/ 2039 w 2046"/>
                    <a:gd name="T7" fmla="*/ 23 h 2035"/>
                    <a:gd name="T8" fmla="*/ 1672 w 2046"/>
                    <a:gd name="T9" fmla="*/ 983 h 2035"/>
                    <a:gd name="T10" fmla="*/ 1467 w 2046"/>
                    <a:gd name="T11" fmla="*/ 1196 h 2035"/>
                    <a:gd name="T12" fmla="*/ 1467 w 2046"/>
                    <a:gd name="T13" fmla="*/ 1994 h 2035"/>
                    <a:gd name="T14" fmla="*/ 880 w 2046"/>
                    <a:gd name="T15" fmla="*/ 2022 h 2035"/>
                    <a:gd name="T16" fmla="*/ 747 w 2046"/>
                    <a:gd name="T17" fmla="*/ 1908 h 2035"/>
                    <a:gd name="T18" fmla="*/ 390 w 2046"/>
                    <a:gd name="T19" fmla="*/ 2029 h 2035"/>
                    <a:gd name="T20" fmla="*/ 16 w 2046"/>
                    <a:gd name="T21" fmla="*/ 1695 h 2035"/>
                    <a:gd name="T22" fmla="*/ 137 w 2046"/>
                    <a:gd name="T23" fmla="*/ 1332 h 2035"/>
                    <a:gd name="T24" fmla="*/ 30 w 2046"/>
                    <a:gd name="T25" fmla="*/ 1197 h 2035"/>
                    <a:gd name="T26" fmla="*/ 17 w 2046"/>
                    <a:gd name="T27" fmla="*/ 601 h 2035"/>
                    <a:gd name="T28" fmla="*/ 439 w 2046"/>
                    <a:gd name="T29" fmla="*/ 577 h 2035"/>
                    <a:gd name="T30" fmla="*/ 753 w 2046"/>
                    <a:gd name="T31" fmla="*/ 1688 h 2035"/>
                    <a:gd name="T32" fmla="*/ 1289 w 2046"/>
                    <a:gd name="T33" fmla="*/ 1144 h 2035"/>
                    <a:gd name="T34" fmla="*/ 1558 w 2046"/>
                    <a:gd name="T35" fmla="*/ 843 h 2035"/>
                    <a:gd name="T36" fmla="*/ 1153 w 2046"/>
                    <a:gd name="T37" fmla="*/ 473 h 2035"/>
                    <a:gd name="T38" fmla="*/ 657 w 2046"/>
                    <a:gd name="T39" fmla="*/ 980 h 2035"/>
                    <a:gd name="T40" fmla="*/ 351 w 2046"/>
                    <a:gd name="T41" fmla="*/ 1318 h 2035"/>
                    <a:gd name="T42" fmla="*/ 738 w 2046"/>
                    <a:gd name="T43" fmla="*/ 1700 h 2035"/>
                    <a:gd name="T44" fmla="*/ 1873 w 2046"/>
                    <a:gd name="T45" fmla="*/ 146 h 2035"/>
                    <a:gd name="T46" fmla="*/ 1307 w 2046"/>
                    <a:gd name="T47" fmla="*/ 363 h 2035"/>
                    <a:gd name="T48" fmla="*/ 1658 w 2046"/>
                    <a:gd name="T49" fmla="*/ 743 h 2035"/>
                    <a:gd name="T50" fmla="*/ 1821 w 2046"/>
                    <a:gd name="T51" fmla="*/ 477 h 2035"/>
                    <a:gd name="T52" fmla="*/ 713 w 2046"/>
                    <a:gd name="T53" fmla="*/ 727 h 2035"/>
                    <a:gd name="T54" fmla="*/ 185 w 2046"/>
                    <a:gd name="T55" fmla="*/ 726 h 2035"/>
                    <a:gd name="T56" fmla="*/ 163 w 2046"/>
                    <a:gd name="T57" fmla="*/ 1054 h 2035"/>
                    <a:gd name="T58" fmla="*/ 227 w 2046"/>
                    <a:gd name="T59" fmla="*/ 1188 h 2035"/>
                    <a:gd name="T60" fmla="*/ 399 w 2046"/>
                    <a:gd name="T61" fmla="*/ 1045 h 2035"/>
                    <a:gd name="T62" fmla="*/ 713 w 2046"/>
                    <a:gd name="T63" fmla="*/ 727 h 2035"/>
                    <a:gd name="T64" fmla="*/ 1298 w 2046"/>
                    <a:gd name="T65" fmla="*/ 1344 h 2035"/>
                    <a:gd name="T66" fmla="*/ 856 w 2046"/>
                    <a:gd name="T67" fmla="*/ 1790 h 2035"/>
                    <a:gd name="T68" fmla="*/ 899 w 2046"/>
                    <a:gd name="T69" fmla="*/ 1861 h 2035"/>
                    <a:gd name="T70" fmla="*/ 1288 w 2046"/>
                    <a:gd name="T71" fmla="*/ 1877 h 2035"/>
                    <a:gd name="T72" fmla="*/ 1318 w 2046"/>
                    <a:gd name="T73" fmla="*/ 1352 h 2035"/>
                    <a:gd name="T74" fmla="*/ 409 w 2046"/>
                    <a:gd name="T75" fmla="*/ 1864 h 2035"/>
                    <a:gd name="T76" fmla="*/ 603 w 2046"/>
                    <a:gd name="T77" fmla="*/ 1790 h 2035"/>
                    <a:gd name="T78" fmla="*/ 278 w 2046"/>
                    <a:gd name="T79" fmla="*/ 1444 h 2035"/>
                    <a:gd name="T80" fmla="*/ 188 w 2046"/>
                    <a:gd name="T81" fmla="*/ 1630 h 2035"/>
                    <a:gd name="T82" fmla="*/ 392 w 2046"/>
                    <a:gd name="T83" fmla="*/ 1857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6" h="2035">
                      <a:moveTo>
                        <a:pt x="439" y="577"/>
                      </a:moveTo>
                      <a:cubicBezTo>
                        <a:pt x="569" y="577"/>
                        <a:pt x="699" y="576"/>
                        <a:pt x="829" y="577"/>
                      </a:cubicBezTo>
                      <a:cubicBezTo>
                        <a:pt x="847" y="577"/>
                        <a:pt x="859" y="572"/>
                        <a:pt x="871" y="559"/>
                      </a:cubicBezTo>
                      <a:cubicBezTo>
                        <a:pt x="911" y="514"/>
                        <a:pt x="950" y="469"/>
                        <a:pt x="992" y="426"/>
                      </a:cubicBezTo>
                      <a:cubicBezTo>
                        <a:pt x="1162" y="254"/>
                        <a:pt x="1359" y="126"/>
                        <a:pt x="1591" y="55"/>
                      </a:cubicBezTo>
                      <a:cubicBezTo>
                        <a:pt x="1678" y="28"/>
                        <a:pt x="1768" y="12"/>
                        <a:pt x="1859" y="4"/>
                      </a:cubicBezTo>
                      <a:cubicBezTo>
                        <a:pt x="1911" y="0"/>
                        <a:pt x="1963" y="2"/>
                        <a:pt x="2015" y="1"/>
                      </a:cubicBezTo>
                      <a:cubicBezTo>
                        <a:pt x="2032" y="0"/>
                        <a:pt x="2038" y="5"/>
                        <a:pt x="2039" y="23"/>
                      </a:cubicBezTo>
                      <a:cubicBezTo>
                        <a:pt x="2046" y="244"/>
                        <a:pt x="2000" y="452"/>
                        <a:pt x="1902" y="649"/>
                      </a:cubicBezTo>
                      <a:cubicBezTo>
                        <a:pt x="1841" y="771"/>
                        <a:pt x="1763" y="882"/>
                        <a:pt x="1672" y="983"/>
                      </a:cubicBezTo>
                      <a:cubicBezTo>
                        <a:pt x="1613" y="1049"/>
                        <a:pt x="1549" y="1110"/>
                        <a:pt x="1479" y="1165"/>
                      </a:cubicBezTo>
                      <a:cubicBezTo>
                        <a:pt x="1468" y="1174"/>
                        <a:pt x="1467" y="1184"/>
                        <a:pt x="1467" y="1196"/>
                      </a:cubicBezTo>
                      <a:cubicBezTo>
                        <a:pt x="1467" y="1378"/>
                        <a:pt x="1467" y="1559"/>
                        <a:pt x="1467" y="1740"/>
                      </a:cubicBezTo>
                      <a:cubicBezTo>
                        <a:pt x="1467" y="1825"/>
                        <a:pt x="1467" y="1910"/>
                        <a:pt x="1467" y="1994"/>
                      </a:cubicBezTo>
                      <a:cubicBezTo>
                        <a:pt x="1467" y="2021"/>
                        <a:pt x="1466" y="2022"/>
                        <a:pt x="1440" y="2022"/>
                      </a:cubicBezTo>
                      <a:cubicBezTo>
                        <a:pt x="1254" y="2022"/>
                        <a:pt x="1067" y="2022"/>
                        <a:pt x="880" y="2022"/>
                      </a:cubicBezTo>
                      <a:cubicBezTo>
                        <a:pt x="866" y="2022"/>
                        <a:pt x="855" y="2017"/>
                        <a:pt x="845" y="2007"/>
                      </a:cubicBezTo>
                      <a:cubicBezTo>
                        <a:pt x="813" y="1974"/>
                        <a:pt x="779" y="1941"/>
                        <a:pt x="747" y="1908"/>
                      </a:cubicBezTo>
                      <a:cubicBezTo>
                        <a:pt x="736" y="1897"/>
                        <a:pt x="727" y="1895"/>
                        <a:pt x="713" y="1901"/>
                      </a:cubicBezTo>
                      <a:cubicBezTo>
                        <a:pt x="606" y="1944"/>
                        <a:pt x="497" y="1986"/>
                        <a:pt x="390" y="2029"/>
                      </a:cubicBezTo>
                      <a:cubicBezTo>
                        <a:pt x="374" y="2035"/>
                        <a:pt x="364" y="2034"/>
                        <a:pt x="351" y="2022"/>
                      </a:cubicBezTo>
                      <a:cubicBezTo>
                        <a:pt x="240" y="1912"/>
                        <a:pt x="129" y="1803"/>
                        <a:pt x="16" y="1695"/>
                      </a:cubicBezTo>
                      <a:cubicBezTo>
                        <a:pt x="1" y="1680"/>
                        <a:pt x="0" y="1669"/>
                        <a:pt x="7" y="1650"/>
                      </a:cubicBezTo>
                      <a:cubicBezTo>
                        <a:pt x="51" y="1544"/>
                        <a:pt x="94" y="1438"/>
                        <a:pt x="137" y="1332"/>
                      </a:cubicBezTo>
                      <a:cubicBezTo>
                        <a:pt x="144" y="1316"/>
                        <a:pt x="142" y="1307"/>
                        <a:pt x="130" y="1295"/>
                      </a:cubicBezTo>
                      <a:cubicBezTo>
                        <a:pt x="96" y="1263"/>
                        <a:pt x="64" y="1229"/>
                        <a:pt x="30" y="1197"/>
                      </a:cubicBezTo>
                      <a:cubicBezTo>
                        <a:pt x="21" y="1188"/>
                        <a:pt x="17" y="1178"/>
                        <a:pt x="17" y="1165"/>
                      </a:cubicBezTo>
                      <a:cubicBezTo>
                        <a:pt x="18" y="977"/>
                        <a:pt x="18" y="789"/>
                        <a:pt x="17" y="601"/>
                      </a:cubicBezTo>
                      <a:cubicBezTo>
                        <a:pt x="17" y="581"/>
                        <a:pt x="25" y="576"/>
                        <a:pt x="43" y="576"/>
                      </a:cubicBezTo>
                      <a:cubicBezTo>
                        <a:pt x="175" y="577"/>
                        <a:pt x="307" y="577"/>
                        <a:pt x="439" y="577"/>
                      </a:cubicBezTo>
                      <a:close/>
                      <a:moveTo>
                        <a:pt x="738" y="1700"/>
                      </a:moveTo>
                      <a:cubicBezTo>
                        <a:pt x="745" y="1698"/>
                        <a:pt x="749" y="1693"/>
                        <a:pt x="753" y="1688"/>
                      </a:cubicBezTo>
                      <a:cubicBezTo>
                        <a:pt x="814" y="1626"/>
                        <a:pt x="876" y="1564"/>
                        <a:pt x="937" y="1502"/>
                      </a:cubicBezTo>
                      <a:cubicBezTo>
                        <a:pt x="1054" y="1382"/>
                        <a:pt x="1173" y="1264"/>
                        <a:pt x="1289" y="1144"/>
                      </a:cubicBezTo>
                      <a:cubicBezTo>
                        <a:pt x="1377" y="1052"/>
                        <a:pt x="1474" y="969"/>
                        <a:pt x="1560" y="875"/>
                      </a:cubicBezTo>
                      <a:cubicBezTo>
                        <a:pt x="1572" y="861"/>
                        <a:pt x="1570" y="854"/>
                        <a:pt x="1558" y="843"/>
                      </a:cubicBezTo>
                      <a:cubicBezTo>
                        <a:pt x="1434" y="720"/>
                        <a:pt x="1311" y="596"/>
                        <a:pt x="1188" y="472"/>
                      </a:cubicBezTo>
                      <a:cubicBezTo>
                        <a:pt x="1174" y="458"/>
                        <a:pt x="1166" y="459"/>
                        <a:pt x="1153" y="473"/>
                      </a:cubicBezTo>
                      <a:cubicBezTo>
                        <a:pt x="1091" y="533"/>
                        <a:pt x="1037" y="600"/>
                        <a:pt x="976" y="661"/>
                      </a:cubicBezTo>
                      <a:cubicBezTo>
                        <a:pt x="870" y="767"/>
                        <a:pt x="763" y="874"/>
                        <a:pt x="657" y="980"/>
                      </a:cubicBezTo>
                      <a:cubicBezTo>
                        <a:pt x="555" y="1082"/>
                        <a:pt x="454" y="1184"/>
                        <a:pt x="351" y="1285"/>
                      </a:cubicBezTo>
                      <a:cubicBezTo>
                        <a:pt x="339" y="1297"/>
                        <a:pt x="338" y="1305"/>
                        <a:pt x="351" y="1318"/>
                      </a:cubicBezTo>
                      <a:cubicBezTo>
                        <a:pt x="475" y="1441"/>
                        <a:pt x="598" y="1564"/>
                        <a:pt x="722" y="1688"/>
                      </a:cubicBezTo>
                      <a:cubicBezTo>
                        <a:pt x="726" y="1692"/>
                        <a:pt x="730" y="1698"/>
                        <a:pt x="738" y="1700"/>
                      </a:cubicBezTo>
                      <a:close/>
                      <a:moveTo>
                        <a:pt x="1893" y="165"/>
                      </a:moveTo>
                      <a:cubicBezTo>
                        <a:pt x="1896" y="150"/>
                        <a:pt x="1889" y="144"/>
                        <a:pt x="1873" y="146"/>
                      </a:cubicBezTo>
                      <a:cubicBezTo>
                        <a:pt x="1859" y="148"/>
                        <a:pt x="1845" y="149"/>
                        <a:pt x="1831" y="151"/>
                      </a:cubicBezTo>
                      <a:cubicBezTo>
                        <a:pt x="1638" y="177"/>
                        <a:pt x="1464" y="247"/>
                        <a:pt x="1307" y="363"/>
                      </a:cubicBezTo>
                      <a:cubicBezTo>
                        <a:pt x="1294" y="372"/>
                        <a:pt x="1292" y="378"/>
                        <a:pt x="1304" y="390"/>
                      </a:cubicBezTo>
                      <a:cubicBezTo>
                        <a:pt x="1423" y="507"/>
                        <a:pt x="1540" y="625"/>
                        <a:pt x="1658" y="743"/>
                      </a:cubicBezTo>
                      <a:cubicBezTo>
                        <a:pt x="1671" y="756"/>
                        <a:pt x="1677" y="754"/>
                        <a:pt x="1686" y="740"/>
                      </a:cubicBezTo>
                      <a:cubicBezTo>
                        <a:pt x="1740" y="657"/>
                        <a:pt x="1786" y="570"/>
                        <a:pt x="1821" y="477"/>
                      </a:cubicBezTo>
                      <a:cubicBezTo>
                        <a:pt x="1858" y="377"/>
                        <a:pt x="1883" y="273"/>
                        <a:pt x="1893" y="165"/>
                      </a:cubicBezTo>
                      <a:close/>
                      <a:moveTo>
                        <a:pt x="713" y="727"/>
                      </a:moveTo>
                      <a:cubicBezTo>
                        <a:pt x="707" y="727"/>
                        <a:pt x="703" y="726"/>
                        <a:pt x="698" y="726"/>
                      </a:cubicBezTo>
                      <a:cubicBezTo>
                        <a:pt x="527" y="726"/>
                        <a:pt x="356" y="726"/>
                        <a:pt x="185" y="726"/>
                      </a:cubicBezTo>
                      <a:cubicBezTo>
                        <a:pt x="167" y="725"/>
                        <a:pt x="162" y="732"/>
                        <a:pt x="162" y="749"/>
                      </a:cubicBezTo>
                      <a:cubicBezTo>
                        <a:pt x="163" y="851"/>
                        <a:pt x="162" y="953"/>
                        <a:pt x="163" y="1054"/>
                      </a:cubicBezTo>
                      <a:cubicBezTo>
                        <a:pt x="164" y="1126"/>
                        <a:pt x="164" y="1126"/>
                        <a:pt x="214" y="1175"/>
                      </a:cubicBezTo>
                      <a:cubicBezTo>
                        <a:pt x="218" y="1180"/>
                        <a:pt x="223" y="1184"/>
                        <a:pt x="227" y="1188"/>
                      </a:cubicBezTo>
                      <a:cubicBezTo>
                        <a:pt x="236" y="1200"/>
                        <a:pt x="243" y="1199"/>
                        <a:pt x="254" y="1188"/>
                      </a:cubicBezTo>
                      <a:cubicBezTo>
                        <a:pt x="302" y="1140"/>
                        <a:pt x="351" y="1093"/>
                        <a:pt x="399" y="1045"/>
                      </a:cubicBezTo>
                      <a:cubicBezTo>
                        <a:pt x="500" y="945"/>
                        <a:pt x="600" y="845"/>
                        <a:pt x="701" y="745"/>
                      </a:cubicBezTo>
                      <a:cubicBezTo>
                        <a:pt x="705" y="740"/>
                        <a:pt x="711" y="737"/>
                        <a:pt x="713" y="727"/>
                      </a:cubicBezTo>
                      <a:close/>
                      <a:moveTo>
                        <a:pt x="1318" y="1330"/>
                      </a:moveTo>
                      <a:cubicBezTo>
                        <a:pt x="1306" y="1333"/>
                        <a:pt x="1303" y="1339"/>
                        <a:pt x="1298" y="1344"/>
                      </a:cubicBezTo>
                      <a:cubicBezTo>
                        <a:pt x="1206" y="1437"/>
                        <a:pt x="1115" y="1529"/>
                        <a:pt x="1023" y="1622"/>
                      </a:cubicBezTo>
                      <a:cubicBezTo>
                        <a:pt x="968" y="1678"/>
                        <a:pt x="912" y="1734"/>
                        <a:pt x="856" y="1790"/>
                      </a:cubicBezTo>
                      <a:cubicBezTo>
                        <a:pt x="845" y="1801"/>
                        <a:pt x="844" y="1807"/>
                        <a:pt x="855" y="1817"/>
                      </a:cubicBezTo>
                      <a:cubicBezTo>
                        <a:pt x="871" y="1831"/>
                        <a:pt x="885" y="1846"/>
                        <a:pt x="899" y="1861"/>
                      </a:cubicBezTo>
                      <a:cubicBezTo>
                        <a:pt x="910" y="1873"/>
                        <a:pt x="922" y="1877"/>
                        <a:pt x="938" y="1877"/>
                      </a:cubicBezTo>
                      <a:cubicBezTo>
                        <a:pt x="1054" y="1877"/>
                        <a:pt x="1171" y="1877"/>
                        <a:pt x="1288" y="1877"/>
                      </a:cubicBezTo>
                      <a:cubicBezTo>
                        <a:pt x="1318" y="1877"/>
                        <a:pt x="1318" y="1877"/>
                        <a:pt x="1318" y="1848"/>
                      </a:cubicBezTo>
                      <a:cubicBezTo>
                        <a:pt x="1318" y="1682"/>
                        <a:pt x="1318" y="1517"/>
                        <a:pt x="1318" y="1352"/>
                      </a:cubicBezTo>
                      <a:cubicBezTo>
                        <a:pt x="1318" y="1345"/>
                        <a:pt x="1318" y="1339"/>
                        <a:pt x="1318" y="1330"/>
                      </a:cubicBezTo>
                      <a:close/>
                      <a:moveTo>
                        <a:pt x="409" y="1864"/>
                      </a:moveTo>
                      <a:cubicBezTo>
                        <a:pt x="410" y="1864"/>
                        <a:pt x="412" y="1863"/>
                        <a:pt x="415" y="1862"/>
                      </a:cubicBezTo>
                      <a:cubicBezTo>
                        <a:pt x="478" y="1838"/>
                        <a:pt x="540" y="1814"/>
                        <a:pt x="603" y="1790"/>
                      </a:cubicBezTo>
                      <a:cubicBezTo>
                        <a:pt x="617" y="1785"/>
                        <a:pt x="614" y="1779"/>
                        <a:pt x="606" y="1772"/>
                      </a:cubicBezTo>
                      <a:cubicBezTo>
                        <a:pt x="496" y="1663"/>
                        <a:pt x="387" y="1553"/>
                        <a:pt x="278" y="1444"/>
                      </a:cubicBezTo>
                      <a:cubicBezTo>
                        <a:pt x="269" y="1435"/>
                        <a:pt x="263" y="1434"/>
                        <a:pt x="258" y="1448"/>
                      </a:cubicBezTo>
                      <a:cubicBezTo>
                        <a:pt x="235" y="1509"/>
                        <a:pt x="211" y="1570"/>
                        <a:pt x="188" y="1630"/>
                      </a:cubicBezTo>
                      <a:cubicBezTo>
                        <a:pt x="184" y="1641"/>
                        <a:pt x="183" y="1649"/>
                        <a:pt x="192" y="1657"/>
                      </a:cubicBezTo>
                      <a:cubicBezTo>
                        <a:pt x="259" y="1723"/>
                        <a:pt x="325" y="1790"/>
                        <a:pt x="392" y="1857"/>
                      </a:cubicBezTo>
                      <a:cubicBezTo>
                        <a:pt x="396" y="1861"/>
                        <a:pt x="400" y="1865"/>
                        <a:pt x="409" y="1864"/>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002050"/>
                    </a:solidFill>
                    <a:latin typeface="Segoe UI Semilight"/>
                  </a:endParaRPr>
                </a:p>
              </p:txBody>
            </p:sp>
            <p:sp>
              <p:nvSpPr>
                <p:cNvPr id="124" name="Freeform 89">
                  <a:extLst>
                    <a:ext uri="{FF2B5EF4-FFF2-40B4-BE49-F238E27FC236}">
                      <a16:creationId xmlns:a16="http://schemas.microsoft.com/office/drawing/2014/main" id="{31AFD04C-C7DE-41C7-B582-5C6A4BEAF560}"/>
                    </a:ext>
                  </a:extLst>
                </p:cNvPr>
                <p:cNvSpPr>
                  <a:spLocks/>
                </p:cNvSpPr>
                <p:nvPr/>
              </p:nvSpPr>
              <p:spPr bwMode="auto">
                <a:xfrm>
                  <a:off x="-3698875" y="1452562"/>
                  <a:ext cx="874713" cy="876300"/>
                </a:xfrm>
                <a:custGeom>
                  <a:avLst/>
                  <a:gdLst>
                    <a:gd name="T0" fmla="*/ 288 w 289"/>
                    <a:gd name="T1" fmla="*/ 146 h 289"/>
                    <a:gd name="T2" fmla="*/ 144 w 289"/>
                    <a:gd name="T3" fmla="*/ 289 h 289"/>
                    <a:gd name="T4" fmla="*/ 0 w 289"/>
                    <a:gd name="T5" fmla="*/ 144 h 289"/>
                    <a:gd name="T6" fmla="*/ 146 w 289"/>
                    <a:gd name="T7" fmla="*/ 1 h 289"/>
                    <a:gd name="T8" fmla="*/ 288 w 289"/>
                    <a:gd name="T9" fmla="*/ 146 h 289"/>
                  </a:gdLst>
                  <a:ahLst/>
                  <a:cxnLst>
                    <a:cxn ang="0">
                      <a:pos x="T0" y="T1"/>
                    </a:cxn>
                    <a:cxn ang="0">
                      <a:pos x="T2" y="T3"/>
                    </a:cxn>
                    <a:cxn ang="0">
                      <a:pos x="T4" y="T5"/>
                    </a:cxn>
                    <a:cxn ang="0">
                      <a:pos x="T6" y="T7"/>
                    </a:cxn>
                    <a:cxn ang="0">
                      <a:pos x="T8" y="T9"/>
                    </a:cxn>
                  </a:cxnLst>
                  <a:rect l="0" t="0" r="r" b="b"/>
                  <a:pathLst>
                    <a:path w="289" h="289">
                      <a:moveTo>
                        <a:pt x="288" y="146"/>
                      </a:moveTo>
                      <a:cubicBezTo>
                        <a:pt x="287" y="223"/>
                        <a:pt x="221" y="289"/>
                        <a:pt x="144" y="289"/>
                      </a:cubicBezTo>
                      <a:cubicBezTo>
                        <a:pt x="66" y="288"/>
                        <a:pt x="0" y="222"/>
                        <a:pt x="0" y="144"/>
                      </a:cubicBezTo>
                      <a:cubicBezTo>
                        <a:pt x="0" y="66"/>
                        <a:pt x="69" y="0"/>
                        <a:pt x="146" y="1"/>
                      </a:cubicBezTo>
                      <a:cubicBezTo>
                        <a:pt x="224" y="3"/>
                        <a:pt x="289" y="69"/>
                        <a:pt x="288" y="146"/>
                      </a:cubicBezTo>
                      <a:close/>
                    </a:path>
                  </a:pathLst>
                </a:custGeom>
                <a:grp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002050"/>
                    </a:solidFill>
                    <a:latin typeface="Segoe UI Semilight"/>
                  </a:endParaRPr>
                </a:p>
              </p:txBody>
            </p:sp>
          </p:grpSp>
          <p:sp>
            <p:nvSpPr>
              <p:cNvPr id="125" name="Freeform 103">
                <a:extLst>
                  <a:ext uri="{FF2B5EF4-FFF2-40B4-BE49-F238E27FC236}">
                    <a16:creationId xmlns:a16="http://schemas.microsoft.com/office/drawing/2014/main" id="{4972285B-726E-4726-9893-5E108D574555}"/>
                  </a:ext>
                </a:extLst>
              </p:cNvPr>
              <p:cNvSpPr>
                <a:spLocks/>
              </p:cNvSpPr>
              <p:nvPr/>
            </p:nvSpPr>
            <p:spPr bwMode="auto">
              <a:xfrm>
                <a:off x="3259029" y="3134511"/>
                <a:ext cx="451232" cy="465934"/>
              </a:xfrm>
              <a:custGeom>
                <a:avLst/>
                <a:gdLst>
                  <a:gd name="connsiteX0" fmla="*/ 124083 w 5720595"/>
                  <a:gd name="connsiteY0" fmla="*/ 4530726 h 5906990"/>
                  <a:gd name="connsiteX1" fmla="*/ 693117 w 5720595"/>
                  <a:gd name="connsiteY1" fmla="*/ 4530726 h 5906990"/>
                  <a:gd name="connsiteX2" fmla="*/ 802081 w 5720595"/>
                  <a:gd name="connsiteY2" fmla="*/ 4649096 h 5906990"/>
                  <a:gd name="connsiteX3" fmla="*/ 805108 w 5720595"/>
                  <a:gd name="connsiteY3" fmla="*/ 5043664 h 5906990"/>
                  <a:gd name="connsiteX4" fmla="*/ 883804 w 5720595"/>
                  <a:gd name="connsiteY4" fmla="*/ 5125613 h 5906990"/>
                  <a:gd name="connsiteX5" fmla="*/ 1918962 w 5720595"/>
                  <a:gd name="connsiteY5" fmla="*/ 5125613 h 5906990"/>
                  <a:gd name="connsiteX6" fmla="*/ 4824669 w 5720595"/>
                  <a:gd name="connsiteY6" fmla="*/ 5125613 h 5906990"/>
                  <a:gd name="connsiteX7" fmla="*/ 4930607 w 5720595"/>
                  <a:gd name="connsiteY7" fmla="*/ 5016348 h 5906990"/>
                  <a:gd name="connsiteX8" fmla="*/ 4930607 w 5720595"/>
                  <a:gd name="connsiteY8" fmla="*/ 4694623 h 5906990"/>
                  <a:gd name="connsiteX9" fmla="*/ 5078919 w 5720595"/>
                  <a:gd name="connsiteY9" fmla="*/ 4542867 h 5906990"/>
                  <a:gd name="connsiteX10" fmla="*/ 5569255 w 5720595"/>
                  <a:gd name="connsiteY10" fmla="*/ 4542867 h 5906990"/>
                  <a:gd name="connsiteX11" fmla="*/ 5720595 w 5720595"/>
                  <a:gd name="connsiteY11" fmla="*/ 4694623 h 5906990"/>
                  <a:gd name="connsiteX12" fmla="*/ 5720595 w 5720595"/>
                  <a:gd name="connsiteY12" fmla="*/ 5775131 h 5906990"/>
                  <a:gd name="connsiteX13" fmla="*/ 5584391 w 5720595"/>
                  <a:gd name="connsiteY13" fmla="*/ 5905642 h 5906990"/>
                  <a:gd name="connsiteX14" fmla="*/ 2866343 w 5720595"/>
                  <a:gd name="connsiteY14" fmla="*/ 5905642 h 5906990"/>
                  <a:gd name="connsiteX15" fmla="*/ 172511 w 5720595"/>
                  <a:gd name="connsiteY15" fmla="*/ 5905642 h 5906990"/>
                  <a:gd name="connsiteX16" fmla="*/ 15119 w 5720595"/>
                  <a:gd name="connsiteY16" fmla="*/ 5744780 h 5906990"/>
                  <a:gd name="connsiteX17" fmla="*/ 15119 w 5720595"/>
                  <a:gd name="connsiteY17" fmla="*/ 4700694 h 5906990"/>
                  <a:gd name="connsiteX18" fmla="*/ 24199 w 5720595"/>
                  <a:gd name="connsiteY18" fmla="*/ 4612675 h 5906990"/>
                  <a:gd name="connsiteX19" fmla="*/ 124083 w 5720595"/>
                  <a:gd name="connsiteY19" fmla="*/ 4530726 h 5906990"/>
                  <a:gd name="connsiteX20" fmla="*/ 1322913 w 5720595"/>
                  <a:gd name="connsiteY20" fmla="*/ 3743190 h 5906990"/>
                  <a:gd name="connsiteX21" fmla="*/ 2025200 w 5720595"/>
                  <a:gd name="connsiteY21" fmla="*/ 3743190 h 5906990"/>
                  <a:gd name="connsiteX22" fmla="*/ 2161419 w 5720595"/>
                  <a:gd name="connsiteY22" fmla="*/ 3882989 h 5906990"/>
                  <a:gd name="connsiteX23" fmla="*/ 2161419 w 5720595"/>
                  <a:gd name="connsiteY23" fmla="*/ 4387481 h 5906990"/>
                  <a:gd name="connsiteX24" fmla="*/ 2028227 w 5720595"/>
                  <a:gd name="connsiteY24" fmla="*/ 4521201 h 5906990"/>
                  <a:gd name="connsiteX25" fmla="*/ 1671029 w 5720595"/>
                  <a:gd name="connsiteY25" fmla="*/ 4521201 h 5906990"/>
                  <a:gd name="connsiteX26" fmla="*/ 1325940 w 5720595"/>
                  <a:gd name="connsiteY26" fmla="*/ 4521201 h 5906990"/>
                  <a:gd name="connsiteX27" fmla="*/ 1189721 w 5720595"/>
                  <a:gd name="connsiteY27" fmla="*/ 4381402 h 5906990"/>
                  <a:gd name="connsiteX28" fmla="*/ 1189721 w 5720595"/>
                  <a:gd name="connsiteY28" fmla="*/ 3882989 h 5906990"/>
                  <a:gd name="connsiteX29" fmla="*/ 1322913 w 5720595"/>
                  <a:gd name="connsiteY29" fmla="*/ 3743190 h 5906990"/>
                  <a:gd name="connsiteX30" fmla="*/ 3247920 w 5720595"/>
                  <a:gd name="connsiteY30" fmla="*/ 3168962 h 5906990"/>
                  <a:gd name="connsiteX31" fmla="*/ 3429546 w 5720595"/>
                  <a:gd name="connsiteY31" fmla="*/ 3170101 h 5906990"/>
                  <a:gd name="connsiteX32" fmla="*/ 3550630 w 5720595"/>
                  <a:gd name="connsiteY32" fmla="*/ 3291601 h 5906990"/>
                  <a:gd name="connsiteX33" fmla="*/ 3550630 w 5720595"/>
                  <a:gd name="connsiteY33" fmla="*/ 3807976 h 5906990"/>
                  <a:gd name="connsiteX34" fmla="*/ 3417438 w 5720595"/>
                  <a:gd name="connsiteY34" fmla="*/ 3938588 h 5906990"/>
                  <a:gd name="connsiteX35" fmla="*/ 2709097 w 5720595"/>
                  <a:gd name="connsiteY35" fmla="*/ 3938588 h 5906990"/>
                  <a:gd name="connsiteX36" fmla="*/ 2578932 w 5720595"/>
                  <a:gd name="connsiteY36" fmla="*/ 3811013 h 5906990"/>
                  <a:gd name="connsiteX37" fmla="*/ 2578932 w 5720595"/>
                  <a:gd name="connsiteY37" fmla="*/ 3288563 h 5906990"/>
                  <a:gd name="connsiteX38" fmla="*/ 2703043 w 5720595"/>
                  <a:gd name="connsiteY38" fmla="*/ 3170101 h 5906990"/>
                  <a:gd name="connsiteX39" fmla="*/ 2884669 w 5720595"/>
                  <a:gd name="connsiteY39" fmla="*/ 3168962 h 5906990"/>
                  <a:gd name="connsiteX40" fmla="*/ 3066295 w 5720595"/>
                  <a:gd name="connsiteY40" fmla="*/ 3170101 h 5906990"/>
                  <a:gd name="connsiteX41" fmla="*/ 3247920 w 5720595"/>
                  <a:gd name="connsiteY41" fmla="*/ 3168962 h 5906990"/>
                  <a:gd name="connsiteX42" fmla="*/ 1494323 w 5720595"/>
                  <a:gd name="connsiteY42" fmla="*/ 2573649 h 5906990"/>
                  <a:gd name="connsiteX43" fmla="*/ 1683138 w 5720595"/>
                  <a:gd name="connsiteY43" fmla="*/ 2574788 h 5906990"/>
                  <a:gd name="connsiteX44" fmla="*/ 2043362 w 5720595"/>
                  <a:gd name="connsiteY44" fmla="*/ 2574788 h 5906990"/>
                  <a:gd name="connsiteX45" fmla="*/ 2161419 w 5720595"/>
                  <a:gd name="connsiteY45" fmla="*/ 2687175 h 5906990"/>
                  <a:gd name="connsiteX46" fmla="*/ 2161419 w 5720595"/>
                  <a:gd name="connsiteY46" fmla="*/ 3227850 h 5906990"/>
                  <a:gd name="connsiteX47" fmla="*/ 2043362 w 5720595"/>
                  <a:gd name="connsiteY47" fmla="*/ 3343275 h 5906990"/>
                  <a:gd name="connsiteX48" fmla="*/ 1307778 w 5720595"/>
                  <a:gd name="connsiteY48" fmla="*/ 3343275 h 5906990"/>
                  <a:gd name="connsiteX49" fmla="*/ 1189721 w 5720595"/>
                  <a:gd name="connsiteY49" fmla="*/ 3227850 h 5906990"/>
                  <a:gd name="connsiteX50" fmla="*/ 1189721 w 5720595"/>
                  <a:gd name="connsiteY50" fmla="*/ 2687175 h 5906990"/>
                  <a:gd name="connsiteX51" fmla="*/ 1307778 w 5720595"/>
                  <a:gd name="connsiteY51" fmla="*/ 2574788 h 5906990"/>
                  <a:gd name="connsiteX52" fmla="*/ 1494323 w 5720595"/>
                  <a:gd name="connsiteY52" fmla="*/ 2573649 h 5906990"/>
                  <a:gd name="connsiteX53" fmla="*/ 4254985 w 5720595"/>
                  <a:gd name="connsiteY53" fmla="*/ 2573649 h 5906990"/>
                  <a:gd name="connsiteX54" fmla="*/ 4443801 w 5720595"/>
                  <a:gd name="connsiteY54" fmla="*/ 2574788 h 5906990"/>
                  <a:gd name="connsiteX55" fmla="*/ 4807053 w 5720595"/>
                  <a:gd name="connsiteY55" fmla="*/ 2574788 h 5906990"/>
                  <a:gd name="connsiteX56" fmla="*/ 4922083 w 5720595"/>
                  <a:gd name="connsiteY56" fmla="*/ 2687175 h 5906990"/>
                  <a:gd name="connsiteX57" fmla="*/ 4922083 w 5720595"/>
                  <a:gd name="connsiteY57" fmla="*/ 3227850 h 5906990"/>
                  <a:gd name="connsiteX58" fmla="*/ 4810079 w 5720595"/>
                  <a:gd name="connsiteY58" fmla="*/ 3343275 h 5906990"/>
                  <a:gd name="connsiteX59" fmla="*/ 4059359 w 5720595"/>
                  <a:gd name="connsiteY59" fmla="*/ 3343275 h 5906990"/>
                  <a:gd name="connsiteX60" fmla="*/ 3950384 w 5720595"/>
                  <a:gd name="connsiteY60" fmla="*/ 3236963 h 5906990"/>
                  <a:gd name="connsiteX61" fmla="*/ 3953411 w 5720595"/>
                  <a:gd name="connsiteY61" fmla="*/ 2678063 h 5906990"/>
                  <a:gd name="connsiteX62" fmla="*/ 4068441 w 5720595"/>
                  <a:gd name="connsiteY62" fmla="*/ 2574788 h 5906990"/>
                  <a:gd name="connsiteX63" fmla="*/ 4254985 w 5720595"/>
                  <a:gd name="connsiteY63" fmla="*/ 2573649 h 5906990"/>
                  <a:gd name="connsiteX64" fmla="*/ 2706070 w 5720595"/>
                  <a:gd name="connsiteY64" fmla="*/ 1992313 h 5906990"/>
                  <a:gd name="connsiteX65" fmla="*/ 3426519 w 5720595"/>
                  <a:gd name="connsiteY65" fmla="*/ 1992313 h 5906990"/>
                  <a:gd name="connsiteX66" fmla="*/ 3550630 w 5720595"/>
                  <a:gd name="connsiteY66" fmla="*/ 2113563 h 5906990"/>
                  <a:gd name="connsiteX67" fmla="*/ 3550630 w 5720595"/>
                  <a:gd name="connsiteY67" fmla="*/ 2647064 h 5906990"/>
                  <a:gd name="connsiteX68" fmla="*/ 3438627 w 5720595"/>
                  <a:gd name="connsiteY68" fmla="*/ 2759220 h 5906990"/>
                  <a:gd name="connsiteX69" fmla="*/ 3063267 w 5720595"/>
                  <a:gd name="connsiteY69" fmla="*/ 2759220 h 5906990"/>
                  <a:gd name="connsiteX70" fmla="*/ 2706070 w 5720595"/>
                  <a:gd name="connsiteY70" fmla="*/ 2759220 h 5906990"/>
                  <a:gd name="connsiteX71" fmla="*/ 2578932 w 5720595"/>
                  <a:gd name="connsiteY71" fmla="*/ 2637970 h 5906990"/>
                  <a:gd name="connsiteX72" fmla="*/ 2578932 w 5720595"/>
                  <a:gd name="connsiteY72" fmla="*/ 2116595 h 5906990"/>
                  <a:gd name="connsiteX73" fmla="*/ 2706070 w 5720595"/>
                  <a:gd name="connsiteY73" fmla="*/ 1992313 h 5906990"/>
                  <a:gd name="connsiteX74" fmla="*/ 1679838 w 5720595"/>
                  <a:gd name="connsiteY74" fmla="*/ 1362003 h 5906990"/>
                  <a:gd name="connsiteX75" fmla="*/ 2051964 w 5720595"/>
                  <a:gd name="connsiteY75" fmla="*/ 1366551 h 5906990"/>
                  <a:gd name="connsiteX76" fmla="*/ 2179032 w 5720595"/>
                  <a:gd name="connsiteY76" fmla="*/ 1496917 h 5906990"/>
                  <a:gd name="connsiteX77" fmla="*/ 2179032 w 5720595"/>
                  <a:gd name="connsiteY77" fmla="*/ 2039603 h 5906990"/>
                  <a:gd name="connsiteX78" fmla="*/ 2042888 w 5720595"/>
                  <a:gd name="connsiteY78" fmla="*/ 2163906 h 5906990"/>
                  <a:gd name="connsiteX79" fmla="*/ 1682863 w 5720595"/>
                  <a:gd name="connsiteY79" fmla="*/ 2163906 h 5906990"/>
                  <a:gd name="connsiteX80" fmla="*/ 1313762 w 5720595"/>
                  <a:gd name="connsiteY80" fmla="*/ 2163906 h 5906990"/>
                  <a:gd name="connsiteX81" fmla="*/ 1189719 w 5720595"/>
                  <a:gd name="connsiteY81" fmla="*/ 2039603 h 5906990"/>
                  <a:gd name="connsiteX82" fmla="*/ 1189719 w 5720595"/>
                  <a:gd name="connsiteY82" fmla="*/ 1493885 h 5906990"/>
                  <a:gd name="connsiteX83" fmla="*/ 1307711 w 5720595"/>
                  <a:gd name="connsiteY83" fmla="*/ 1366551 h 5906990"/>
                  <a:gd name="connsiteX84" fmla="*/ 1679838 w 5720595"/>
                  <a:gd name="connsiteY84" fmla="*/ 1362003 h 5906990"/>
                  <a:gd name="connsiteX85" fmla="*/ 129395 w 5720595"/>
                  <a:gd name="connsiteY85" fmla="*/ 0 h 5906990"/>
                  <a:gd name="connsiteX86" fmla="*/ 195985 w 5720595"/>
                  <a:gd name="connsiteY86" fmla="*/ 0 h 5906990"/>
                  <a:gd name="connsiteX87" fmla="*/ 2859549 w 5720595"/>
                  <a:gd name="connsiteY87" fmla="*/ 0 h 5906990"/>
                  <a:gd name="connsiteX88" fmla="*/ 5520087 w 5720595"/>
                  <a:gd name="connsiteY88" fmla="*/ 0 h 5906990"/>
                  <a:gd name="connsiteX89" fmla="*/ 5592729 w 5720595"/>
                  <a:gd name="connsiteY89" fmla="*/ 3036 h 5906990"/>
                  <a:gd name="connsiteX90" fmla="*/ 5704719 w 5720595"/>
                  <a:gd name="connsiteY90" fmla="*/ 118406 h 5906990"/>
                  <a:gd name="connsiteX91" fmla="*/ 5704719 w 5720595"/>
                  <a:gd name="connsiteY91" fmla="*/ 1247817 h 5906990"/>
                  <a:gd name="connsiteX92" fmla="*/ 5571543 w 5720595"/>
                  <a:gd name="connsiteY92" fmla="*/ 1387476 h 5906990"/>
                  <a:gd name="connsiteX93" fmla="*/ 5069097 w 5720595"/>
                  <a:gd name="connsiteY93" fmla="*/ 1387476 h 5906990"/>
                  <a:gd name="connsiteX94" fmla="*/ 4917759 w 5720595"/>
                  <a:gd name="connsiteY94" fmla="*/ 1232637 h 5906990"/>
                  <a:gd name="connsiteX95" fmla="*/ 4917759 w 5720595"/>
                  <a:gd name="connsiteY95" fmla="*/ 862239 h 5906990"/>
                  <a:gd name="connsiteX96" fmla="*/ 4848143 w 5720595"/>
                  <a:gd name="connsiteY96" fmla="*/ 792409 h 5906990"/>
                  <a:gd name="connsiteX97" fmla="*/ 4043019 w 5720595"/>
                  <a:gd name="connsiteY97" fmla="*/ 792409 h 5906990"/>
                  <a:gd name="connsiteX98" fmla="*/ 895170 w 5720595"/>
                  <a:gd name="connsiteY98" fmla="*/ 792409 h 5906990"/>
                  <a:gd name="connsiteX99" fmla="*/ 804367 w 5720595"/>
                  <a:gd name="connsiteY99" fmla="*/ 886527 h 5906990"/>
                  <a:gd name="connsiteX100" fmla="*/ 801340 w 5720595"/>
                  <a:gd name="connsiteY100" fmla="*/ 1250853 h 5906990"/>
                  <a:gd name="connsiteX101" fmla="*/ 668162 w 5720595"/>
                  <a:gd name="connsiteY101" fmla="*/ 1387476 h 5906990"/>
                  <a:gd name="connsiteX102" fmla="*/ 135449 w 5720595"/>
                  <a:gd name="connsiteY102" fmla="*/ 1387476 h 5906990"/>
                  <a:gd name="connsiteX103" fmla="*/ 2271 w 5720595"/>
                  <a:gd name="connsiteY103" fmla="*/ 1253889 h 5906990"/>
                  <a:gd name="connsiteX104" fmla="*/ 2271 w 5720595"/>
                  <a:gd name="connsiteY104" fmla="*/ 136622 h 5906990"/>
                  <a:gd name="connsiteX105" fmla="*/ 129395 w 5720595"/>
                  <a:gd name="connsiteY105" fmla="*/ 0 h 590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720595" h="5906990">
                    <a:moveTo>
                      <a:pt x="124083" y="4530726"/>
                    </a:moveTo>
                    <a:cubicBezTo>
                      <a:pt x="311743" y="4530726"/>
                      <a:pt x="502430" y="4530726"/>
                      <a:pt x="693117" y="4530726"/>
                    </a:cubicBezTo>
                    <a:cubicBezTo>
                      <a:pt x="762733" y="4533761"/>
                      <a:pt x="802081" y="4576253"/>
                      <a:pt x="802081" y="4649096"/>
                    </a:cubicBezTo>
                    <a:cubicBezTo>
                      <a:pt x="805108" y="4779607"/>
                      <a:pt x="802081" y="4913153"/>
                      <a:pt x="805108" y="5043664"/>
                    </a:cubicBezTo>
                    <a:cubicBezTo>
                      <a:pt x="805108" y="5125613"/>
                      <a:pt x="805108" y="5125613"/>
                      <a:pt x="883804" y="5125613"/>
                    </a:cubicBezTo>
                    <a:cubicBezTo>
                      <a:pt x="1228857" y="5125613"/>
                      <a:pt x="1573909" y="5125613"/>
                      <a:pt x="1918962" y="5125613"/>
                    </a:cubicBezTo>
                    <a:cubicBezTo>
                      <a:pt x="2887531" y="5125613"/>
                      <a:pt x="3856100" y="5125613"/>
                      <a:pt x="4824669" y="5125613"/>
                    </a:cubicBezTo>
                    <a:cubicBezTo>
                      <a:pt x="4930607" y="5125613"/>
                      <a:pt x="4930607" y="5125613"/>
                      <a:pt x="4930607" y="5016348"/>
                    </a:cubicBezTo>
                    <a:cubicBezTo>
                      <a:pt x="4930607" y="4907083"/>
                      <a:pt x="4930607" y="4800853"/>
                      <a:pt x="4930607" y="4694623"/>
                    </a:cubicBezTo>
                    <a:cubicBezTo>
                      <a:pt x="4930607" y="4579288"/>
                      <a:pt x="4969955" y="4542867"/>
                      <a:pt x="5078919" y="4542867"/>
                    </a:cubicBezTo>
                    <a:cubicBezTo>
                      <a:pt x="5242363" y="4542867"/>
                      <a:pt x="5405811" y="4542867"/>
                      <a:pt x="5569255" y="4542867"/>
                    </a:cubicBezTo>
                    <a:cubicBezTo>
                      <a:pt x="5678219" y="4542867"/>
                      <a:pt x="5720595" y="4585359"/>
                      <a:pt x="5720595" y="4694623"/>
                    </a:cubicBezTo>
                    <a:cubicBezTo>
                      <a:pt x="5720595" y="5055804"/>
                      <a:pt x="5720595" y="5413950"/>
                      <a:pt x="5720595" y="5775131"/>
                    </a:cubicBezTo>
                    <a:cubicBezTo>
                      <a:pt x="5720595" y="5878326"/>
                      <a:pt x="5687301" y="5905642"/>
                      <a:pt x="5584391" y="5905642"/>
                    </a:cubicBezTo>
                    <a:cubicBezTo>
                      <a:pt x="4679383" y="5908677"/>
                      <a:pt x="3771350" y="5905642"/>
                      <a:pt x="2866343" y="5905642"/>
                    </a:cubicBezTo>
                    <a:cubicBezTo>
                      <a:pt x="1967391" y="5905642"/>
                      <a:pt x="1071464" y="5908677"/>
                      <a:pt x="172511" y="5905642"/>
                    </a:cubicBezTo>
                    <a:cubicBezTo>
                      <a:pt x="42360" y="5905642"/>
                      <a:pt x="15119" y="5878326"/>
                      <a:pt x="15119" y="5744780"/>
                    </a:cubicBezTo>
                    <a:cubicBezTo>
                      <a:pt x="15119" y="5398775"/>
                      <a:pt x="15119" y="5049734"/>
                      <a:pt x="15119" y="4700694"/>
                    </a:cubicBezTo>
                    <a:cubicBezTo>
                      <a:pt x="15119" y="4673377"/>
                      <a:pt x="18146" y="4639991"/>
                      <a:pt x="24199" y="4612675"/>
                    </a:cubicBezTo>
                    <a:cubicBezTo>
                      <a:pt x="36306" y="4561077"/>
                      <a:pt x="69601" y="4530726"/>
                      <a:pt x="124083" y="4530726"/>
                    </a:cubicBezTo>
                    <a:close/>
                    <a:moveTo>
                      <a:pt x="1322913" y="3743190"/>
                    </a:moveTo>
                    <a:cubicBezTo>
                      <a:pt x="1556000" y="3740151"/>
                      <a:pt x="1792113" y="3740151"/>
                      <a:pt x="2025200" y="3743190"/>
                    </a:cubicBezTo>
                    <a:cubicBezTo>
                      <a:pt x="2128121" y="3743190"/>
                      <a:pt x="2161419" y="3779659"/>
                      <a:pt x="2161419" y="3882989"/>
                    </a:cubicBezTo>
                    <a:cubicBezTo>
                      <a:pt x="2161419" y="4053179"/>
                      <a:pt x="2161419" y="4220330"/>
                      <a:pt x="2161419" y="4387481"/>
                    </a:cubicBezTo>
                    <a:cubicBezTo>
                      <a:pt x="2161419" y="4484732"/>
                      <a:pt x="2125094" y="4518162"/>
                      <a:pt x="2028227" y="4521201"/>
                    </a:cubicBezTo>
                    <a:cubicBezTo>
                      <a:pt x="1910170" y="4521201"/>
                      <a:pt x="1789086" y="4521201"/>
                      <a:pt x="1671029" y="4521201"/>
                    </a:cubicBezTo>
                    <a:cubicBezTo>
                      <a:pt x="1556000" y="4521201"/>
                      <a:pt x="1440970" y="4521201"/>
                      <a:pt x="1325940" y="4521201"/>
                    </a:cubicBezTo>
                    <a:cubicBezTo>
                      <a:pt x="1226046" y="4521201"/>
                      <a:pt x="1189721" y="4481693"/>
                      <a:pt x="1189721" y="4381402"/>
                    </a:cubicBezTo>
                    <a:cubicBezTo>
                      <a:pt x="1186694" y="4214252"/>
                      <a:pt x="1186694" y="4047101"/>
                      <a:pt x="1189721" y="3882989"/>
                    </a:cubicBezTo>
                    <a:cubicBezTo>
                      <a:pt x="1189721" y="3782699"/>
                      <a:pt x="1226046" y="3743190"/>
                      <a:pt x="1322913" y="3743190"/>
                    </a:cubicBezTo>
                    <a:close/>
                    <a:moveTo>
                      <a:pt x="3247920" y="3168962"/>
                    </a:moveTo>
                    <a:cubicBezTo>
                      <a:pt x="3308462" y="3168582"/>
                      <a:pt x="3369004" y="3168582"/>
                      <a:pt x="3429546" y="3170101"/>
                    </a:cubicBezTo>
                    <a:cubicBezTo>
                      <a:pt x="3514305" y="3170101"/>
                      <a:pt x="3550630" y="3203513"/>
                      <a:pt x="3550630" y="3291601"/>
                    </a:cubicBezTo>
                    <a:cubicBezTo>
                      <a:pt x="3553657" y="3461701"/>
                      <a:pt x="3553657" y="3634838"/>
                      <a:pt x="3550630" y="3807976"/>
                    </a:cubicBezTo>
                    <a:cubicBezTo>
                      <a:pt x="3550630" y="3902138"/>
                      <a:pt x="3511278" y="3938588"/>
                      <a:pt x="3417438" y="3938588"/>
                    </a:cubicBezTo>
                    <a:cubicBezTo>
                      <a:pt x="3181324" y="3938588"/>
                      <a:pt x="2945211" y="3938588"/>
                      <a:pt x="2709097" y="3938588"/>
                    </a:cubicBezTo>
                    <a:cubicBezTo>
                      <a:pt x="2615257" y="3938588"/>
                      <a:pt x="2578932" y="3905176"/>
                      <a:pt x="2578932" y="3811013"/>
                    </a:cubicBezTo>
                    <a:cubicBezTo>
                      <a:pt x="2578932" y="3637876"/>
                      <a:pt x="2578932" y="3464738"/>
                      <a:pt x="2578932" y="3288563"/>
                    </a:cubicBezTo>
                    <a:cubicBezTo>
                      <a:pt x="2578932" y="3200476"/>
                      <a:pt x="2612230" y="3170101"/>
                      <a:pt x="2703043" y="3170101"/>
                    </a:cubicBezTo>
                    <a:cubicBezTo>
                      <a:pt x="2763585" y="3168582"/>
                      <a:pt x="2824127" y="3168582"/>
                      <a:pt x="2884669" y="3168962"/>
                    </a:cubicBezTo>
                    <a:cubicBezTo>
                      <a:pt x="2945211" y="3169341"/>
                      <a:pt x="3005753" y="3170101"/>
                      <a:pt x="3066295" y="3170101"/>
                    </a:cubicBezTo>
                    <a:cubicBezTo>
                      <a:pt x="3126836" y="3170101"/>
                      <a:pt x="3187378" y="3169341"/>
                      <a:pt x="3247920" y="3168962"/>
                    </a:cubicBezTo>
                    <a:close/>
                    <a:moveTo>
                      <a:pt x="1494323" y="2573649"/>
                    </a:moveTo>
                    <a:cubicBezTo>
                      <a:pt x="1556757" y="2574029"/>
                      <a:pt x="1619569" y="2574788"/>
                      <a:pt x="1683138" y="2574788"/>
                    </a:cubicBezTo>
                    <a:cubicBezTo>
                      <a:pt x="1804222" y="2574788"/>
                      <a:pt x="1922278" y="2571751"/>
                      <a:pt x="2043362" y="2574788"/>
                    </a:cubicBezTo>
                    <a:cubicBezTo>
                      <a:pt x="2125094" y="2574788"/>
                      <a:pt x="2158392" y="2608200"/>
                      <a:pt x="2161419" y="2687175"/>
                    </a:cubicBezTo>
                    <a:cubicBezTo>
                      <a:pt x="2161419" y="2866388"/>
                      <a:pt x="2161419" y="3048638"/>
                      <a:pt x="2161419" y="3227850"/>
                    </a:cubicBezTo>
                    <a:cubicBezTo>
                      <a:pt x="2158392" y="3306825"/>
                      <a:pt x="2122067" y="3343275"/>
                      <a:pt x="2043362" y="3343275"/>
                    </a:cubicBezTo>
                    <a:cubicBezTo>
                      <a:pt x="1798167" y="3343275"/>
                      <a:pt x="1552973" y="3343275"/>
                      <a:pt x="1307778" y="3343275"/>
                    </a:cubicBezTo>
                    <a:cubicBezTo>
                      <a:pt x="1229073" y="3343275"/>
                      <a:pt x="1189721" y="3303788"/>
                      <a:pt x="1189721" y="3227850"/>
                    </a:cubicBezTo>
                    <a:cubicBezTo>
                      <a:pt x="1186694" y="3048638"/>
                      <a:pt x="1186694" y="2866388"/>
                      <a:pt x="1189721" y="2687175"/>
                    </a:cubicBezTo>
                    <a:cubicBezTo>
                      <a:pt x="1189721" y="2611238"/>
                      <a:pt x="1229073" y="2574788"/>
                      <a:pt x="1307778" y="2574788"/>
                    </a:cubicBezTo>
                    <a:cubicBezTo>
                      <a:pt x="1369834" y="2573269"/>
                      <a:pt x="1431889" y="2573269"/>
                      <a:pt x="1494323" y="2573649"/>
                    </a:cubicBezTo>
                    <a:close/>
                    <a:moveTo>
                      <a:pt x="4254985" y="2573649"/>
                    </a:moveTo>
                    <a:cubicBezTo>
                      <a:pt x="4317419" y="2574028"/>
                      <a:pt x="4380231" y="2574788"/>
                      <a:pt x="4443801" y="2574788"/>
                    </a:cubicBezTo>
                    <a:cubicBezTo>
                      <a:pt x="4564885" y="2574788"/>
                      <a:pt x="4685969" y="2571750"/>
                      <a:pt x="4807053" y="2574788"/>
                    </a:cubicBezTo>
                    <a:cubicBezTo>
                      <a:pt x="4888783" y="2574788"/>
                      <a:pt x="4922083" y="2608200"/>
                      <a:pt x="4922083" y="2687175"/>
                    </a:cubicBezTo>
                    <a:cubicBezTo>
                      <a:pt x="4922083" y="2869425"/>
                      <a:pt x="4922083" y="3048638"/>
                      <a:pt x="4922083" y="3227850"/>
                    </a:cubicBezTo>
                    <a:cubicBezTo>
                      <a:pt x="4922083" y="3303788"/>
                      <a:pt x="4885757" y="3343275"/>
                      <a:pt x="4810079" y="3343275"/>
                    </a:cubicBezTo>
                    <a:cubicBezTo>
                      <a:pt x="4561857" y="3343275"/>
                      <a:pt x="4310609" y="3343275"/>
                      <a:pt x="4059359" y="3343275"/>
                    </a:cubicBezTo>
                    <a:cubicBezTo>
                      <a:pt x="3995791" y="3343275"/>
                      <a:pt x="3953411" y="3303788"/>
                      <a:pt x="3950384" y="3236963"/>
                    </a:cubicBezTo>
                    <a:cubicBezTo>
                      <a:pt x="3947357" y="3051675"/>
                      <a:pt x="3947357" y="2863350"/>
                      <a:pt x="3953411" y="2678063"/>
                    </a:cubicBezTo>
                    <a:cubicBezTo>
                      <a:pt x="3953411" y="2608200"/>
                      <a:pt x="3992763" y="2574788"/>
                      <a:pt x="4068441" y="2574788"/>
                    </a:cubicBezTo>
                    <a:cubicBezTo>
                      <a:pt x="4130497" y="2573269"/>
                      <a:pt x="4192551" y="2573269"/>
                      <a:pt x="4254985" y="2573649"/>
                    </a:cubicBezTo>
                    <a:close/>
                    <a:moveTo>
                      <a:pt x="2706070" y="1992313"/>
                    </a:moveTo>
                    <a:cubicBezTo>
                      <a:pt x="2945211" y="1992313"/>
                      <a:pt x="3187378" y="1992313"/>
                      <a:pt x="3426519" y="1992313"/>
                    </a:cubicBezTo>
                    <a:cubicBezTo>
                      <a:pt x="3511278" y="1992313"/>
                      <a:pt x="3550630" y="2031720"/>
                      <a:pt x="3550630" y="2113563"/>
                    </a:cubicBezTo>
                    <a:cubicBezTo>
                      <a:pt x="3553657" y="2292407"/>
                      <a:pt x="3553657" y="2468220"/>
                      <a:pt x="3550630" y="2647064"/>
                    </a:cubicBezTo>
                    <a:cubicBezTo>
                      <a:pt x="3550630" y="2722845"/>
                      <a:pt x="3514305" y="2759220"/>
                      <a:pt x="3438627" y="2759220"/>
                    </a:cubicBezTo>
                    <a:cubicBezTo>
                      <a:pt x="3311489" y="2762251"/>
                      <a:pt x="3187378" y="2759220"/>
                      <a:pt x="3063267" y="2759220"/>
                    </a:cubicBezTo>
                    <a:cubicBezTo>
                      <a:pt x="2942184" y="2759220"/>
                      <a:pt x="2824127" y="2762251"/>
                      <a:pt x="2706070" y="2759220"/>
                    </a:cubicBezTo>
                    <a:cubicBezTo>
                      <a:pt x="2612230" y="2759220"/>
                      <a:pt x="2578932" y="2728908"/>
                      <a:pt x="2578932" y="2637970"/>
                    </a:cubicBezTo>
                    <a:cubicBezTo>
                      <a:pt x="2578932" y="2465189"/>
                      <a:pt x="2578932" y="2289376"/>
                      <a:pt x="2578932" y="2116595"/>
                    </a:cubicBezTo>
                    <a:cubicBezTo>
                      <a:pt x="2578932" y="2025657"/>
                      <a:pt x="2615257" y="1992313"/>
                      <a:pt x="2706070" y="1992313"/>
                    </a:cubicBezTo>
                    <a:close/>
                    <a:moveTo>
                      <a:pt x="1679838" y="1362003"/>
                    </a:moveTo>
                    <a:cubicBezTo>
                      <a:pt x="1803880" y="1362003"/>
                      <a:pt x="1927922" y="1363519"/>
                      <a:pt x="2051964" y="1366551"/>
                    </a:cubicBezTo>
                    <a:cubicBezTo>
                      <a:pt x="2139701" y="1366551"/>
                      <a:pt x="2176006" y="1408996"/>
                      <a:pt x="2179032" y="1496917"/>
                    </a:cubicBezTo>
                    <a:cubicBezTo>
                      <a:pt x="2182057" y="1678823"/>
                      <a:pt x="2182057" y="1860729"/>
                      <a:pt x="2179032" y="2039603"/>
                    </a:cubicBezTo>
                    <a:cubicBezTo>
                      <a:pt x="2176006" y="2133588"/>
                      <a:pt x="2136676" y="2163906"/>
                      <a:pt x="2042888" y="2163906"/>
                    </a:cubicBezTo>
                    <a:cubicBezTo>
                      <a:pt x="1924896" y="2166938"/>
                      <a:pt x="1803880" y="2163906"/>
                      <a:pt x="1682863" y="2163906"/>
                    </a:cubicBezTo>
                    <a:cubicBezTo>
                      <a:pt x="1558821" y="2163906"/>
                      <a:pt x="1434778" y="2166938"/>
                      <a:pt x="1313762" y="2163906"/>
                    </a:cubicBezTo>
                    <a:cubicBezTo>
                      <a:pt x="1222999" y="2163906"/>
                      <a:pt x="1189719" y="2130556"/>
                      <a:pt x="1189719" y="2039603"/>
                    </a:cubicBezTo>
                    <a:cubicBezTo>
                      <a:pt x="1186694" y="1857697"/>
                      <a:pt x="1186694" y="1675791"/>
                      <a:pt x="1189719" y="1493885"/>
                    </a:cubicBezTo>
                    <a:cubicBezTo>
                      <a:pt x="1189719" y="1408996"/>
                      <a:pt x="1222999" y="1366551"/>
                      <a:pt x="1307711" y="1366551"/>
                    </a:cubicBezTo>
                    <a:cubicBezTo>
                      <a:pt x="1431753" y="1363519"/>
                      <a:pt x="1555795" y="1362003"/>
                      <a:pt x="1679838" y="1362003"/>
                    </a:cubicBezTo>
                    <a:close/>
                    <a:moveTo>
                      <a:pt x="129395" y="0"/>
                    </a:moveTo>
                    <a:cubicBezTo>
                      <a:pt x="150583" y="0"/>
                      <a:pt x="174797" y="0"/>
                      <a:pt x="195985" y="0"/>
                    </a:cubicBezTo>
                    <a:cubicBezTo>
                      <a:pt x="1082830" y="0"/>
                      <a:pt x="1969676" y="0"/>
                      <a:pt x="2859549" y="0"/>
                    </a:cubicBezTo>
                    <a:cubicBezTo>
                      <a:pt x="3746395" y="0"/>
                      <a:pt x="4633241" y="0"/>
                      <a:pt x="5520087" y="0"/>
                    </a:cubicBezTo>
                    <a:cubicBezTo>
                      <a:pt x="5544301" y="0"/>
                      <a:pt x="5568515" y="0"/>
                      <a:pt x="5592729" y="3036"/>
                    </a:cubicBezTo>
                    <a:cubicBezTo>
                      <a:pt x="5677479" y="6072"/>
                      <a:pt x="5704719" y="36432"/>
                      <a:pt x="5704719" y="118406"/>
                    </a:cubicBezTo>
                    <a:cubicBezTo>
                      <a:pt x="5704719" y="494876"/>
                      <a:pt x="5704719" y="871347"/>
                      <a:pt x="5704719" y="1247817"/>
                    </a:cubicBezTo>
                    <a:cubicBezTo>
                      <a:pt x="5704719" y="1348007"/>
                      <a:pt x="5665371" y="1387476"/>
                      <a:pt x="5571543" y="1387476"/>
                    </a:cubicBezTo>
                    <a:cubicBezTo>
                      <a:pt x="5402043" y="1387476"/>
                      <a:pt x="5235569" y="1387476"/>
                      <a:pt x="5069097" y="1387476"/>
                    </a:cubicBezTo>
                    <a:cubicBezTo>
                      <a:pt x="4954079" y="1387476"/>
                      <a:pt x="4917759" y="1348007"/>
                      <a:pt x="4917759" y="1232637"/>
                    </a:cubicBezTo>
                    <a:cubicBezTo>
                      <a:pt x="4917759" y="1108159"/>
                      <a:pt x="4914731" y="983681"/>
                      <a:pt x="4917759" y="862239"/>
                    </a:cubicBezTo>
                    <a:cubicBezTo>
                      <a:pt x="4917759" y="807590"/>
                      <a:pt x="4899597" y="789373"/>
                      <a:pt x="4848143" y="792409"/>
                    </a:cubicBezTo>
                    <a:cubicBezTo>
                      <a:pt x="4578759" y="792409"/>
                      <a:pt x="4312403" y="792409"/>
                      <a:pt x="4043019" y="792409"/>
                    </a:cubicBezTo>
                    <a:cubicBezTo>
                      <a:pt x="2992727" y="792409"/>
                      <a:pt x="1945462" y="792409"/>
                      <a:pt x="895170" y="792409"/>
                    </a:cubicBezTo>
                    <a:cubicBezTo>
                      <a:pt x="804367" y="792409"/>
                      <a:pt x="804367" y="792409"/>
                      <a:pt x="804367" y="886527"/>
                    </a:cubicBezTo>
                    <a:cubicBezTo>
                      <a:pt x="801340" y="1007969"/>
                      <a:pt x="804367" y="1129411"/>
                      <a:pt x="801340" y="1250853"/>
                    </a:cubicBezTo>
                    <a:cubicBezTo>
                      <a:pt x="801340" y="1348007"/>
                      <a:pt x="765019" y="1387476"/>
                      <a:pt x="668162" y="1387476"/>
                    </a:cubicBezTo>
                    <a:cubicBezTo>
                      <a:pt x="489582" y="1387476"/>
                      <a:pt x="311002" y="1387476"/>
                      <a:pt x="135449" y="1387476"/>
                    </a:cubicBezTo>
                    <a:cubicBezTo>
                      <a:pt x="41619" y="1387476"/>
                      <a:pt x="2271" y="1344971"/>
                      <a:pt x="2271" y="1253889"/>
                    </a:cubicBezTo>
                    <a:cubicBezTo>
                      <a:pt x="-756" y="880455"/>
                      <a:pt x="-756" y="507020"/>
                      <a:pt x="2271" y="136622"/>
                    </a:cubicBezTo>
                    <a:cubicBezTo>
                      <a:pt x="2271" y="45541"/>
                      <a:pt x="41619" y="6072"/>
                      <a:pt x="129395"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26" name="Freeform 52">
                <a:extLst>
                  <a:ext uri="{FF2B5EF4-FFF2-40B4-BE49-F238E27FC236}">
                    <a16:creationId xmlns:a16="http://schemas.microsoft.com/office/drawing/2014/main" id="{21ECCC67-D827-4DEC-B021-7CDC732977CF}"/>
                  </a:ext>
                </a:extLst>
              </p:cNvPr>
              <p:cNvSpPr>
                <a:spLocks/>
              </p:cNvSpPr>
              <p:nvPr/>
            </p:nvSpPr>
            <p:spPr bwMode="auto">
              <a:xfrm>
                <a:off x="4810592" y="3112629"/>
                <a:ext cx="407972" cy="545627"/>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29" name="Freeform 58">
                <a:extLst>
                  <a:ext uri="{FF2B5EF4-FFF2-40B4-BE49-F238E27FC236}">
                    <a16:creationId xmlns:a16="http://schemas.microsoft.com/office/drawing/2014/main" id="{C4FE65CE-3682-46FD-BD2E-887DAADE11B3}"/>
                  </a:ext>
                </a:extLst>
              </p:cNvPr>
              <p:cNvSpPr>
                <a:spLocks/>
              </p:cNvSpPr>
              <p:nvPr/>
            </p:nvSpPr>
            <p:spPr bwMode="auto">
              <a:xfrm>
                <a:off x="4750557" y="4209514"/>
                <a:ext cx="528042" cy="461229"/>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cxnSp>
            <p:nvCxnSpPr>
              <p:cNvPr id="159" name="Straight Connector 158">
                <a:extLst>
                  <a:ext uri="{FF2B5EF4-FFF2-40B4-BE49-F238E27FC236}">
                    <a16:creationId xmlns:a16="http://schemas.microsoft.com/office/drawing/2014/main" id="{9199CBFD-230B-43FD-93B8-AAC1DFBAA5CC}"/>
                  </a:ext>
                </a:extLst>
              </p:cNvPr>
              <p:cNvCxnSpPr>
                <a:cxnSpLocks/>
              </p:cNvCxnSpPr>
              <p:nvPr/>
            </p:nvCxnSpPr>
            <p:spPr>
              <a:xfrm flipH="1">
                <a:off x="2865325" y="3360558"/>
                <a:ext cx="307515" cy="0"/>
              </a:xfrm>
              <a:prstGeom prst="line">
                <a:avLst/>
              </a:prstGeom>
              <a:noFill/>
              <a:ln w="6350" cap="flat" cmpd="sng" algn="ctr">
                <a:solidFill>
                  <a:srgbClr val="002050"/>
                </a:solidFill>
                <a:prstDash val="solid"/>
                <a:headEnd type="triangle" w="med" len="med"/>
                <a:tailEnd type="none" w="med" len="med"/>
              </a:ln>
              <a:effectLst/>
            </p:spPr>
          </p:cxnSp>
          <p:sp>
            <p:nvSpPr>
              <p:cNvPr id="160" name="Freeform 14">
                <a:extLst>
                  <a:ext uri="{FF2B5EF4-FFF2-40B4-BE49-F238E27FC236}">
                    <a16:creationId xmlns:a16="http://schemas.microsoft.com/office/drawing/2014/main" id="{2F7B2BC1-E104-462D-A96A-E653014CF868}"/>
                  </a:ext>
                </a:extLst>
              </p:cNvPr>
              <p:cNvSpPr>
                <a:spLocks/>
              </p:cNvSpPr>
              <p:nvPr/>
            </p:nvSpPr>
            <p:spPr bwMode="auto">
              <a:xfrm>
                <a:off x="4784022" y="2044480"/>
                <a:ext cx="461113" cy="516890"/>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nvGrpSpPr>
              <p:cNvPr id="161" name="Group 160">
                <a:extLst>
                  <a:ext uri="{FF2B5EF4-FFF2-40B4-BE49-F238E27FC236}">
                    <a16:creationId xmlns:a16="http://schemas.microsoft.com/office/drawing/2014/main" id="{CD5A1262-DDAD-4004-9781-EB8216FAE341}"/>
                  </a:ext>
                </a:extLst>
              </p:cNvPr>
              <p:cNvGrpSpPr/>
              <p:nvPr/>
            </p:nvGrpSpPr>
            <p:grpSpPr>
              <a:xfrm>
                <a:off x="6230725" y="1968905"/>
                <a:ext cx="655994" cy="596324"/>
                <a:chOff x="5818839" y="1378763"/>
                <a:chExt cx="1989081" cy="1808150"/>
              </a:xfrm>
            </p:grpSpPr>
            <p:grpSp>
              <p:nvGrpSpPr>
                <p:cNvPr id="162" name="Group 161">
                  <a:extLst>
                    <a:ext uri="{FF2B5EF4-FFF2-40B4-BE49-F238E27FC236}">
                      <a16:creationId xmlns:a16="http://schemas.microsoft.com/office/drawing/2014/main" id="{C9D453BF-A88A-4F84-B291-AABEF433B837}"/>
                    </a:ext>
                  </a:extLst>
                </p:cNvPr>
                <p:cNvGrpSpPr/>
                <p:nvPr/>
              </p:nvGrpSpPr>
              <p:grpSpPr>
                <a:xfrm>
                  <a:off x="5818839" y="1594522"/>
                  <a:ext cx="1613412" cy="1145800"/>
                  <a:chOff x="1404426" y="829385"/>
                  <a:chExt cx="4882814" cy="3467638"/>
                </a:xfrm>
                <a:solidFill>
                  <a:srgbClr val="002050"/>
                </a:solidFill>
              </p:grpSpPr>
              <p:sp>
                <p:nvSpPr>
                  <p:cNvPr id="176" name="Freeform 6">
                    <a:extLst>
                      <a:ext uri="{FF2B5EF4-FFF2-40B4-BE49-F238E27FC236}">
                        <a16:creationId xmlns:a16="http://schemas.microsoft.com/office/drawing/2014/main" id="{84B4823F-B3D1-48DC-9AD6-77FA8F05E66D}"/>
                      </a:ext>
                    </a:extLst>
                  </p:cNvPr>
                  <p:cNvSpPr>
                    <a:spLocks noEditPoints="1"/>
                  </p:cNvSpPr>
                  <p:nvPr/>
                </p:nvSpPr>
                <p:spPr bwMode="auto">
                  <a:xfrm>
                    <a:off x="1747463" y="1246728"/>
                    <a:ext cx="1628769" cy="660006"/>
                  </a:xfrm>
                  <a:custGeom>
                    <a:avLst/>
                    <a:gdLst>
                      <a:gd name="T0" fmla="*/ 1199 w 1272"/>
                      <a:gd name="T1" fmla="*/ 0 h 514"/>
                      <a:gd name="T2" fmla="*/ 73 w 1272"/>
                      <a:gd name="T3" fmla="*/ 0 h 514"/>
                      <a:gd name="T4" fmla="*/ 0 w 1272"/>
                      <a:gd name="T5" fmla="*/ 74 h 514"/>
                      <a:gd name="T6" fmla="*/ 0 w 1272"/>
                      <a:gd name="T7" fmla="*/ 441 h 514"/>
                      <a:gd name="T8" fmla="*/ 73 w 1272"/>
                      <a:gd name="T9" fmla="*/ 514 h 514"/>
                      <a:gd name="T10" fmla="*/ 1199 w 1272"/>
                      <a:gd name="T11" fmla="*/ 514 h 514"/>
                      <a:gd name="T12" fmla="*/ 1272 w 1272"/>
                      <a:gd name="T13" fmla="*/ 441 h 514"/>
                      <a:gd name="T14" fmla="*/ 1272 w 1272"/>
                      <a:gd name="T15" fmla="*/ 74 h 514"/>
                      <a:gd name="T16" fmla="*/ 1199 w 1272"/>
                      <a:gd name="T17" fmla="*/ 0 h 514"/>
                      <a:gd name="T18" fmla="*/ 1126 w 1272"/>
                      <a:gd name="T19" fmla="*/ 367 h 514"/>
                      <a:gd name="T20" fmla="*/ 146 w 1272"/>
                      <a:gd name="T21" fmla="*/ 367 h 514"/>
                      <a:gd name="T22" fmla="*/ 146 w 1272"/>
                      <a:gd name="T23" fmla="*/ 147 h 514"/>
                      <a:gd name="T24" fmla="*/ 1126 w 1272"/>
                      <a:gd name="T25" fmla="*/ 147 h 514"/>
                      <a:gd name="T26" fmla="*/ 1126 w 1272"/>
                      <a:gd name="T27" fmla="*/ 36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2" h="514">
                        <a:moveTo>
                          <a:pt x="1199" y="0"/>
                        </a:moveTo>
                        <a:cubicBezTo>
                          <a:pt x="73" y="0"/>
                          <a:pt x="73" y="0"/>
                          <a:pt x="73" y="0"/>
                        </a:cubicBezTo>
                        <a:cubicBezTo>
                          <a:pt x="32" y="0"/>
                          <a:pt x="0" y="33"/>
                          <a:pt x="0" y="74"/>
                        </a:cubicBezTo>
                        <a:cubicBezTo>
                          <a:pt x="0" y="441"/>
                          <a:pt x="0" y="441"/>
                          <a:pt x="0" y="441"/>
                        </a:cubicBezTo>
                        <a:cubicBezTo>
                          <a:pt x="0" y="481"/>
                          <a:pt x="32" y="514"/>
                          <a:pt x="73" y="514"/>
                        </a:cubicBezTo>
                        <a:cubicBezTo>
                          <a:pt x="1199" y="514"/>
                          <a:pt x="1199" y="514"/>
                          <a:pt x="1199" y="514"/>
                        </a:cubicBezTo>
                        <a:cubicBezTo>
                          <a:pt x="1240" y="514"/>
                          <a:pt x="1272" y="481"/>
                          <a:pt x="1272" y="441"/>
                        </a:cubicBezTo>
                        <a:cubicBezTo>
                          <a:pt x="1272" y="74"/>
                          <a:pt x="1272" y="74"/>
                          <a:pt x="1272" y="74"/>
                        </a:cubicBezTo>
                        <a:cubicBezTo>
                          <a:pt x="1272" y="33"/>
                          <a:pt x="1240" y="0"/>
                          <a:pt x="1199" y="0"/>
                        </a:cubicBezTo>
                        <a:close/>
                        <a:moveTo>
                          <a:pt x="1126" y="367"/>
                        </a:moveTo>
                        <a:cubicBezTo>
                          <a:pt x="146" y="367"/>
                          <a:pt x="146" y="367"/>
                          <a:pt x="146" y="367"/>
                        </a:cubicBezTo>
                        <a:cubicBezTo>
                          <a:pt x="146" y="147"/>
                          <a:pt x="146" y="147"/>
                          <a:pt x="146" y="147"/>
                        </a:cubicBezTo>
                        <a:cubicBezTo>
                          <a:pt x="1126" y="147"/>
                          <a:pt x="1126" y="147"/>
                          <a:pt x="1126" y="147"/>
                        </a:cubicBezTo>
                        <a:lnTo>
                          <a:pt x="1126" y="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nvGrpSpPr>
                  <p:cNvPr id="177" name="Group 176">
                    <a:extLst>
                      <a:ext uri="{FF2B5EF4-FFF2-40B4-BE49-F238E27FC236}">
                        <a16:creationId xmlns:a16="http://schemas.microsoft.com/office/drawing/2014/main" id="{FED6F837-E680-409D-9378-79BCD266FB56}"/>
                      </a:ext>
                    </a:extLst>
                  </p:cNvPr>
                  <p:cNvGrpSpPr/>
                  <p:nvPr/>
                </p:nvGrpSpPr>
                <p:grpSpPr>
                  <a:xfrm rot="8063762" flipH="1">
                    <a:off x="5508524" y="2191818"/>
                    <a:ext cx="770594" cy="786838"/>
                    <a:chOff x="10280124" y="5698471"/>
                    <a:chExt cx="1746445" cy="1783265"/>
                  </a:xfrm>
                  <a:grpFill/>
                </p:grpSpPr>
                <p:sp>
                  <p:nvSpPr>
                    <p:cNvPr id="184" name="Freeform: Shape 183">
                      <a:extLst>
                        <a:ext uri="{FF2B5EF4-FFF2-40B4-BE49-F238E27FC236}">
                          <a16:creationId xmlns:a16="http://schemas.microsoft.com/office/drawing/2014/main" id="{89438641-374E-458A-8534-0ABDFC94D520}"/>
                        </a:ext>
                      </a:extLst>
                    </p:cNvPr>
                    <p:cNvSpPr>
                      <a:spLocks/>
                    </p:cNvSpPr>
                    <p:nvPr/>
                  </p:nvSpPr>
                  <p:spPr bwMode="auto">
                    <a:xfrm>
                      <a:off x="10280124" y="5698471"/>
                      <a:ext cx="1746445" cy="1783265"/>
                    </a:xfrm>
                    <a:custGeom>
                      <a:avLst/>
                      <a:gdLst>
                        <a:gd name="connsiteX0" fmla="*/ 97365 w 1746445"/>
                        <a:gd name="connsiteY0" fmla="*/ 95905 h 1783265"/>
                        <a:gd name="connsiteX1" fmla="*/ 122268 w 1746445"/>
                        <a:gd name="connsiteY1" fmla="*/ 398405 h 1783265"/>
                        <a:gd name="connsiteX2" fmla="*/ 279352 w 1746445"/>
                        <a:gd name="connsiteY2" fmla="*/ 398405 h 1783265"/>
                        <a:gd name="connsiteX3" fmla="*/ 325328 w 1746445"/>
                        <a:gd name="connsiteY3" fmla="*/ 445460 h 1783265"/>
                        <a:gd name="connsiteX4" fmla="*/ 325328 w 1746445"/>
                        <a:gd name="connsiteY4" fmla="*/ 598151 h 1783265"/>
                        <a:gd name="connsiteX5" fmla="*/ 477622 w 1746445"/>
                        <a:gd name="connsiteY5" fmla="*/ 598151 h 1783265"/>
                        <a:gd name="connsiteX6" fmla="*/ 524556 w 1746445"/>
                        <a:gd name="connsiteY6" fmla="*/ 645206 h 1783265"/>
                        <a:gd name="connsiteX7" fmla="*/ 524556 w 1746445"/>
                        <a:gd name="connsiteY7" fmla="*/ 825746 h 1783265"/>
                        <a:gd name="connsiteX8" fmla="*/ 767844 w 1746445"/>
                        <a:gd name="connsiteY8" fmla="*/ 1069666 h 1783265"/>
                        <a:gd name="connsiteX9" fmla="*/ 780296 w 1746445"/>
                        <a:gd name="connsiteY9" fmla="*/ 1115761 h 1783265"/>
                        <a:gd name="connsiteX10" fmla="*/ 892361 w 1746445"/>
                        <a:gd name="connsiteY10" fmla="*/ 1559428 h 1783265"/>
                        <a:gd name="connsiteX11" fmla="*/ 1521653 w 1746445"/>
                        <a:gd name="connsiteY11" fmla="*/ 1559428 h 1783265"/>
                        <a:gd name="connsiteX12" fmla="*/ 1521653 w 1746445"/>
                        <a:gd name="connsiteY12" fmla="*/ 928500 h 1783265"/>
                        <a:gd name="connsiteX13" fmla="*/ 1080095 w 1746445"/>
                        <a:gd name="connsiteY13" fmla="*/ 815182 h 1783265"/>
                        <a:gd name="connsiteX14" fmla="*/ 1033162 w 1746445"/>
                        <a:gd name="connsiteY14" fmla="*/ 803659 h 1783265"/>
                        <a:gd name="connsiteX15" fmla="*/ 340653 w 1746445"/>
                        <a:gd name="connsiteY15" fmla="*/ 109350 h 1783265"/>
                        <a:gd name="connsiteX16" fmla="*/ 97365 w 1746445"/>
                        <a:gd name="connsiteY16" fmla="*/ 95905 h 1783265"/>
                        <a:gd name="connsiteX17" fmla="*/ 48129 w 1746445"/>
                        <a:gd name="connsiteY17" fmla="*/ 27 h 1783265"/>
                        <a:gd name="connsiteX18" fmla="*/ 363327 w 1746445"/>
                        <a:gd name="connsiteY18" fmla="*/ 16341 h 1783265"/>
                        <a:gd name="connsiteX19" fmla="*/ 393984 w 1746445"/>
                        <a:gd name="connsiteY19" fmla="*/ 30735 h 1783265"/>
                        <a:gd name="connsiteX20" fmla="*/ 1082820 w 1746445"/>
                        <a:gd name="connsiteY20" fmla="*/ 720711 h 1783265"/>
                        <a:gd name="connsiteX21" fmla="*/ 1588668 w 1746445"/>
                        <a:gd name="connsiteY21" fmla="*/ 860818 h 1783265"/>
                        <a:gd name="connsiteX22" fmla="*/ 1588668 w 1746445"/>
                        <a:gd name="connsiteY22" fmla="*/ 1625646 h 1783265"/>
                        <a:gd name="connsiteX23" fmla="*/ 825105 w 1746445"/>
                        <a:gd name="connsiteY23" fmla="*/ 1625646 h 1783265"/>
                        <a:gd name="connsiteX24" fmla="*/ 685230 w 1746445"/>
                        <a:gd name="connsiteY24" fmla="*/ 1119919 h 1783265"/>
                        <a:gd name="connsiteX25" fmla="*/ 443803 w 1746445"/>
                        <a:gd name="connsiteY25" fmla="*/ 878091 h 1783265"/>
                        <a:gd name="connsiteX26" fmla="*/ 430390 w 1746445"/>
                        <a:gd name="connsiteY26" fmla="*/ 844504 h 1783265"/>
                        <a:gd name="connsiteX27" fmla="*/ 430390 w 1746445"/>
                        <a:gd name="connsiteY27" fmla="*/ 691922 h 1783265"/>
                        <a:gd name="connsiteX28" fmla="*/ 278061 w 1746445"/>
                        <a:gd name="connsiteY28" fmla="*/ 691922 h 1783265"/>
                        <a:gd name="connsiteX29" fmla="*/ 231116 w 1746445"/>
                        <a:gd name="connsiteY29" fmla="*/ 644900 h 1783265"/>
                        <a:gd name="connsiteX30" fmla="*/ 231116 w 1746445"/>
                        <a:gd name="connsiteY30" fmla="*/ 492319 h 1783265"/>
                        <a:gd name="connsiteX31" fmla="*/ 78787 w 1746445"/>
                        <a:gd name="connsiteY31" fmla="*/ 492319 h 1783265"/>
                        <a:gd name="connsiteX32" fmla="*/ 32801 w 1746445"/>
                        <a:gd name="connsiteY32" fmla="*/ 449135 h 1783265"/>
                        <a:gd name="connsiteX33" fmla="*/ 227 w 1746445"/>
                        <a:gd name="connsiteY33" fmla="*/ 50887 h 1783265"/>
                        <a:gd name="connsiteX34" fmla="*/ 48129 w 1746445"/>
                        <a:gd name="connsiteY34" fmla="*/ 27 h 17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46445" h="1783265">
                          <a:moveTo>
                            <a:pt x="97365" y="95905"/>
                          </a:moveTo>
                          <a:cubicBezTo>
                            <a:pt x="97365" y="95905"/>
                            <a:pt x="97365" y="95905"/>
                            <a:pt x="122268" y="398405"/>
                          </a:cubicBezTo>
                          <a:cubicBezTo>
                            <a:pt x="122268" y="398405"/>
                            <a:pt x="122268" y="398405"/>
                            <a:pt x="279352" y="398405"/>
                          </a:cubicBezTo>
                          <a:cubicBezTo>
                            <a:pt x="303298" y="398405"/>
                            <a:pt x="325328" y="421453"/>
                            <a:pt x="325328" y="445460"/>
                          </a:cubicBezTo>
                          <a:cubicBezTo>
                            <a:pt x="325328" y="445460"/>
                            <a:pt x="325328" y="445460"/>
                            <a:pt x="325328" y="598151"/>
                          </a:cubicBezTo>
                          <a:cubicBezTo>
                            <a:pt x="325328" y="598151"/>
                            <a:pt x="325328" y="598151"/>
                            <a:pt x="477622" y="598151"/>
                          </a:cubicBezTo>
                          <a:cubicBezTo>
                            <a:pt x="502526" y="598151"/>
                            <a:pt x="524556" y="620238"/>
                            <a:pt x="524556" y="645206"/>
                          </a:cubicBezTo>
                          <a:cubicBezTo>
                            <a:pt x="524556" y="645206"/>
                            <a:pt x="524556" y="645206"/>
                            <a:pt x="524556" y="825746"/>
                          </a:cubicBezTo>
                          <a:cubicBezTo>
                            <a:pt x="524556" y="825746"/>
                            <a:pt x="524556" y="825746"/>
                            <a:pt x="767844" y="1069666"/>
                          </a:cubicBezTo>
                          <a:cubicBezTo>
                            <a:pt x="780296" y="1082150"/>
                            <a:pt x="785085" y="1100396"/>
                            <a:pt x="780296" y="1115761"/>
                          </a:cubicBezTo>
                          <a:cubicBezTo>
                            <a:pt x="735278" y="1268452"/>
                            <a:pt x="771675" y="1439388"/>
                            <a:pt x="892361" y="1559428"/>
                          </a:cubicBezTo>
                          <a:cubicBezTo>
                            <a:pt x="1066686" y="1734205"/>
                            <a:pt x="1347329" y="1734205"/>
                            <a:pt x="1521653" y="1559428"/>
                          </a:cubicBezTo>
                          <a:cubicBezTo>
                            <a:pt x="1695978" y="1384650"/>
                            <a:pt x="1695978" y="1103277"/>
                            <a:pt x="1521653" y="928500"/>
                          </a:cubicBezTo>
                          <a:cubicBezTo>
                            <a:pt x="1417250" y="830547"/>
                            <a:pt x="1254420" y="766206"/>
                            <a:pt x="1080095" y="815182"/>
                          </a:cubicBezTo>
                          <a:cubicBezTo>
                            <a:pt x="1063812" y="819984"/>
                            <a:pt x="1045614" y="816143"/>
                            <a:pt x="1033162" y="803659"/>
                          </a:cubicBezTo>
                          <a:cubicBezTo>
                            <a:pt x="1033162" y="803659"/>
                            <a:pt x="1033162" y="803659"/>
                            <a:pt x="340653" y="109350"/>
                          </a:cubicBezTo>
                          <a:cubicBezTo>
                            <a:pt x="340653" y="109350"/>
                            <a:pt x="340653" y="109350"/>
                            <a:pt x="97365" y="95905"/>
                          </a:cubicBezTo>
                          <a:close/>
                          <a:moveTo>
                            <a:pt x="48129" y="27"/>
                          </a:moveTo>
                          <a:cubicBezTo>
                            <a:pt x="48129" y="27"/>
                            <a:pt x="48129" y="27"/>
                            <a:pt x="363327" y="16341"/>
                          </a:cubicBezTo>
                          <a:cubicBezTo>
                            <a:pt x="374823" y="17300"/>
                            <a:pt x="386320" y="22098"/>
                            <a:pt x="393984" y="30735"/>
                          </a:cubicBezTo>
                          <a:cubicBezTo>
                            <a:pt x="393984" y="30735"/>
                            <a:pt x="393984" y="30735"/>
                            <a:pt x="1082820" y="720711"/>
                          </a:cubicBezTo>
                          <a:cubicBezTo>
                            <a:pt x="1259100" y="678488"/>
                            <a:pt x="1451668" y="723590"/>
                            <a:pt x="1588668" y="860818"/>
                          </a:cubicBezTo>
                          <a:cubicBezTo>
                            <a:pt x="1790816" y="1044108"/>
                            <a:pt x="1807103" y="1414526"/>
                            <a:pt x="1588668" y="1625646"/>
                          </a:cubicBezTo>
                          <a:cubicBezTo>
                            <a:pt x="1377898" y="1835805"/>
                            <a:pt x="1035875" y="1835805"/>
                            <a:pt x="825105" y="1625646"/>
                          </a:cubicBezTo>
                          <a:cubicBezTo>
                            <a:pt x="689063" y="1488418"/>
                            <a:pt x="644034" y="1295532"/>
                            <a:pt x="685230" y="1119919"/>
                          </a:cubicBezTo>
                          <a:cubicBezTo>
                            <a:pt x="685230" y="1119919"/>
                            <a:pt x="685230" y="1119919"/>
                            <a:pt x="443803" y="878091"/>
                          </a:cubicBezTo>
                          <a:cubicBezTo>
                            <a:pt x="435180" y="868495"/>
                            <a:pt x="430390" y="856979"/>
                            <a:pt x="430390" y="844504"/>
                          </a:cubicBezTo>
                          <a:cubicBezTo>
                            <a:pt x="430390" y="844504"/>
                            <a:pt x="430390" y="844504"/>
                            <a:pt x="430390" y="691922"/>
                          </a:cubicBezTo>
                          <a:cubicBezTo>
                            <a:pt x="430390" y="691922"/>
                            <a:pt x="430390" y="691922"/>
                            <a:pt x="278061" y="691922"/>
                          </a:cubicBezTo>
                          <a:cubicBezTo>
                            <a:pt x="254109" y="691922"/>
                            <a:pt x="232074" y="669851"/>
                            <a:pt x="231116" y="644900"/>
                          </a:cubicBezTo>
                          <a:cubicBezTo>
                            <a:pt x="231116" y="644900"/>
                            <a:pt x="231116" y="644900"/>
                            <a:pt x="231116" y="492319"/>
                          </a:cubicBezTo>
                          <a:cubicBezTo>
                            <a:pt x="231116" y="492319"/>
                            <a:pt x="231116" y="492319"/>
                            <a:pt x="78787" y="492319"/>
                          </a:cubicBezTo>
                          <a:cubicBezTo>
                            <a:pt x="55794" y="492319"/>
                            <a:pt x="34717" y="472166"/>
                            <a:pt x="32801" y="449135"/>
                          </a:cubicBezTo>
                          <a:cubicBezTo>
                            <a:pt x="32801" y="449135"/>
                            <a:pt x="32801" y="449135"/>
                            <a:pt x="227" y="50887"/>
                          </a:cubicBezTo>
                          <a:cubicBezTo>
                            <a:pt x="-2647" y="24018"/>
                            <a:pt x="22262" y="-933"/>
                            <a:pt x="4812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353535"/>
                        </a:solidFill>
                      </a:endParaRPr>
                    </a:p>
                  </p:txBody>
                </p:sp>
                <p:sp>
                  <p:nvSpPr>
                    <p:cNvPr id="185" name="Freeform: Shape 184">
                      <a:extLst>
                        <a:ext uri="{FF2B5EF4-FFF2-40B4-BE49-F238E27FC236}">
                          <a16:creationId xmlns:a16="http://schemas.microsoft.com/office/drawing/2014/main" id="{A0C261EA-04E7-477A-B6DB-A92AED8C035A}"/>
                        </a:ext>
                      </a:extLst>
                    </p:cNvPr>
                    <p:cNvSpPr>
                      <a:spLocks/>
                    </p:cNvSpPr>
                    <p:nvPr/>
                  </p:nvSpPr>
                  <p:spPr bwMode="auto">
                    <a:xfrm>
                      <a:off x="11414873" y="6869931"/>
                      <a:ext cx="374743" cy="376188"/>
                    </a:xfrm>
                    <a:custGeom>
                      <a:avLst/>
                      <a:gdLst>
                        <a:gd name="connsiteX0" fmla="*/ 187688 w 374743"/>
                        <a:gd name="connsiteY0" fmla="*/ 94026 h 376188"/>
                        <a:gd name="connsiteX1" fmla="*/ 121285 w 374743"/>
                        <a:gd name="connsiteY1" fmla="*/ 121383 h 376188"/>
                        <a:gd name="connsiteX2" fmla="*/ 121285 w 374743"/>
                        <a:gd name="connsiteY2" fmla="*/ 254807 h 376188"/>
                        <a:gd name="connsiteX3" fmla="*/ 254091 w 374743"/>
                        <a:gd name="connsiteY3" fmla="*/ 254807 h 376188"/>
                        <a:gd name="connsiteX4" fmla="*/ 254091 w 374743"/>
                        <a:gd name="connsiteY4" fmla="*/ 121383 h 376188"/>
                        <a:gd name="connsiteX5" fmla="*/ 187688 w 374743"/>
                        <a:gd name="connsiteY5" fmla="*/ 94026 h 376188"/>
                        <a:gd name="connsiteX6" fmla="*/ 187372 w 374743"/>
                        <a:gd name="connsiteY6" fmla="*/ 0 h 376188"/>
                        <a:gd name="connsiteX7" fmla="*/ 320113 w 374743"/>
                        <a:gd name="connsiteY7" fmla="*/ 54840 h 376188"/>
                        <a:gd name="connsiteX8" fmla="*/ 320113 w 374743"/>
                        <a:gd name="connsiteY8" fmla="*/ 321348 h 376188"/>
                        <a:gd name="connsiteX9" fmla="*/ 54630 w 374743"/>
                        <a:gd name="connsiteY9" fmla="*/ 321348 h 376188"/>
                        <a:gd name="connsiteX10" fmla="*/ 54630 w 374743"/>
                        <a:gd name="connsiteY10" fmla="*/ 54840 h 376188"/>
                        <a:gd name="connsiteX11" fmla="*/ 187372 w 374743"/>
                        <a:gd name="connsiteY11" fmla="*/ 0 h 3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743" h="376188">
                          <a:moveTo>
                            <a:pt x="187688" y="94026"/>
                          </a:moveTo>
                          <a:cubicBezTo>
                            <a:pt x="163802" y="94026"/>
                            <a:pt x="139916" y="103145"/>
                            <a:pt x="121285" y="121383"/>
                          </a:cubicBezTo>
                          <a:cubicBezTo>
                            <a:pt x="84978" y="158818"/>
                            <a:pt x="84978" y="217371"/>
                            <a:pt x="121285" y="254807"/>
                          </a:cubicBezTo>
                          <a:cubicBezTo>
                            <a:pt x="158547" y="291282"/>
                            <a:pt x="216829" y="291282"/>
                            <a:pt x="254091" y="254807"/>
                          </a:cubicBezTo>
                          <a:cubicBezTo>
                            <a:pt x="291353" y="217371"/>
                            <a:pt x="291353" y="158818"/>
                            <a:pt x="254091" y="121383"/>
                          </a:cubicBezTo>
                          <a:cubicBezTo>
                            <a:pt x="235460" y="103145"/>
                            <a:pt x="211574" y="94026"/>
                            <a:pt x="187688" y="94026"/>
                          </a:cubicBezTo>
                          <a:close/>
                          <a:moveTo>
                            <a:pt x="187372" y="0"/>
                          </a:moveTo>
                          <a:cubicBezTo>
                            <a:pt x="235532" y="0"/>
                            <a:pt x="283693" y="18280"/>
                            <a:pt x="320113" y="54840"/>
                          </a:cubicBezTo>
                          <a:cubicBezTo>
                            <a:pt x="392953" y="127962"/>
                            <a:pt x="392953" y="248227"/>
                            <a:pt x="320113" y="321348"/>
                          </a:cubicBezTo>
                          <a:cubicBezTo>
                            <a:pt x="247273" y="394469"/>
                            <a:pt x="127470" y="394469"/>
                            <a:pt x="54630" y="321348"/>
                          </a:cubicBezTo>
                          <a:cubicBezTo>
                            <a:pt x="-18210" y="248227"/>
                            <a:pt x="-18210" y="127962"/>
                            <a:pt x="54630" y="54840"/>
                          </a:cubicBezTo>
                          <a:cubicBezTo>
                            <a:pt x="91050" y="18280"/>
                            <a:pt x="139211" y="0"/>
                            <a:pt x="1873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353535"/>
                        </a:solidFill>
                      </a:endParaRPr>
                    </a:p>
                  </p:txBody>
                </p:sp>
              </p:grpSp>
              <p:sp>
                <p:nvSpPr>
                  <p:cNvPr id="178" name="Freeform: Shape 177">
                    <a:extLst>
                      <a:ext uri="{FF2B5EF4-FFF2-40B4-BE49-F238E27FC236}">
                        <a16:creationId xmlns:a16="http://schemas.microsoft.com/office/drawing/2014/main" id="{6F775A19-8AB1-477F-9BB9-FD275FCFF654}"/>
                      </a:ext>
                    </a:extLst>
                  </p:cNvPr>
                  <p:cNvSpPr>
                    <a:spLocks/>
                  </p:cNvSpPr>
                  <p:nvPr/>
                </p:nvSpPr>
                <p:spPr bwMode="auto">
                  <a:xfrm>
                    <a:off x="4871958" y="1669870"/>
                    <a:ext cx="1070618" cy="1358929"/>
                  </a:xfrm>
                  <a:custGeom>
                    <a:avLst/>
                    <a:gdLst>
                      <a:gd name="connsiteX0" fmla="*/ 337049 w 337049"/>
                      <a:gd name="connsiteY0" fmla="*/ 414139 h 427814"/>
                      <a:gd name="connsiteX1" fmla="*/ 337049 w 337049"/>
                      <a:gd name="connsiteY1" fmla="*/ 427814 h 427814"/>
                      <a:gd name="connsiteX2" fmla="*/ 323920 w 337049"/>
                      <a:gd name="connsiteY2" fmla="*/ 427814 h 427814"/>
                      <a:gd name="connsiteX3" fmla="*/ 113936 w 337049"/>
                      <a:gd name="connsiteY3" fmla="*/ 391721 h 427814"/>
                      <a:gd name="connsiteX4" fmla="*/ 263655 w 337049"/>
                      <a:gd name="connsiteY4" fmla="*/ 391721 h 427814"/>
                      <a:gd name="connsiteX5" fmla="*/ 263266 w 337049"/>
                      <a:gd name="connsiteY5" fmla="*/ 398104 h 427814"/>
                      <a:gd name="connsiteX6" fmla="*/ 278301 w 337049"/>
                      <a:gd name="connsiteY6" fmla="*/ 416983 h 427814"/>
                      <a:gd name="connsiteX7" fmla="*/ 286927 w 337049"/>
                      <a:gd name="connsiteY7" fmla="*/ 427814 h 427814"/>
                      <a:gd name="connsiteX8" fmla="*/ 106649 w 337049"/>
                      <a:gd name="connsiteY8" fmla="*/ 427814 h 427814"/>
                      <a:gd name="connsiteX9" fmla="*/ 207007 w 337049"/>
                      <a:gd name="connsiteY9" fmla="*/ 61571 h 427814"/>
                      <a:gd name="connsiteX10" fmla="*/ 207007 w 337049"/>
                      <a:gd name="connsiteY10" fmla="*/ 130574 h 427814"/>
                      <a:gd name="connsiteX11" fmla="*/ 275478 w 337049"/>
                      <a:gd name="connsiteY11" fmla="*/ 130574 h 427814"/>
                      <a:gd name="connsiteX12" fmla="*/ 0 w 337049"/>
                      <a:gd name="connsiteY12" fmla="*/ 0 h 427814"/>
                      <a:gd name="connsiteX13" fmla="*/ 196391 w 337049"/>
                      <a:gd name="connsiteY13" fmla="*/ 0 h 427814"/>
                      <a:gd name="connsiteX14" fmla="*/ 323101 w 337049"/>
                      <a:gd name="connsiteY14" fmla="*/ 126710 h 427814"/>
                      <a:gd name="connsiteX15" fmla="*/ 309689 w 337049"/>
                      <a:gd name="connsiteY15" fmla="*/ 123487 h 427814"/>
                      <a:gd name="connsiteX16" fmla="*/ 254563 w 337049"/>
                      <a:gd name="connsiteY16" fmla="*/ 144283 h 427814"/>
                      <a:gd name="connsiteX17" fmla="*/ 238425 w 337049"/>
                      <a:gd name="connsiteY17" fmla="*/ 166667 h 427814"/>
                      <a:gd name="connsiteX18" fmla="*/ 170913 w 337049"/>
                      <a:gd name="connsiteY18" fmla="*/ 166667 h 427814"/>
                      <a:gd name="connsiteX19" fmla="*/ 170913 w 337049"/>
                      <a:gd name="connsiteY19" fmla="*/ 36094 h 427814"/>
                      <a:gd name="connsiteX20" fmla="*/ 36094 w 337049"/>
                      <a:gd name="connsiteY20" fmla="*/ 36094 h 427814"/>
                      <a:gd name="connsiteX21" fmla="*/ 36094 w 337049"/>
                      <a:gd name="connsiteY21" fmla="*/ 296667 h 427814"/>
                      <a:gd name="connsiteX22" fmla="*/ 16231 w 337049"/>
                      <a:gd name="connsiteY22" fmla="*/ 292657 h 427814"/>
                      <a:gd name="connsiteX23" fmla="*/ 0 w 337049"/>
                      <a:gd name="connsiteY23" fmla="*/ 295934 h 42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7049" h="427814">
                        <a:moveTo>
                          <a:pt x="337049" y="414139"/>
                        </a:moveTo>
                        <a:lnTo>
                          <a:pt x="337049" y="427814"/>
                        </a:lnTo>
                        <a:lnTo>
                          <a:pt x="323920" y="427814"/>
                        </a:lnTo>
                        <a:close/>
                        <a:moveTo>
                          <a:pt x="113936" y="391721"/>
                        </a:moveTo>
                        <a:lnTo>
                          <a:pt x="263655" y="391721"/>
                        </a:lnTo>
                        <a:lnTo>
                          <a:pt x="263266" y="398104"/>
                        </a:lnTo>
                        <a:cubicBezTo>
                          <a:pt x="263266" y="398104"/>
                          <a:pt x="263266" y="398104"/>
                          <a:pt x="278301" y="416983"/>
                        </a:cubicBezTo>
                        <a:lnTo>
                          <a:pt x="286927" y="427814"/>
                        </a:lnTo>
                        <a:lnTo>
                          <a:pt x="106649" y="427814"/>
                        </a:lnTo>
                        <a:close/>
                        <a:moveTo>
                          <a:pt x="207007" y="61571"/>
                        </a:moveTo>
                        <a:lnTo>
                          <a:pt x="207007" y="130574"/>
                        </a:lnTo>
                        <a:lnTo>
                          <a:pt x="275478" y="130574"/>
                        </a:lnTo>
                        <a:close/>
                        <a:moveTo>
                          <a:pt x="0" y="0"/>
                        </a:moveTo>
                        <a:lnTo>
                          <a:pt x="196391" y="0"/>
                        </a:lnTo>
                        <a:lnTo>
                          <a:pt x="323101" y="126710"/>
                        </a:lnTo>
                        <a:lnTo>
                          <a:pt x="309689" y="123487"/>
                        </a:lnTo>
                        <a:cubicBezTo>
                          <a:pt x="288439" y="122800"/>
                          <a:pt x="268927" y="130799"/>
                          <a:pt x="254563" y="144283"/>
                        </a:cubicBezTo>
                        <a:lnTo>
                          <a:pt x="238425" y="166667"/>
                        </a:lnTo>
                        <a:lnTo>
                          <a:pt x="170913" y="166667"/>
                        </a:lnTo>
                        <a:lnTo>
                          <a:pt x="170913" y="36094"/>
                        </a:lnTo>
                        <a:lnTo>
                          <a:pt x="36094" y="36094"/>
                        </a:lnTo>
                        <a:lnTo>
                          <a:pt x="36094" y="296667"/>
                        </a:lnTo>
                        <a:lnTo>
                          <a:pt x="16231" y="292657"/>
                        </a:lnTo>
                        <a:lnTo>
                          <a:pt x="0" y="2959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353535"/>
                      </a:solidFill>
                    </a:endParaRPr>
                  </a:p>
                </p:txBody>
              </p:sp>
              <p:sp>
                <p:nvSpPr>
                  <p:cNvPr id="179" name="Freeform: Shape 178">
                    <a:extLst>
                      <a:ext uri="{FF2B5EF4-FFF2-40B4-BE49-F238E27FC236}">
                        <a16:creationId xmlns:a16="http://schemas.microsoft.com/office/drawing/2014/main" id="{AAA314BD-92DC-4F9E-BBAE-A38C8552B0C5}"/>
                      </a:ext>
                    </a:extLst>
                  </p:cNvPr>
                  <p:cNvSpPr>
                    <a:spLocks/>
                  </p:cNvSpPr>
                  <p:nvPr/>
                </p:nvSpPr>
                <p:spPr bwMode="auto">
                  <a:xfrm>
                    <a:off x="3189311" y="2928834"/>
                    <a:ext cx="940879" cy="1368189"/>
                  </a:xfrm>
                  <a:custGeom>
                    <a:avLst/>
                    <a:gdLst>
                      <a:gd name="connsiteX0" fmla="*/ 211137 w 2233613"/>
                      <a:gd name="connsiteY0" fmla="*/ 1533526 h 3248026"/>
                      <a:gd name="connsiteX1" fmla="*/ 211137 w 2233613"/>
                      <a:gd name="connsiteY1" fmla="*/ 3036889 h 3248026"/>
                      <a:gd name="connsiteX2" fmla="*/ 2022475 w 2233613"/>
                      <a:gd name="connsiteY2" fmla="*/ 3036889 h 3248026"/>
                      <a:gd name="connsiteX3" fmla="*/ 2022475 w 2233613"/>
                      <a:gd name="connsiteY3" fmla="*/ 1533526 h 3248026"/>
                      <a:gd name="connsiteX4" fmla="*/ 1116807 w 2233613"/>
                      <a:gd name="connsiteY4" fmla="*/ 211138 h 3248026"/>
                      <a:gd name="connsiteX5" fmla="*/ 511175 w 2233613"/>
                      <a:gd name="connsiteY5" fmla="*/ 818337 h 3248026"/>
                      <a:gd name="connsiteX6" fmla="*/ 511175 w 2233613"/>
                      <a:gd name="connsiteY6" fmla="*/ 1323976 h 3248026"/>
                      <a:gd name="connsiteX7" fmla="*/ 1722438 w 2233613"/>
                      <a:gd name="connsiteY7" fmla="*/ 1323976 h 3248026"/>
                      <a:gd name="connsiteX8" fmla="*/ 1722438 w 2233613"/>
                      <a:gd name="connsiteY8" fmla="*/ 818337 h 3248026"/>
                      <a:gd name="connsiteX9" fmla="*/ 1116807 w 2233613"/>
                      <a:gd name="connsiteY9" fmla="*/ 211138 h 3248026"/>
                      <a:gd name="connsiteX10" fmla="*/ 1116807 w 2233613"/>
                      <a:gd name="connsiteY10" fmla="*/ 0 h 3248026"/>
                      <a:gd name="connsiteX11" fmla="*/ 1931773 w 2233613"/>
                      <a:gd name="connsiteY11" fmla="*/ 818485 h 3248026"/>
                      <a:gd name="connsiteX12" fmla="*/ 1931773 w 2233613"/>
                      <a:gd name="connsiteY12" fmla="*/ 1323830 h 3248026"/>
                      <a:gd name="connsiteX13" fmla="*/ 2127969 w 2233613"/>
                      <a:gd name="connsiteY13" fmla="*/ 1323830 h 3248026"/>
                      <a:gd name="connsiteX14" fmla="*/ 2233613 w 2233613"/>
                      <a:gd name="connsiteY14" fmla="*/ 1429650 h 3248026"/>
                      <a:gd name="connsiteX15" fmla="*/ 2233613 w 2233613"/>
                      <a:gd name="connsiteY15" fmla="*/ 3142206 h 3248026"/>
                      <a:gd name="connsiteX16" fmla="*/ 2127969 w 2233613"/>
                      <a:gd name="connsiteY16" fmla="*/ 3248026 h 3248026"/>
                      <a:gd name="connsiteX17" fmla="*/ 105644 w 2233613"/>
                      <a:gd name="connsiteY17" fmla="*/ 3248026 h 3248026"/>
                      <a:gd name="connsiteX18" fmla="*/ 0 w 2233613"/>
                      <a:gd name="connsiteY18" fmla="*/ 3142206 h 3248026"/>
                      <a:gd name="connsiteX19" fmla="*/ 0 w 2233613"/>
                      <a:gd name="connsiteY19" fmla="*/ 1429650 h 3248026"/>
                      <a:gd name="connsiteX20" fmla="*/ 105644 w 2233613"/>
                      <a:gd name="connsiteY20" fmla="*/ 1323830 h 3248026"/>
                      <a:gd name="connsiteX21" fmla="*/ 299684 w 2233613"/>
                      <a:gd name="connsiteY21" fmla="*/ 1323830 h 3248026"/>
                      <a:gd name="connsiteX22" fmla="*/ 299684 w 2233613"/>
                      <a:gd name="connsiteY22" fmla="*/ 818485 h 3248026"/>
                      <a:gd name="connsiteX23" fmla="*/ 1116807 w 2233613"/>
                      <a:gd name="connsiteY23" fmla="*/ 0 h 324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33613" h="3248026">
                        <a:moveTo>
                          <a:pt x="211137" y="1533526"/>
                        </a:moveTo>
                        <a:lnTo>
                          <a:pt x="211137" y="3036889"/>
                        </a:lnTo>
                        <a:lnTo>
                          <a:pt x="2022475" y="3036889"/>
                        </a:lnTo>
                        <a:lnTo>
                          <a:pt x="2022475" y="1533526"/>
                        </a:lnTo>
                        <a:close/>
                        <a:moveTo>
                          <a:pt x="1116807" y="211138"/>
                        </a:moveTo>
                        <a:cubicBezTo>
                          <a:pt x="782739" y="211138"/>
                          <a:pt x="511175" y="483405"/>
                          <a:pt x="511175" y="818337"/>
                        </a:cubicBezTo>
                        <a:lnTo>
                          <a:pt x="511175" y="1323976"/>
                        </a:lnTo>
                        <a:cubicBezTo>
                          <a:pt x="511175" y="1323976"/>
                          <a:pt x="511175" y="1323976"/>
                          <a:pt x="1722438" y="1323976"/>
                        </a:cubicBezTo>
                        <a:cubicBezTo>
                          <a:pt x="1722438" y="1323976"/>
                          <a:pt x="1722438" y="1323976"/>
                          <a:pt x="1722438" y="818337"/>
                        </a:cubicBezTo>
                        <a:cubicBezTo>
                          <a:pt x="1722438" y="483405"/>
                          <a:pt x="1450874" y="211138"/>
                          <a:pt x="1116807" y="211138"/>
                        </a:cubicBezTo>
                        <a:close/>
                        <a:moveTo>
                          <a:pt x="1116807" y="0"/>
                        </a:moveTo>
                        <a:cubicBezTo>
                          <a:pt x="1567410" y="0"/>
                          <a:pt x="1931773" y="367131"/>
                          <a:pt x="1931773" y="818485"/>
                        </a:cubicBezTo>
                        <a:cubicBezTo>
                          <a:pt x="1931773" y="818485"/>
                          <a:pt x="1931773" y="818485"/>
                          <a:pt x="1931773" y="1323830"/>
                        </a:cubicBezTo>
                        <a:cubicBezTo>
                          <a:pt x="1931773" y="1323830"/>
                          <a:pt x="1931773" y="1323830"/>
                          <a:pt x="2127969" y="1323830"/>
                        </a:cubicBezTo>
                        <a:cubicBezTo>
                          <a:pt x="2186181" y="1323830"/>
                          <a:pt x="2233613" y="1369181"/>
                          <a:pt x="2233613" y="1429650"/>
                        </a:cubicBezTo>
                        <a:cubicBezTo>
                          <a:pt x="2233613" y="1429650"/>
                          <a:pt x="2233613" y="1429650"/>
                          <a:pt x="2233613" y="3142206"/>
                        </a:cubicBezTo>
                        <a:cubicBezTo>
                          <a:pt x="2233613" y="3200515"/>
                          <a:pt x="2186181" y="3248026"/>
                          <a:pt x="2127969" y="3248026"/>
                        </a:cubicBezTo>
                        <a:cubicBezTo>
                          <a:pt x="2127969" y="3248026"/>
                          <a:pt x="2127969" y="3248026"/>
                          <a:pt x="105644" y="3248026"/>
                        </a:cubicBezTo>
                        <a:cubicBezTo>
                          <a:pt x="47432" y="3248026"/>
                          <a:pt x="0" y="3200515"/>
                          <a:pt x="0" y="3142206"/>
                        </a:cubicBezTo>
                        <a:cubicBezTo>
                          <a:pt x="0" y="3142206"/>
                          <a:pt x="0" y="3142206"/>
                          <a:pt x="0" y="1429650"/>
                        </a:cubicBezTo>
                        <a:cubicBezTo>
                          <a:pt x="0" y="1369181"/>
                          <a:pt x="47432" y="1323830"/>
                          <a:pt x="105644" y="1323830"/>
                        </a:cubicBezTo>
                        <a:cubicBezTo>
                          <a:pt x="105644" y="1323830"/>
                          <a:pt x="105644" y="1323830"/>
                          <a:pt x="299684" y="1323830"/>
                        </a:cubicBezTo>
                        <a:cubicBezTo>
                          <a:pt x="299684" y="1323830"/>
                          <a:pt x="299684" y="1323830"/>
                          <a:pt x="299684" y="818485"/>
                        </a:cubicBezTo>
                        <a:cubicBezTo>
                          <a:pt x="299684" y="367131"/>
                          <a:pt x="666203" y="0"/>
                          <a:pt x="11168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353535"/>
                      </a:solidFill>
                    </a:endParaRPr>
                  </a:p>
                </p:txBody>
              </p:sp>
              <p:sp>
                <p:nvSpPr>
                  <p:cNvPr id="180" name="Circle: Hollow 179">
                    <a:extLst>
                      <a:ext uri="{FF2B5EF4-FFF2-40B4-BE49-F238E27FC236}">
                        <a16:creationId xmlns:a16="http://schemas.microsoft.com/office/drawing/2014/main" id="{88B46B5A-E900-4843-BEAD-979ED8F6E130}"/>
                      </a:ext>
                    </a:extLst>
                  </p:cNvPr>
                  <p:cNvSpPr/>
                  <p:nvPr/>
                </p:nvSpPr>
                <p:spPr bwMode="auto">
                  <a:xfrm>
                    <a:off x="4686615" y="2651056"/>
                    <a:ext cx="501135" cy="501136"/>
                  </a:xfrm>
                  <a:prstGeom prst="donut">
                    <a:avLst>
                      <a:gd name="adj" fmla="val 12552"/>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Freeform: Shape 180">
                    <a:extLst>
                      <a:ext uri="{FF2B5EF4-FFF2-40B4-BE49-F238E27FC236}">
                        <a16:creationId xmlns:a16="http://schemas.microsoft.com/office/drawing/2014/main" id="{83D92E78-FBA3-4CE4-862C-D1DE3C74DCB2}"/>
                      </a:ext>
                    </a:extLst>
                  </p:cNvPr>
                  <p:cNvSpPr/>
                  <p:nvPr/>
                </p:nvSpPr>
                <p:spPr bwMode="auto">
                  <a:xfrm>
                    <a:off x="4918711" y="3068076"/>
                    <a:ext cx="186690" cy="373380"/>
                  </a:xfrm>
                  <a:custGeom>
                    <a:avLst/>
                    <a:gdLst>
                      <a:gd name="connsiteX0" fmla="*/ 0 w 356235"/>
                      <a:gd name="connsiteY0" fmla="*/ 0 h 398145"/>
                      <a:gd name="connsiteX1" fmla="*/ 0 w 356235"/>
                      <a:gd name="connsiteY1" fmla="*/ 388620 h 398145"/>
                      <a:gd name="connsiteX2" fmla="*/ 40005 w 356235"/>
                      <a:gd name="connsiteY2" fmla="*/ 390525 h 398145"/>
                      <a:gd name="connsiteX3" fmla="*/ 169545 w 356235"/>
                      <a:gd name="connsiteY3" fmla="*/ 304800 h 398145"/>
                      <a:gd name="connsiteX4" fmla="*/ 356235 w 356235"/>
                      <a:gd name="connsiteY4" fmla="*/ 398145 h 398145"/>
                      <a:gd name="connsiteX5" fmla="*/ 356235 w 356235"/>
                      <a:gd name="connsiteY5" fmla="*/ 24765 h 398145"/>
                      <a:gd name="connsiteX6" fmla="*/ 308610 w 356235"/>
                      <a:gd name="connsiteY6" fmla="*/ 30480 h 398145"/>
                      <a:gd name="connsiteX7" fmla="*/ 308610 w 356235"/>
                      <a:gd name="connsiteY7" fmla="*/ 297180 h 398145"/>
                      <a:gd name="connsiteX8" fmla="*/ 177165 w 356235"/>
                      <a:gd name="connsiteY8" fmla="*/ 243840 h 398145"/>
                      <a:gd name="connsiteX9" fmla="*/ 177165 w 356235"/>
                      <a:gd name="connsiteY9" fmla="*/ 314325 h 398145"/>
                      <a:gd name="connsiteX0" fmla="*/ 0 w 356235"/>
                      <a:gd name="connsiteY0" fmla="*/ 0 h 398145"/>
                      <a:gd name="connsiteX1" fmla="*/ 0 w 356235"/>
                      <a:gd name="connsiteY1" fmla="*/ 388620 h 398145"/>
                      <a:gd name="connsiteX2" fmla="*/ 169545 w 356235"/>
                      <a:gd name="connsiteY2" fmla="*/ 304800 h 398145"/>
                      <a:gd name="connsiteX3" fmla="*/ 356235 w 356235"/>
                      <a:gd name="connsiteY3" fmla="*/ 398145 h 398145"/>
                      <a:gd name="connsiteX4" fmla="*/ 356235 w 356235"/>
                      <a:gd name="connsiteY4" fmla="*/ 24765 h 398145"/>
                      <a:gd name="connsiteX5" fmla="*/ 308610 w 356235"/>
                      <a:gd name="connsiteY5" fmla="*/ 30480 h 398145"/>
                      <a:gd name="connsiteX6" fmla="*/ 308610 w 356235"/>
                      <a:gd name="connsiteY6" fmla="*/ 297180 h 398145"/>
                      <a:gd name="connsiteX7" fmla="*/ 177165 w 356235"/>
                      <a:gd name="connsiteY7" fmla="*/ 243840 h 398145"/>
                      <a:gd name="connsiteX8" fmla="*/ 177165 w 356235"/>
                      <a:gd name="connsiteY8" fmla="*/ 314325 h 398145"/>
                      <a:gd name="connsiteX0" fmla="*/ 0 w 356235"/>
                      <a:gd name="connsiteY0" fmla="*/ 0 h 398145"/>
                      <a:gd name="connsiteX1" fmla="*/ 169545 w 356235"/>
                      <a:gd name="connsiteY1" fmla="*/ 304800 h 398145"/>
                      <a:gd name="connsiteX2" fmla="*/ 356235 w 356235"/>
                      <a:gd name="connsiteY2" fmla="*/ 398145 h 398145"/>
                      <a:gd name="connsiteX3" fmla="*/ 356235 w 356235"/>
                      <a:gd name="connsiteY3" fmla="*/ 24765 h 398145"/>
                      <a:gd name="connsiteX4" fmla="*/ 308610 w 356235"/>
                      <a:gd name="connsiteY4" fmla="*/ 30480 h 398145"/>
                      <a:gd name="connsiteX5" fmla="*/ 308610 w 356235"/>
                      <a:gd name="connsiteY5" fmla="*/ 297180 h 398145"/>
                      <a:gd name="connsiteX6" fmla="*/ 177165 w 356235"/>
                      <a:gd name="connsiteY6" fmla="*/ 243840 h 398145"/>
                      <a:gd name="connsiteX7" fmla="*/ 177165 w 356235"/>
                      <a:gd name="connsiteY7" fmla="*/ 314325 h 398145"/>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 name="connsiteX6" fmla="*/ 7620 w 186690"/>
                      <a:gd name="connsiteY6" fmla="*/ 289560 h 373380"/>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 h="373380">
                        <a:moveTo>
                          <a:pt x="0" y="280035"/>
                        </a:moveTo>
                        <a:lnTo>
                          <a:pt x="186690" y="373380"/>
                        </a:lnTo>
                        <a:lnTo>
                          <a:pt x="186690" y="0"/>
                        </a:lnTo>
                        <a:lnTo>
                          <a:pt x="139065" y="5715"/>
                        </a:lnTo>
                        <a:lnTo>
                          <a:pt x="139065" y="272415"/>
                        </a:lnTo>
                        <a:lnTo>
                          <a:pt x="7620" y="219075"/>
                        </a:lnTo>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182" name="Freeform: Shape 181">
                    <a:extLst>
                      <a:ext uri="{FF2B5EF4-FFF2-40B4-BE49-F238E27FC236}">
                        <a16:creationId xmlns:a16="http://schemas.microsoft.com/office/drawing/2014/main" id="{E4AB6B23-BD55-41E1-B4EE-2CBD6FC3FCBC}"/>
                      </a:ext>
                    </a:extLst>
                  </p:cNvPr>
                  <p:cNvSpPr/>
                  <p:nvPr/>
                </p:nvSpPr>
                <p:spPr bwMode="auto">
                  <a:xfrm flipH="1">
                    <a:off x="4753552" y="3068076"/>
                    <a:ext cx="186690" cy="373380"/>
                  </a:xfrm>
                  <a:custGeom>
                    <a:avLst/>
                    <a:gdLst>
                      <a:gd name="connsiteX0" fmla="*/ 0 w 356235"/>
                      <a:gd name="connsiteY0" fmla="*/ 0 h 398145"/>
                      <a:gd name="connsiteX1" fmla="*/ 0 w 356235"/>
                      <a:gd name="connsiteY1" fmla="*/ 388620 h 398145"/>
                      <a:gd name="connsiteX2" fmla="*/ 40005 w 356235"/>
                      <a:gd name="connsiteY2" fmla="*/ 390525 h 398145"/>
                      <a:gd name="connsiteX3" fmla="*/ 169545 w 356235"/>
                      <a:gd name="connsiteY3" fmla="*/ 304800 h 398145"/>
                      <a:gd name="connsiteX4" fmla="*/ 356235 w 356235"/>
                      <a:gd name="connsiteY4" fmla="*/ 398145 h 398145"/>
                      <a:gd name="connsiteX5" fmla="*/ 356235 w 356235"/>
                      <a:gd name="connsiteY5" fmla="*/ 24765 h 398145"/>
                      <a:gd name="connsiteX6" fmla="*/ 308610 w 356235"/>
                      <a:gd name="connsiteY6" fmla="*/ 30480 h 398145"/>
                      <a:gd name="connsiteX7" fmla="*/ 308610 w 356235"/>
                      <a:gd name="connsiteY7" fmla="*/ 297180 h 398145"/>
                      <a:gd name="connsiteX8" fmla="*/ 177165 w 356235"/>
                      <a:gd name="connsiteY8" fmla="*/ 243840 h 398145"/>
                      <a:gd name="connsiteX9" fmla="*/ 177165 w 356235"/>
                      <a:gd name="connsiteY9" fmla="*/ 314325 h 398145"/>
                      <a:gd name="connsiteX0" fmla="*/ 0 w 356235"/>
                      <a:gd name="connsiteY0" fmla="*/ 0 h 398145"/>
                      <a:gd name="connsiteX1" fmla="*/ 0 w 356235"/>
                      <a:gd name="connsiteY1" fmla="*/ 388620 h 398145"/>
                      <a:gd name="connsiteX2" fmla="*/ 169545 w 356235"/>
                      <a:gd name="connsiteY2" fmla="*/ 304800 h 398145"/>
                      <a:gd name="connsiteX3" fmla="*/ 356235 w 356235"/>
                      <a:gd name="connsiteY3" fmla="*/ 398145 h 398145"/>
                      <a:gd name="connsiteX4" fmla="*/ 356235 w 356235"/>
                      <a:gd name="connsiteY4" fmla="*/ 24765 h 398145"/>
                      <a:gd name="connsiteX5" fmla="*/ 308610 w 356235"/>
                      <a:gd name="connsiteY5" fmla="*/ 30480 h 398145"/>
                      <a:gd name="connsiteX6" fmla="*/ 308610 w 356235"/>
                      <a:gd name="connsiteY6" fmla="*/ 297180 h 398145"/>
                      <a:gd name="connsiteX7" fmla="*/ 177165 w 356235"/>
                      <a:gd name="connsiteY7" fmla="*/ 243840 h 398145"/>
                      <a:gd name="connsiteX8" fmla="*/ 177165 w 356235"/>
                      <a:gd name="connsiteY8" fmla="*/ 314325 h 398145"/>
                      <a:gd name="connsiteX0" fmla="*/ 0 w 356235"/>
                      <a:gd name="connsiteY0" fmla="*/ 0 h 398145"/>
                      <a:gd name="connsiteX1" fmla="*/ 169545 w 356235"/>
                      <a:gd name="connsiteY1" fmla="*/ 304800 h 398145"/>
                      <a:gd name="connsiteX2" fmla="*/ 356235 w 356235"/>
                      <a:gd name="connsiteY2" fmla="*/ 398145 h 398145"/>
                      <a:gd name="connsiteX3" fmla="*/ 356235 w 356235"/>
                      <a:gd name="connsiteY3" fmla="*/ 24765 h 398145"/>
                      <a:gd name="connsiteX4" fmla="*/ 308610 w 356235"/>
                      <a:gd name="connsiteY4" fmla="*/ 30480 h 398145"/>
                      <a:gd name="connsiteX5" fmla="*/ 308610 w 356235"/>
                      <a:gd name="connsiteY5" fmla="*/ 297180 h 398145"/>
                      <a:gd name="connsiteX6" fmla="*/ 177165 w 356235"/>
                      <a:gd name="connsiteY6" fmla="*/ 243840 h 398145"/>
                      <a:gd name="connsiteX7" fmla="*/ 177165 w 356235"/>
                      <a:gd name="connsiteY7" fmla="*/ 314325 h 398145"/>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 name="connsiteX6" fmla="*/ 7620 w 186690"/>
                      <a:gd name="connsiteY6" fmla="*/ 289560 h 373380"/>
                      <a:gd name="connsiteX0" fmla="*/ 0 w 186690"/>
                      <a:gd name="connsiteY0" fmla="*/ 280035 h 373380"/>
                      <a:gd name="connsiteX1" fmla="*/ 186690 w 186690"/>
                      <a:gd name="connsiteY1" fmla="*/ 373380 h 373380"/>
                      <a:gd name="connsiteX2" fmla="*/ 186690 w 186690"/>
                      <a:gd name="connsiteY2" fmla="*/ 0 h 373380"/>
                      <a:gd name="connsiteX3" fmla="*/ 139065 w 186690"/>
                      <a:gd name="connsiteY3" fmla="*/ 5715 h 373380"/>
                      <a:gd name="connsiteX4" fmla="*/ 139065 w 186690"/>
                      <a:gd name="connsiteY4" fmla="*/ 272415 h 373380"/>
                      <a:gd name="connsiteX5" fmla="*/ 7620 w 186690"/>
                      <a:gd name="connsiteY5" fmla="*/ 219075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90" h="373380">
                        <a:moveTo>
                          <a:pt x="0" y="280035"/>
                        </a:moveTo>
                        <a:lnTo>
                          <a:pt x="186690" y="373380"/>
                        </a:lnTo>
                        <a:lnTo>
                          <a:pt x="186690" y="0"/>
                        </a:lnTo>
                        <a:lnTo>
                          <a:pt x="139065" y="5715"/>
                        </a:lnTo>
                        <a:lnTo>
                          <a:pt x="139065" y="272415"/>
                        </a:lnTo>
                        <a:lnTo>
                          <a:pt x="7620" y="219075"/>
                        </a:lnTo>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183" name="Freeform: Shape 182">
                    <a:extLst>
                      <a:ext uri="{FF2B5EF4-FFF2-40B4-BE49-F238E27FC236}">
                        <a16:creationId xmlns:a16="http://schemas.microsoft.com/office/drawing/2014/main" id="{A1AC4E75-B96C-4229-B9BB-DE5E4CBBFBCC}"/>
                      </a:ext>
                    </a:extLst>
                  </p:cNvPr>
                  <p:cNvSpPr>
                    <a:spLocks/>
                  </p:cNvSpPr>
                  <p:nvPr/>
                </p:nvSpPr>
                <p:spPr bwMode="auto">
                  <a:xfrm>
                    <a:off x="1404426" y="829385"/>
                    <a:ext cx="2320878" cy="2783543"/>
                  </a:xfrm>
                  <a:custGeom>
                    <a:avLst/>
                    <a:gdLst>
                      <a:gd name="connsiteX0" fmla="*/ 345826 w 2320878"/>
                      <a:gd name="connsiteY0" fmla="*/ 0 h 2783543"/>
                      <a:gd name="connsiteX1" fmla="*/ 2226096 w 2320878"/>
                      <a:gd name="connsiteY1" fmla="*/ 0 h 2783543"/>
                      <a:gd name="connsiteX2" fmla="*/ 2320878 w 2320878"/>
                      <a:gd name="connsiteY2" fmla="*/ 93726 h 2783543"/>
                      <a:gd name="connsiteX3" fmla="*/ 2320878 w 2320878"/>
                      <a:gd name="connsiteY3" fmla="*/ 1896421 h 2783543"/>
                      <a:gd name="connsiteX4" fmla="*/ 2320878 w 2320878"/>
                      <a:gd name="connsiteY4" fmla="*/ 1985779 h 2783543"/>
                      <a:gd name="connsiteX5" fmla="*/ 2132980 w 2320878"/>
                      <a:gd name="connsiteY5" fmla="*/ 1985779 h 2783543"/>
                      <a:gd name="connsiteX6" fmla="*/ 2132980 w 2320878"/>
                      <a:gd name="connsiteY6" fmla="*/ 1933088 h 2783543"/>
                      <a:gd name="connsiteX7" fmla="*/ 2132980 w 2320878"/>
                      <a:gd name="connsiteY7" fmla="*/ 187899 h 2783543"/>
                      <a:gd name="connsiteX8" fmla="*/ 346372 w 2320878"/>
                      <a:gd name="connsiteY8" fmla="*/ 187899 h 2783543"/>
                      <a:gd name="connsiteX9" fmla="*/ 188843 w 2320878"/>
                      <a:gd name="connsiteY9" fmla="*/ 345767 h 2783543"/>
                      <a:gd name="connsiteX10" fmla="*/ 188843 w 2320878"/>
                      <a:gd name="connsiteY10" fmla="*/ 2131092 h 2783543"/>
                      <a:gd name="connsiteX11" fmla="*/ 346372 w 2320878"/>
                      <a:gd name="connsiteY11" fmla="*/ 2092587 h 2783543"/>
                      <a:gd name="connsiteX12" fmla="*/ 1621505 w 2320878"/>
                      <a:gd name="connsiteY12" fmla="*/ 2092587 h 2783543"/>
                      <a:gd name="connsiteX13" fmla="*/ 1621505 w 2320878"/>
                      <a:gd name="connsiteY13" fmla="*/ 2281530 h 2783543"/>
                      <a:gd name="connsiteX14" fmla="*/ 1587527 w 2320878"/>
                      <a:gd name="connsiteY14" fmla="*/ 2281530 h 2783543"/>
                      <a:gd name="connsiteX15" fmla="*/ 345826 w 2320878"/>
                      <a:gd name="connsiteY15" fmla="*/ 2281530 h 2783543"/>
                      <a:gd name="connsiteX16" fmla="*/ 188283 w 2320878"/>
                      <a:gd name="connsiteY16" fmla="*/ 2438168 h 2783543"/>
                      <a:gd name="connsiteX17" fmla="*/ 345826 w 2320878"/>
                      <a:gd name="connsiteY17" fmla="*/ 2596091 h 2783543"/>
                      <a:gd name="connsiteX18" fmla="*/ 1532196 w 2320878"/>
                      <a:gd name="connsiteY18" fmla="*/ 2596091 h 2783543"/>
                      <a:gd name="connsiteX19" fmla="*/ 1621505 w 2320878"/>
                      <a:gd name="connsiteY19" fmla="*/ 2596091 h 2783543"/>
                      <a:gd name="connsiteX20" fmla="*/ 1621505 w 2320878"/>
                      <a:gd name="connsiteY20" fmla="*/ 2783543 h 2783543"/>
                      <a:gd name="connsiteX21" fmla="*/ 1587527 w 2320878"/>
                      <a:gd name="connsiteY21" fmla="*/ 2783543 h 2783543"/>
                      <a:gd name="connsiteX22" fmla="*/ 345826 w 2320878"/>
                      <a:gd name="connsiteY22" fmla="*/ 2783543 h 2783543"/>
                      <a:gd name="connsiteX23" fmla="*/ 0 w 2320878"/>
                      <a:gd name="connsiteY23" fmla="*/ 2438168 h 2783543"/>
                      <a:gd name="connsiteX24" fmla="*/ 0 w 2320878"/>
                      <a:gd name="connsiteY24" fmla="*/ 345375 h 2783543"/>
                      <a:gd name="connsiteX25" fmla="*/ 345826 w 2320878"/>
                      <a:gd name="connsiteY25" fmla="*/ 0 h 278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0878" h="2783543">
                        <a:moveTo>
                          <a:pt x="345826" y="0"/>
                        </a:moveTo>
                        <a:cubicBezTo>
                          <a:pt x="345826" y="0"/>
                          <a:pt x="345826" y="0"/>
                          <a:pt x="2226096" y="0"/>
                        </a:cubicBezTo>
                        <a:cubicBezTo>
                          <a:pt x="2278611" y="0"/>
                          <a:pt x="2320878" y="41086"/>
                          <a:pt x="2320878" y="93726"/>
                        </a:cubicBezTo>
                        <a:cubicBezTo>
                          <a:pt x="2320878" y="93726"/>
                          <a:pt x="2320878" y="93726"/>
                          <a:pt x="2320878" y="1896421"/>
                        </a:cubicBezTo>
                        <a:lnTo>
                          <a:pt x="2320878" y="1985779"/>
                        </a:lnTo>
                        <a:lnTo>
                          <a:pt x="2132980" y="1985779"/>
                        </a:lnTo>
                        <a:lnTo>
                          <a:pt x="2132980" y="1933088"/>
                        </a:lnTo>
                        <a:cubicBezTo>
                          <a:pt x="2132980" y="1728018"/>
                          <a:pt x="2132980" y="1259286"/>
                          <a:pt x="2132980" y="187899"/>
                        </a:cubicBezTo>
                        <a:cubicBezTo>
                          <a:pt x="2132980" y="187899"/>
                          <a:pt x="2132980" y="187899"/>
                          <a:pt x="346372" y="187899"/>
                        </a:cubicBezTo>
                        <a:cubicBezTo>
                          <a:pt x="259283" y="187899"/>
                          <a:pt x="188843" y="258490"/>
                          <a:pt x="188843" y="345767"/>
                        </a:cubicBezTo>
                        <a:cubicBezTo>
                          <a:pt x="188843" y="345767"/>
                          <a:pt x="188843" y="345767"/>
                          <a:pt x="188843" y="2131092"/>
                        </a:cubicBezTo>
                        <a:cubicBezTo>
                          <a:pt x="237510" y="2105422"/>
                          <a:pt x="291301" y="2092587"/>
                          <a:pt x="346372" y="2092587"/>
                        </a:cubicBezTo>
                        <a:lnTo>
                          <a:pt x="1621505" y="2092587"/>
                        </a:lnTo>
                        <a:lnTo>
                          <a:pt x="1621505" y="2281530"/>
                        </a:lnTo>
                        <a:lnTo>
                          <a:pt x="1587527" y="2281530"/>
                        </a:lnTo>
                        <a:cubicBezTo>
                          <a:pt x="1300563" y="2281530"/>
                          <a:pt x="901310" y="2281530"/>
                          <a:pt x="345826" y="2281530"/>
                        </a:cubicBezTo>
                        <a:cubicBezTo>
                          <a:pt x="258730" y="2281530"/>
                          <a:pt x="188283" y="2352145"/>
                          <a:pt x="188283" y="2438168"/>
                        </a:cubicBezTo>
                        <a:cubicBezTo>
                          <a:pt x="188283" y="2525475"/>
                          <a:pt x="258730" y="2596091"/>
                          <a:pt x="345826" y="2596091"/>
                        </a:cubicBezTo>
                        <a:cubicBezTo>
                          <a:pt x="345826" y="2596091"/>
                          <a:pt x="345826" y="2596091"/>
                          <a:pt x="1532196" y="2596091"/>
                        </a:cubicBezTo>
                        <a:lnTo>
                          <a:pt x="1621505" y="2596091"/>
                        </a:lnTo>
                        <a:lnTo>
                          <a:pt x="1621505" y="2783543"/>
                        </a:lnTo>
                        <a:lnTo>
                          <a:pt x="1587527" y="2783543"/>
                        </a:lnTo>
                        <a:cubicBezTo>
                          <a:pt x="1300563" y="2783543"/>
                          <a:pt x="901310" y="2783543"/>
                          <a:pt x="345826" y="2783543"/>
                        </a:cubicBezTo>
                        <a:cubicBezTo>
                          <a:pt x="154981" y="2783543"/>
                          <a:pt x="0" y="2629472"/>
                          <a:pt x="0" y="2438168"/>
                        </a:cubicBezTo>
                        <a:cubicBezTo>
                          <a:pt x="0" y="2438168"/>
                          <a:pt x="0" y="2438168"/>
                          <a:pt x="0" y="345375"/>
                        </a:cubicBezTo>
                        <a:cubicBezTo>
                          <a:pt x="0" y="154071"/>
                          <a:pt x="154981" y="0"/>
                          <a:pt x="345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353535"/>
                      </a:solidFill>
                    </a:endParaRPr>
                  </a:p>
                </p:txBody>
              </p:sp>
            </p:grpSp>
            <p:sp>
              <p:nvSpPr>
                <p:cNvPr id="163" name="Freeform: Shape 162">
                  <a:extLst>
                    <a:ext uri="{FF2B5EF4-FFF2-40B4-BE49-F238E27FC236}">
                      <a16:creationId xmlns:a16="http://schemas.microsoft.com/office/drawing/2014/main" id="{386F6EC3-22D6-4AC4-81EB-6E150DA35ED4}"/>
                    </a:ext>
                  </a:extLst>
                </p:cNvPr>
                <p:cNvSpPr/>
                <p:nvPr/>
              </p:nvSpPr>
              <p:spPr bwMode="auto">
                <a:xfrm>
                  <a:off x="6075285" y="1378763"/>
                  <a:ext cx="1732635" cy="1808150"/>
                </a:xfrm>
                <a:custGeom>
                  <a:avLst/>
                  <a:gdLst>
                    <a:gd name="connsiteX0" fmla="*/ 828560 w 1732635"/>
                    <a:gd name="connsiteY0" fmla="*/ 0 h 1808150"/>
                    <a:gd name="connsiteX1" fmla="*/ 1732635 w 1732635"/>
                    <a:gd name="connsiteY1" fmla="*/ 904075 h 1808150"/>
                    <a:gd name="connsiteX2" fmla="*/ 828560 w 1732635"/>
                    <a:gd name="connsiteY2" fmla="*/ 1808150 h 1808150"/>
                    <a:gd name="connsiteX3" fmla="*/ 78887 w 1732635"/>
                    <a:gd name="connsiteY3" fmla="*/ 1409552 h 1808150"/>
                    <a:gd name="connsiteX4" fmla="*/ 0 w 1732635"/>
                    <a:gd name="connsiteY4" fmla="*/ 1264213 h 1808150"/>
                    <a:gd name="connsiteX5" fmla="*/ 42615 w 1732635"/>
                    <a:gd name="connsiteY5" fmla="*/ 1265808 h 1808150"/>
                    <a:gd name="connsiteX6" fmla="*/ 53209 w 1732635"/>
                    <a:gd name="connsiteY6" fmla="*/ 1264289 h 1808150"/>
                    <a:gd name="connsiteX7" fmla="*/ 117810 w 1732635"/>
                    <a:gd name="connsiteY7" fmla="*/ 1383308 h 1808150"/>
                    <a:gd name="connsiteX8" fmla="*/ 828560 w 1732635"/>
                    <a:gd name="connsiteY8" fmla="*/ 1761210 h 1808150"/>
                    <a:gd name="connsiteX9" fmla="*/ 1685695 w 1732635"/>
                    <a:gd name="connsiteY9" fmla="*/ 904075 h 1808150"/>
                    <a:gd name="connsiteX10" fmla="*/ 828560 w 1732635"/>
                    <a:gd name="connsiteY10" fmla="*/ 46940 h 1808150"/>
                    <a:gd name="connsiteX11" fmla="*/ 494924 w 1732635"/>
                    <a:gd name="connsiteY11" fmla="*/ 114298 h 1808150"/>
                    <a:gd name="connsiteX12" fmla="*/ 443212 w 1732635"/>
                    <a:gd name="connsiteY12" fmla="*/ 142367 h 1808150"/>
                    <a:gd name="connsiteX13" fmla="*/ 361021 w 1732635"/>
                    <a:gd name="connsiteY13" fmla="*/ 131354 h 1808150"/>
                    <a:gd name="connsiteX14" fmla="*/ 397624 w 1732635"/>
                    <a:gd name="connsiteY14" fmla="*/ 109117 h 1808150"/>
                    <a:gd name="connsiteX15" fmla="*/ 828560 w 1732635"/>
                    <a:gd name="connsiteY15" fmla="*/ 0 h 180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2635" h="1808150">
                      <a:moveTo>
                        <a:pt x="828560" y="0"/>
                      </a:moveTo>
                      <a:cubicBezTo>
                        <a:pt x="1327867" y="0"/>
                        <a:pt x="1732635" y="404768"/>
                        <a:pt x="1732635" y="904075"/>
                      </a:cubicBezTo>
                      <a:cubicBezTo>
                        <a:pt x="1732635" y="1403382"/>
                        <a:pt x="1327867" y="1808150"/>
                        <a:pt x="828560" y="1808150"/>
                      </a:cubicBezTo>
                      <a:cubicBezTo>
                        <a:pt x="516493" y="1808150"/>
                        <a:pt x="241356" y="1650038"/>
                        <a:pt x="78887" y="1409552"/>
                      </a:cubicBezTo>
                      <a:lnTo>
                        <a:pt x="0" y="1264213"/>
                      </a:lnTo>
                      <a:lnTo>
                        <a:pt x="42615" y="1265808"/>
                      </a:lnTo>
                      <a:lnTo>
                        <a:pt x="53209" y="1264289"/>
                      </a:lnTo>
                      <a:lnTo>
                        <a:pt x="117810" y="1383308"/>
                      </a:lnTo>
                      <a:cubicBezTo>
                        <a:pt x="271844" y="1611307"/>
                        <a:pt x="532696" y="1761210"/>
                        <a:pt x="828560" y="1761210"/>
                      </a:cubicBezTo>
                      <a:cubicBezTo>
                        <a:pt x="1301943" y="1761210"/>
                        <a:pt x="1685695" y="1377458"/>
                        <a:pt x="1685695" y="904075"/>
                      </a:cubicBezTo>
                      <a:cubicBezTo>
                        <a:pt x="1685695" y="430692"/>
                        <a:pt x="1301943" y="46940"/>
                        <a:pt x="828560" y="46940"/>
                      </a:cubicBezTo>
                      <a:cubicBezTo>
                        <a:pt x="710214" y="46940"/>
                        <a:pt x="597471" y="70925"/>
                        <a:pt x="494924" y="114298"/>
                      </a:cubicBezTo>
                      <a:lnTo>
                        <a:pt x="443212" y="142367"/>
                      </a:lnTo>
                      <a:lnTo>
                        <a:pt x="361021" y="131354"/>
                      </a:lnTo>
                      <a:lnTo>
                        <a:pt x="397624" y="109117"/>
                      </a:lnTo>
                      <a:cubicBezTo>
                        <a:pt x="525726" y="39528"/>
                        <a:pt x="672527" y="0"/>
                        <a:pt x="828560" y="0"/>
                      </a:cubicBez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7C9E3056-A69B-4DD5-A558-57A5B63DCF05}"/>
                    </a:ext>
                  </a:extLst>
                </p:cNvPr>
                <p:cNvSpPr txBox="1"/>
                <p:nvPr/>
              </p:nvSpPr>
              <p:spPr>
                <a:xfrm>
                  <a:off x="6420723" y="2762137"/>
                  <a:ext cx="307934" cy="124690"/>
                </a:xfrm>
                <a:custGeom>
                  <a:avLst/>
                  <a:gdLst>
                    <a:gd name="connsiteX0" fmla="*/ 233576 w 307934"/>
                    <a:gd name="connsiteY0" fmla="*/ 32361 h 124690"/>
                    <a:gd name="connsiteX1" fmla="*/ 225730 w 307934"/>
                    <a:gd name="connsiteY1" fmla="*/ 33858 h 124690"/>
                    <a:gd name="connsiteX2" fmla="*/ 219382 w 307934"/>
                    <a:gd name="connsiteY2" fmla="*/ 38188 h 124690"/>
                    <a:gd name="connsiteX3" fmla="*/ 214856 w 307934"/>
                    <a:gd name="connsiteY3" fmla="*/ 45090 h 124690"/>
                    <a:gd name="connsiteX4" fmla="*/ 212349 w 307934"/>
                    <a:gd name="connsiteY4" fmla="*/ 54239 h 124690"/>
                    <a:gd name="connsiteX5" fmla="*/ 251742 w 307934"/>
                    <a:gd name="connsiteY5" fmla="*/ 54239 h 124690"/>
                    <a:gd name="connsiteX6" fmla="*/ 246794 w 307934"/>
                    <a:gd name="connsiteY6" fmla="*/ 38091 h 124690"/>
                    <a:gd name="connsiteX7" fmla="*/ 233576 w 307934"/>
                    <a:gd name="connsiteY7" fmla="*/ 32361 h 124690"/>
                    <a:gd name="connsiteX8" fmla="*/ 158613 w 307934"/>
                    <a:gd name="connsiteY8" fmla="*/ 32361 h 124690"/>
                    <a:gd name="connsiteX9" fmla="*/ 149204 w 307934"/>
                    <a:gd name="connsiteY9" fmla="*/ 34379 h 124690"/>
                    <a:gd name="connsiteX10" fmla="*/ 142042 w 307934"/>
                    <a:gd name="connsiteY10" fmla="*/ 40109 h 124690"/>
                    <a:gd name="connsiteX11" fmla="*/ 137484 w 307934"/>
                    <a:gd name="connsiteY11" fmla="*/ 49127 h 124690"/>
                    <a:gd name="connsiteX12" fmla="*/ 135889 w 307934"/>
                    <a:gd name="connsiteY12" fmla="*/ 61075 h 124690"/>
                    <a:gd name="connsiteX13" fmla="*/ 137387 w 307934"/>
                    <a:gd name="connsiteY13" fmla="*/ 72145 h 124690"/>
                    <a:gd name="connsiteX14" fmla="*/ 141619 w 307934"/>
                    <a:gd name="connsiteY14" fmla="*/ 80544 h 124690"/>
                    <a:gd name="connsiteX15" fmla="*/ 148228 w 307934"/>
                    <a:gd name="connsiteY15" fmla="*/ 85883 h 124690"/>
                    <a:gd name="connsiteX16" fmla="*/ 156855 w 307934"/>
                    <a:gd name="connsiteY16" fmla="*/ 87771 h 124690"/>
                    <a:gd name="connsiteX17" fmla="*/ 165841 w 307934"/>
                    <a:gd name="connsiteY17" fmla="*/ 85981 h 124690"/>
                    <a:gd name="connsiteX18" fmla="*/ 172743 w 307934"/>
                    <a:gd name="connsiteY18" fmla="*/ 81032 h 124690"/>
                    <a:gd name="connsiteX19" fmla="*/ 177170 w 307934"/>
                    <a:gd name="connsiteY19" fmla="*/ 73610 h 124690"/>
                    <a:gd name="connsiteX20" fmla="*/ 178733 w 307934"/>
                    <a:gd name="connsiteY20" fmla="*/ 64396 h 124690"/>
                    <a:gd name="connsiteX21" fmla="*/ 178733 w 307934"/>
                    <a:gd name="connsiteY21" fmla="*/ 52871 h 124690"/>
                    <a:gd name="connsiteX22" fmla="*/ 177235 w 307934"/>
                    <a:gd name="connsiteY22" fmla="*/ 44993 h 124690"/>
                    <a:gd name="connsiteX23" fmla="*/ 173068 w 307934"/>
                    <a:gd name="connsiteY23" fmla="*/ 38481 h 124690"/>
                    <a:gd name="connsiteX24" fmla="*/ 166720 w 307934"/>
                    <a:gd name="connsiteY24" fmla="*/ 34021 h 124690"/>
                    <a:gd name="connsiteX25" fmla="*/ 158613 w 307934"/>
                    <a:gd name="connsiteY25" fmla="*/ 32361 h 124690"/>
                    <a:gd name="connsiteX26" fmla="*/ 90701 w 307934"/>
                    <a:gd name="connsiteY26" fmla="*/ 32361 h 124690"/>
                    <a:gd name="connsiteX27" fmla="*/ 82855 w 307934"/>
                    <a:gd name="connsiteY27" fmla="*/ 33858 h 124690"/>
                    <a:gd name="connsiteX28" fmla="*/ 76507 w 307934"/>
                    <a:gd name="connsiteY28" fmla="*/ 38188 h 124690"/>
                    <a:gd name="connsiteX29" fmla="*/ 71981 w 307934"/>
                    <a:gd name="connsiteY29" fmla="*/ 45090 h 124690"/>
                    <a:gd name="connsiteX30" fmla="*/ 69474 w 307934"/>
                    <a:gd name="connsiteY30" fmla="*/ 54239 h 124690"/>
                    <a:gd name="connsiteX31" fmla="*/ 108867 w 307934"/>
                    <a:gd name="connsiteY31" fmla="*/ 54239 h 124690"/>
                    <a:gd name="connsiteX32" fmla="*/ 103919 w 307934"/>
                    <a:gd name="connsiteY32" fmla="*/ 38091 h 124690"/>
                    <a:gd name="connsiteX33" fmla="*/ 90701 w 307934"/>
                    <a:gd name="connsiteY33" fmla="*/ 32361 h 124690"/>
                    <a:gd name="connsiteX34" fmla="*/ 301423 w 307934"/>
                    <a:gd name="connsiteY34" fmla="*/ 25459 h 124690"/>
                    <a:gd name="connsiteX35" fmla="*/ 305037 w 307934"/>
                    <a:gd name="connsiteY35" fmla="*/ 25719 h 124690"/>
                    <a:gd name="connsiteX36" fmla="*/ 307934 w 307934"/>
                    <a:gd name="connsiteY36" fmla="*/ 26501 h 124690"/>
                    <a:gd name="connsiteX37" fmla="*/ 307934 w 307934"/>
                    <a:gd name="connsiteY37" fmla="*/ 35226 h 124690"/>
                    <a:gd name="connsiteX38" fmla="*/ 300381 w 307934"/>
                    <a:gd name="connsiteY38" fmla="*/ 33077 h 124690"/>
                    <a:gd name="connsiteX39" fmla="*/ 294521 w 307934"/>
                    <a:gd name="connsiteY39" fmla="*/ 34347 h 124690"/>
                    <a:gd name="connsiteX40" fmla="*/ 290061 w 307934"/>
                    <a:gd name="connsiteY40" fmla="*/ 37765 h 124690"/>
                    <a:gd name="connsiteX41" fmla="*/ 286805 w 307934"/>
                    <a:gd name="connsiteY41" fmla="*/ 42746 h 124690"/>
                    <a:gd name="connsiteX42" fmla="*/ 284657 w 307934"/>
                    <a:gd name="connsiteY42" fmla="*/ 48639 h 124690"/>
                    <a:gd name="connsiteX43" fmla="*/ 283485 w 307934"/>
                    <a:gd name="connsiteY43" fmla="*/ 54825 h 124690"/>
                    <a:gd name="connsiteX44" fmla="*/ 283127 w 307934"/>
                    <a:gd name="connsiteY44" fmla="*/ 60750 h 124690"/>
                    <a:gd name="connsiteX45" fmla="*/ 283127 w 307934"/>
                    <a:gd name="connsiteY45" fmla="*/ 93371 h 124690"/>
                    <a:gd name="connsiteX46" fmla="*/ 274857 w 307934"/>
                    <a:gd name="connsiteY46" fmla="*/ 93371 h 124690"/>
                    <a:gd name="connsiteX47" fmla="*/ 274857 w 307934"/>
                    <a:gd name="connsiteY47" fmla="*/ 26696 h 124690"/>
                    <a:gd name="connsiteX48" fmla="*/ 283127 w 307934"/>
                    <a:gd name="connsiteY48" fmla="*/ 26696 h 124690"/>
                    <a:gd name="connsiteX49" fmla="*/ 283127 w 307934"/>
                    <a:gd name="connsiteY49" fmla="*/ 40956 h 124690"/>
                    <a:gd name="connsiteX50" fmla="*/ 283387 w 307934"/>
                    <a:gd name="connsiteY50" fmla="*/ 40956 h 124690"/>
                    <a:gd name="connsiteX51" fmla="*/ 286350 w 307934"/>
                    <a:gd name="connsiteY51" fmla="*/ 34412 h 124690"/>
                    <a:gd name="connsiteX52" fmla="*/ 290484 w 307934"/>
                    <a:gd name="connsiteY52" fmla="*/ 29529 h 124690"/>
                    <a:gd name="connsiteX53" fmla="*/ 295596 w 307934"/>
                    <a:gd name="connsiteY53" fmla="*/ 26501 h 124690"/>
                    <a:gd name="connsiteX54" fmla="*/ 301423 w 307934"/>
                    <a:gd name="connsiteY54" fmla="*/ 25459 h 124690"/>
                    <a:gd name="connsiteX55" fmla="*/ 233771 w 307934"/>
                    <a:gd name="connsiteY55" fmla="*/ 25133 h 124690"/>
                    <a:gd name="connsiteX56" fmla="*/ 245166 w 307934"/>
                    <a:gd name="connsiteY56" fmla="*/ 27380 h 124690"/>
                    <a:gd name="connsiteX57" fmla="*/ 253468 w 307934"/>
                    <a:gd name="connsiteY57" fmla="*/ 33793 h 124690"/>
                    <a:gd name="connsiteX58" fmla="*/ 258579 w 307934"/>
                    <a:gd name="connsiteY58" fmla="*/ 43951 h 124690"/>
                    <a:gd name="connsiteX59" fmla="*/ 260337 w 307934"/>
                    <a:gd name="connsiteY59" fmla="*/ 57364 h 124690"/>
                    <a:gd name="connsiteX60" fmla="*/ 260337 w 307934"/>
                    <a:gd name="connsiteY60" fmla="*/ 61531 h 124690"/>
                    <a:gd name="connsiteX61" fmla="*/ 212154 w 307934"/>
                    <a:gd name="connsiteY61" fmla="*/ 61531 h 124690"/>
                    <a:gd name="connsiteX62" fmla="*/ 213782 w 307934"/>
                    <a:gd name="connsiteY62" fmla="*/ 72535 h 124690"/>
                    <a:gd name="connsiteX63" fmla="*/ 218275 w 307934"/>
                    <a:gd name="connsiteY63" fmla="*/ 80804 h 124690"/>
                    <a:gd name="connsiteX64" fmla="*/ 225404 w 307934"/>
                    <a:gd name="connsiteY64" fmla="*/ 85981 h 124690"/>
                    <a:gd name="connsiteX65" fmla="*/ 234878 w 307934"/>
                    <a:gd name="connsiteY65" fmla="*/ 87771 h 124690"/>
                    <a:gd name="connsiteX66" fmla="*/ 256170 w 307934"/>
                    <a:gd name="connsiteY66" fmla="*/ 79893 h 124690"/>
                    <a:gd name="connsiteX67" fmla="*/ 256170 w 307934"/>
                    <a:gd name="connsiteY67" fmla="*/ 88097 h 124690"/>
                    <a:gd name="connsiteX68" fmla="*/ 232990 w 307934"/>
                    <a:gd name="connsiteY68" fmla="*/ 94934 h 124690"/>
                    <a:gd name="connsiteX69" fmla="*/ 220814 w 307934"/>
                    <a:gd name="connsiteY69" fmla="*/ 92590 h 124690"/>
                    <a:gd name="connsiteX70" fmla="*/ 211503 w 307934"/>
                    <a:gd name="connsiteY70" fmla="*/ 85786 h 124690"/>
                    <a:gd name="connsiteX71" fmla="*/ 205578 w 307934"/>
                    <a:gd name="connsiteY71" fmla="*/ 74814 h 124690"/>
                    <a:gd name="connsiteX72" fmla="*/ 203494 w 307934"/>
                    <a:gd name="connsiteY72" fmla="*/ 59969 h 124690"/>
                    <a:gd name="connsiteX73" fmla="*/ 205773 w 307934"/>
                    <a:gd name="connsiteY73" fmla="*/ 46100 h 124690"/>
                    <a:gd name="connsiteX74" fmla="*/ 212089 w 307934"/>
                    <a:gd name="connsiteY74" fmla="*/ 35063 h 124690"/>
                    <a:gd name="connsiteX75" fmla="*/ 221661 w 307934"/>
                    <a:gd name="connsiteY75" fmla="*/ 27770 h 124690"/>
                    <a:gd name="connsiteX76" fmla="*/ 233771 w 307934"/>
                    <a:gd name="connsiteY76" fmla="*/ 25133 h 124690"/>
                    <a:gd name="connsiteX77" fmla="*/ 157832 w 307934"/>
                    <a:gd name="connsiteY77" fmla="*/ 25133 h 124690"/>
                    <a:gd name="connsiteX78" fmla="*/ 178472 w 307934"/>
                    <a:gd name="connsiteY78" fmla="*/ 36593 h 124690"/>
                    <a:gd name="connsiteX79" fmla="*/ 178733 w 307934"/>
                    <a:gd name="connsiteY79" fmla="*/ 36593 h 124690"/>
                    <a:gd name="connsiteX80" fmla="*/ 178733 w 307934"/>
                    <a:gd name="connsiteY80" fmla="*/ 26696 h 124690"/>
                    <a:gd name="connsiteX81" fmla="*/ 187067 w 307934"/>
                    <a:gd name="connsiteY81" fmla="*/ 26696 h 124690"/>
                    <a:gd name="connsiteX82" fmla="*/ 187067 w 307934"/>
                    <a:gd name="connsiteY82" fmla="*/ 88227 h 124690"/>
                    <a:gd name="connsiteX83" fmla="*/ 178635 w 307934"/>
                    <a:gd name="connsiteY83" fmla="*/ 115737 h 124690"/>
                    <a:gd name="connsiteX84" fmla="*/ 152623 w 307934"/>
                    <a:gd name="connsiteY84" fmla="*/ 124690 h 124690"/>
                    <a:gd name="connsiteX85" fmla="*/ 131917 w 307934"/>
                    <a:gd name="connsiteY85" fmla="*/ 119807 h 124690"/>
                    <a:gd name="connsiteX86" fmla="*/ 131917 w 307934"/>
                    <a:gd name="connsiteY86" fmla="*/ 111342 h 124690"/>
                    <a:gd name="connsiteX87" fmla="*/ 152623 w 307934"/>
                    <a:gd name="connsiteY87" fmla="*/ 117398 h 124690"/>
                    <a:gd name="connsiteX88" fmla="*/ 178733 w 307934"/>
                    <a:gd name="connsiteY88" fmla="*/ 89790 h 124690"/>
                    <a:gd name="connsiteX89" fmla="*/ 178733 w 307934"/>
                    <a:gd name="connsiteY89" fmla="*/ 81781 h 124690"/>
                    <a:gd name="connsiteX90" fmla="*/ 178472 w 307934"/>
                    <a:gd name="connsiteY90" fmla="*/ 81781 h 124690"/>
                    <a:gd name="connsiteX91" fmla="*/ 155032 w 307934"/>
                    <a:gd name="connsiteY91" fmla="*/ 94934 h 124690"/>
                    <a:gd name="connsiteX92" fmla="*/ 143735 w 307934"/>
                    <a:gd name="connsiteY92" fmla="*/ 92655 h 124690"/>
                    <a:gd name="connsiteX93" fmla="*/ 134977 w 307934"/>
                    <a:gd name="connsiteY93" fmla="*/ 86079 h 124690"/>
                    <a:gd name="connsiteX94" fmla="*/ 129313 w 307934"/>
                    <a:gd name="connsiteY94" fmla="*/ 75628 h 124690"/>
                    <a:gd name="connsiteX95" fmla="*/ 127294 w 307934"/>
                    <a:gd name="connsiteY95" fmla="*/ 61727 h 124690"/>
                    <a:gd name="connsiteX96" fmla="*/ 129443 w 307934"/>
                    <a:gd name="connsiteY96" fmla="*/ 46783 h 124690"/>
                    <a:gd name="connsiteX97" fmla="*/ 135563 w 307934"/>
                    <a:gd name="connsiteY97" fmla="*/ 35226 h 124690"/>
                    <a:gd name="connsiteX98" fmla="*/ 145168 w 307934"/>
                    <a:gd name="connsiteY98" fmla="*/ 27770 h 124690"/>
                    <a:gd name="connsiteX99" fmla="*/ 157832 w 307934"/>
                    <a:gd name="connsiteY99" fmla="*/ 25133 h 124690"/>
                    <a:gd name="connsiteX100" fmla="*/ 90896 w 307934"/>
                    <a:gd name="connsiteY100" fmla="*/ 25133 h 124690"/>
                    <a:gd name="connsiteX101" fmla="*/ 102291 w 307934"/>
                    <a:gd name="connsiteY101" fmla="*/ 27380 h 124690"/>
                    <a:gd name="connsiteX102" fmla="*/ 110593 w 307934"/>
                    <a:gd name="connsiteY102" fmla="*/ 33793 h 124690"/>
                    <a:gd name="connsiteX103" fmla="*/ 115704 w 307934"/>
                    <a:gd name="connsiteY103" fmla="*/ 43951 h 124690"/>
                    <a:gd name="connsiteX104" fmla="*/ 117462 w 307934"/>
                    <a:gd name="connsiteY104" fmla="*/ 57364 h 124690"/>
                    <a:gd name="connsiteX105" fmla="*/ 117462 w 307934"/>
                    <a:gd name="connsiteY105" fmla="*/ 61531 h 124690"/>
                    <a:gd name="connsiteX106" fmla="*/ 69279 w 307934"/>
                    <a:gd name="connsiteY106" fmla="*/ 61531 h 124690"/>
                    <a:gd name="connsiteX107" fmla="*/ 70907 w 307934"/>
                    <a:gd name="connsiteY107" fmla="*/ 72535 h 124690"/>
                    <a:gd name="connsiteX108" fmla="*/ 75400 w 307934"/>
                    <a:gd name="connsiteY108" fmla="*/ 80804 h 124690"/>
                    <a:gd name="connsiteX109" fmla="*/ 82529 w 307934"/>
                    <a:gd name="connsiteY109" fmla="*/ 85981 h 124690"/>
                    <a:gd name="connsiteX110" fmla="*/ 92003 w 307934"/>
                    <a:gd name="connsiteY110" fmla="*/ 87771 h 124690"/>
                    <a:gd name="connsiteX111" fmla="*/ 113295 w 307934"/>
                    <a:gd name="connsiteY111" fmla="*/ 79893 h 124690"/>
                    <a:gd name="connsiteX112" fmla="*/ 113295 w 307934"/>
                    <a:gd name="connsiteY112" fmla="*/ 88097 h 124690"/>
                    <a:gd name="connsiteX113" fmla="*/ 90115 w 307934"/>
                    <a:gd name="connsiteY113" fmla="*/ 94934 h 124690"/>
                    <a:gd name="connsiteX114" fmla="*/ 77939 w 307934"/>
                    <a:gd name="connsiteY114" fmla="*/ 92590 h 124690"/>
                    <a:gd name="connsiteX115" fmla="*/ 68628 w 307934"/>
                    <a:gd name="connsiteY115" fmla="*/ 85786 h 124690"/>
                    <a:gd name="connsiteX116" fmla="*/ 62703 w 307934"/>
                    <a:gd name="connsiteY116" fmla="*/ 74814 h 124690"/>
                    <a:gd name="connsiteX117" fmla="*/ 60619 w 307934"/>
                    <a:gd name="connsiteY117" fmla="*/ 59969 h 124690"/>
                    <a:gd name="connsiteX118" fmla="*/ 62898 w 307934"/>
                    <a:gd name="connsiteY118" fmla="*/ 46100 h 124690"/>
                    <a:gd name="connsiteX119" fmla="*/ 69214 w 307934"/>
                    <a:gd name="connsiteY119" fmla="*/ 35063 h 124690"/>
                    <a:gd name="connsiteX120" fmla="*/ 78786 w 307934"/>
                    <a:gd name="connsiteY120" fmla="*/ 27770 h 124690"/>
                    <a:gd name="connsiteX121" fmla="*/ 90896 w 307934"/>
                    <a:gd name="connsiteY121" fmla="*/ 25133 h 124690"/>
                    <a:gd name="connsiteX122" fmla="*/ 0 w 307934"/>
                    <a:gd name="connsiteY122" fmla="*/ 0 h 124690"/>
                    <a:gd name="connsiteX123" fmla="*/ 8660 w 307934"/>
                    <a:gd name="connsiteY123" fmla="*/ 0 h 124690"/>
                    <a:gd name="connsiteX124" fmla="*/ 8660 w 307934"/>
                    <a:gd name="connsiteY124" fmla="*/ 85493 h 124690"/>
                    <a:gd name="connsiteX125" fmla="*/ 46164 w 307934"/>
                    <a:gd name="connsiteY125" fmla="*/ 85493 h 124690"/>
                    <a:gd name="connsiteX126" fmla="*/ 46164 w 307934"/>
                    <a:gd name="connsiteY126" fmla="*/ 93371 h 124690"/>
                    <a:gd name="connsiteX127" fmla="*/ 0 w 307934"/>
                    <a:gd name="connsiteY127" fmla="*/ 93371 h 1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07934" h="124690">
                      <a:moveTo>
                        <a:pt x="233576" y="32361"/>
                      </a:moveTo>
                      <a:cubicBezTo>
                        <a:pt x="230755" y="32361"/>
                        <a:pt x="228139" y="32860"/>
                        <a:pt x="225730" y="33858"/>
                      </a:cubicBezTo>
                      <a:cubicBezTo>
                        <a:pt x="223321" y="34857"/>
                        <a:pt x="221205" y="36300"/>
                        <a:pt x="219382" y="38188"/>
                      </a:cubicBezTo>
                      <a:cubicBezTo>
                        <a:pt x="217558" y="40077"/>
                        <a:pt x="216050" y="42377"/>
                        <a:pt x="214856" y="45090"/>
                      </a:cubicBezTo>
                      <a:cubicBezTo>
                        <a:pt x="213663" y="47803"/>
                        <a:pt x="212827" y="50853"/>
                        <a:pt x="212349" y="54239"/>
                      </a:cubicBezTo>
                      <a:lnTo>
                        <a:pt x="251742" y="54239"/>
                      </a:lnTo>
                      <a:cubicBezTo>
                        <a:pt x="251612" y="47293"/>
                        <a:pt x="249963" y="41911"/>
                        <a:pt x="246794" y="38091"/>
                      </a:cubicBezTo>
                      <a:cubicBezTo>
                        <a:pt x="243625" y="34271"/>
                        <a:pt x="239219" y="32361"/>
                        <a:pt x="233576" y="32361"/>
                      </a:cubicBezTo>
                      <a:close/>
                      <a:moveTo>
                        <a:pt x="158613" y="32361"/>
                      </a:moveTo>
                      <a:cubicBezTo>
                        <a:pt x="155141" y="32361"/>
                        <a:pt x="152004" y="33034"/>
                        <a:pt x="149204" y="34379"/>
                      </a:cubicBezTo>
                      <a:cubicBezTo>
                        <a:pt x="146405" y="35725"/>
                        <a:pt x="144017" y="37635"/>
                        <a:pt x="142042" y="40109"/>
                      </a:cubicBezTo>
                      <a:cubicBezTo>
                        <a:pt x="140067" y="42584"/>
                        <a:pt x="138548" y="45590"/>
                        <a:pt x="137484" y="49127"/>
                      </a:cubicBezTo>
                      <a:cubicBezTo>
                        <a:pt x="136421" y="52665"/>
                        <a:pt x="135889" y="56648"/>
                        <a:pt x="135889" y="61075"/>
                      </a:cubicBezTo>
                      <a:cubicBezTo>
                        <a:pt x="135889" y="65156"/>
                        <a:pt x="136388" y="68846"/>
                        <a:pt x="137387" y="72145"/>
                      </a:cubicBezTo>
                      <a:cubicBezTo>
                        <a:pt x="138385" y="75444"/>
                        <a:pt x="139796" y="78243"/>
                        <a:pt x="141619" y="80544"/>
                      </a:cubicBezTo>
                      <a:cubicBezTo>
                        <a:pt x="143442" y="82845"/>
                        <a:pt x="145645" y="84624"/>
                        <a:pt x="148228" y="85883"/>
                      </a:cubicBezTo>
                      <a:cubicBezTo>
                        <a:pt x="150811" y="87142"/>
                        <a:pt x="153686" y="87771"/>
                        <a:pt x="156855" y="87771"/>
                      </a:cubicBezTo>
                      <a:cubicBezTo>
                        <a:pt x="160154" y="87771"/>
                        <a:pt x="163149" y="87175"/>
                        <a:pt x="165841" y="85981"/>
                      </a:cubicBezTo>
                      <a:cubicBezTo>
                        <a:pt x="168532" y="84787"/>
                        <a:pt x="170833" y="83138"/>
                        <a:pt x="172743" y="81032"/>
                      </a:cubicBezTo>
                      <a:cubicBezTo>
                        <a:pt x="174653" y="78927"/>
                        <a:pt x="176128" y="76453"/>
                        <a:pt x="177170" y="73610"/>
                      </a:cubicBezTo>
                      <a:cubicBezTo>
                        <a:pt x="178212" y="70766"/>
                        <a:pt x="178733" y="67695"/>
                        <a:pt x="178733" y="64396"/>
                      </a:cubicBezTo>
                      <a:lnTo>
                        <a:pt x="178733" y="52871"/>
                      </a:lnTo>
                      <a:cubicBezTo>
                        <a:pt x="178733" y="50093"/>
                        <a:pt x="178234" y="47467"/>
                        <a:pt x="177235" y="44993"/>
                      </a:cubicBezTo>
                      <a:cubicBezTo>
                        <a:pt x="176237" y="42518"/>
                        <a:pt x="174848" y="40348"/>
                        <a:pt x="173068" y="38481"/>
                      </a:cubicBezTo>
                      <a:cubicBezTo>
                        <a:pt x="171288" y="36615"/>
                        <a:pt x="169172" y="35128"/>
                        <a:pt x="166720" y="34021"/>
                      </a:cubicBezTo>
                      <a:cubicBezTo>
                        <a:pt x="164267" y="32914"/>
                        <a:pt x="161565" y="32361"/>
                        <a:pt x="158613" y="32361"/>
                      </a:cubicBezTo>
                      <a:close/>
                      <a:moveTo>
                        <a:pt x="90701" y="32361"/>
                      </a:moveTo>
                      <a:cubicBezTo>
                        <a:pt x="87880" y="32361"/>
                        <a:pt x="85264" y="32860"/>
                        <a:pt x="82855" y="33858"/>
                      </a:cubicBezTo>
                      <a:cubicBezTo>
                        <a:pt x="80446" y="34857"/>
                        <a:pt x="78330" y="36300"/>
                        <a:pt x="76507" y="38188"/>
                      </a:cubicBezTo>
                      <a:cubicBezTo>
                        <a:pt x="74683" y="40077"/>
                        <a:pt x="73175" y="42377"/>
                        <a:pt x="71981" y="45090"/>
                      </a:cubicBezTo>
                      <a:cubicBezTo>
                        <a:pt x="70788" y="47803"/>
                        <a:pt x="69952" y="50853"/>
                        <a:pt x="69474" y="54239"/>
                      </a:cubicBezTo>
                      <a:lnTo>
                        <a:pt x="108867" y="54239"/>
                      </a:lnTo>
                      <a:cubicBezTo>
                        <a:pt x="108737" y="47293"/>
                        <a:pt x="107088" y="41911"/>
                        <a:pt x="103919" y="38091"/>
                      </a:cubicBezTo>
                      <a:cubicBezTo>
                        <a:pt x="100750" y="34271"/>
                        <a:pt x="96344" y="32361"/>
                        <a:pt x="90701" y="32361"/>
                      </a:cubicBezTo>
                      <a:close/>
                      <a:moveTo>
                        <a:pt x="301423" y="25459"/>
                      </a:moveTo>
                      <a:cubicBezTo>
                        <a:pt x="302769" y="25459"/>
                        <a:pt x="303973" y="25546"/>
                        <a:pt x="305037" y="25719"/>
                      </a:cubicBezTo>
                      <a:cubicBezTo>
                        <a:pt x="306100" y="25893"/>
                        <a:pt x="307066" y="26154"/>
                        <a:pt x="307934" y="26501"/>
                      </a:cubicBezTo>
                      <a:lnTo>
                        <a:pt x="307934" y="35226"/>
                      </a:lnTo>
                      <a:cubicBezTo>
                        <a:pt x="305981" y="33793"/>
                        <a:pt x="303463" y="33077"/>
                        <a:pt x="300381" y="33077"/>
                      </a:cubicBezTo>
                      <a:cubicBezTo>
                        <a:pt x="298168" y="33077"/>
                        <a:pt x="296214" y="33500"/>
                        <a:pt x="294521" y="34347"/>
                      </a:cubicBezTo>
                      <a:cubicBezTo>
                        <a:pt x="292828" y="35193"/>
                        <a:pt x="291342" y="36333"/>
                        <a:pt x="290061" y="37765"/>
                      </a:cubicBezTo>
                      <a:cubicBezTo>
                        <a:pt x="288780" y="39198"/>
                        <a:pt x="287695" y="40858"/>
                        <a:pt x="286805" y="42746"/>
                      </a:cubicBezTo>
                      <a:cubicBezTo>
                        <a:pt x="285916" y="44635"/>
                        <a:pt x="285199" y="46599"/>
                        <a:pt x="284657" y="48639"/>
                      </a:cubicBezTo>
                      <a:cubicBezTo>
                        <a:pt x="284114" y="50679"/>
                        <a:pt x="283723" y="52741"/>
                        <a:pt x="283485" y="54825"/>
                      </a:cubicBezTo>
                      <a:cubicBezTo>
                        <a:pt x="283246" y="56908"/>
                        <a:pt x="283127" y="58883"/>
                        <a:pt x="283127" y="60750"/>
                      </a:cubicBezTo>
                      <a:lnTo>
                        <a:pt x="283127" y="93371"/>
                      </a:lnTo>
                      <a:lnTo>
                        <a:pt x="274857" y="93371"/>
                      </a:lnTo>
                      <a:lnTo>
                        <a:pt x="274857" y="26696"/>
                      </a:lnTo>
                      <a:lnTo>
                        <a:pt x="283127" y="26696"/>
                      </a:lnTo>
                      <a:lnTo>
                        <a:pt x="283127" y="40956"/>
                      </a:lnTo>
                      <a:lnTo>
                        <a:pt x="283387" y="40956"/>
                      </a:lnTo>
                      <a:cubicBezTo>
                        <a:pt x="284168" y="38525"/>
                        <a:pt x="285156" y="36344"/>
                        <a:pt x="286350" y="34412"/>
                      </a:cubicBezTo>
                      <a:cubicBezTo>
                        <a:pt x="287543" y="32480"/>
                        <a:pt x="288922" y="30852"/>
                        <a:pt x="290484" y="29529"/>
                      </a:cubicBezTo>
                      <a:cubicBezTo>
                        <a:pt x="292047" y="28205"/>
                        <a:pt x="293751" y="27195"/>
                        <a:pt x="295596" y="26501"/>
                      </a:cubicBezTo>
                      <a:cubicBezTo>
                        <a:pt x="297440" y="25806"/>
                        <a:pt x="299383" y="25459"/>
                        <a:pt x="301423" y="25459"/>
                      </a:cubicBezTo>
                      <a:close/>
                      <a:moveTo>
                        <a:pt x="233771" y="25133"/>
                      </a:moveTo>
                      <a:cubicBezTo>
                        <a:pt x="238069" y="25133"/>
                        <a:pt x="241867" y="25882"/>
                        <a:pt x="245166" y="27380"/>
                      </a:cubicBezTo>
                      <a:cubicBezTo>
                        <a:pt x="248465" y="28877"/>
                        <a:pt x="251232" y="31015"/>
                        <a:pt x="253468" y="33793"/>
                      </a:cubicBezTo>
                      <a:cubicBezTo>
                        <a:pt x="255703" y="36572"/>
                        <a:pt x="257407" y="39957"/>
                        <a:pt x="258579" y="43951"/>
                      </a:cubicBezTo>
                      <a:cubicBezTo>
                        <a:pt x="259751" y="47944"/>
                        <a:pt x="260337" y="52415"/>
                        <a:pt x="260337" y="57364"/>
                      </a:cubicBezTo>
                      <a:lnTo>
                        <a:pt x="260337" y="61531"/>
                      </a:lnTo>
                      <a:lnTo>
                        <a:pt x="212154" y="61531"/>
                      </a:lnTo>
                      <a:cubicBezTo>
                        <a:pt x="212198" y="65612"/>
                        <a:pt x="212740" y="69280"/>
                        <a:pt x="213782" y="72535"/>
                      </a:cubicBezTo>
                      <a:cubicBezTo>
                        <a:pt x="214824" y="75791"/>
                        <a:pt x="216321" y="78547"/>
                        <a:pt x="218275" y="80804"/>
                      </a:cubicBezTo>
                      <a:cubicBezTo>
                        <a:pt x="220228" y="83062"/>
                        <a:pt x="222605" y="84787"/>
                        <a:pt x="225404" y="85981"/>
                      </a:cubicBezTo>
                      <a:cubicBezTo>
                        <a:pt x="228204" y="87175"/>
                        <a:pt x="231362" y="87771"/>
                        <a:pt x="234878" y="87771"/>
                      </a:cubicBezTo>
                      <a:cubicBezTo>
                        <a:pt x="242388" y="87771"/>
                        <a:pt x="249485" y="85145"/>
                        <a:pt x="256170" y="79893"/>
                      </a:cubicBezTo>
                      <a:lnTo>
                        <a:pt x="256170" y="88097"/>
                      </a:lnTo>
                      <a:cubicBezTo>
                        <a:pt x="249789" y="92655"/>
                        <a:pt x="242062" y="94934"/>
                        <a:pt x="232990" y="94934"/>
                      </a:cubicBezTo>
                      <a:cubicBezTo>
                        <a:pt x="228519" y="94934"/>
                        <a:pt x="224460" y="94152"/>
                        <a:pt x="220814" y="92590"/>
                      </a:cubicBezTo>
                      <a:cubicBezTo>
                        <a:pt x="217168" y="91027"/>
                        <a:pt x="214064" y="88759"/>
                        <a:pt x="211503" y="85786"/>
                      </a:cubicBezTo>
                      <a:cubicBezTo>
                        <a:pt x="208942" y="82812"/>
                        <a:pt x="206967" y="79155"/>
                        <a:pt x="205578" y="74814"/>
                      </a:cubicBezTo>
                      <a:cubicBezTo>
                        <a:pt x="204189" y="70473"/>
                        <a:pt x="203494" y="65525"/>
                        <a:pt x="203494" y="59969"/>
                      </a:cubicBezTo>
                      <a:cubicBezTo>
                        <a:pt x="203494" y="54977"/>
                        <a:pt x="204254" y="50354"/>
                        <a:pt x="205773" y="46100"/>
                      </a:cubicBezTo>
                      <a:cubicBezTo>
                        <a:pt x="207292" y="41846"/>
                        <a:pt x="209398" y="38167"/>
                        <a:pt x="212089" y="35063"/>
                      </a:cubicBezTo>
                      <a:cubicBezTo>
                        <a:pt x="214780" y="31959"/>
                        <a:pt x="217971" y="29529"/>
                        <a:pt x="221661" y="27770"/>
                      </a:cubicBezTo>
                      <a:cubicBezTo>
                        <a:pt x="225350" y="26012"/>
                        <a:pt x="229387" y="25133"/>
                        <a:pt x="233771" y="25133"/>
                      </a:cubicBezTo>
                      <a:close/>
                      <a:moveTo>
                        <a:pt x="157832" y="25133"/>
                      </a:moveTo>
                      <a:cubicBezTo>
                        <a:pt x="167251" y="25133"/>
                        <a:pt x="174132" y="28953"/>
                        <a:pt x="178472" y="36593"/>
                      </a:cubicBezTo>
                      <a:lnTo>
                        <a:pt x="178733" y="36593"/>
                      </a:lnTo>
                      <a:lnTo>
                        <a:pt x="178733" y="26696"/>
                      </a:lnTo>
                      <a:lnTo>
                        <a:pt x="187067" y="26696"/>
                      </a:lnTo>
                      <a:lnTo>
                        <a:pt x="187067" y="88227"/>
                      </a:lnTo>
                      <a:cubicBezTo>
                        <a:pt x="187067" y="100599"/>
                        <a:pt x="184257" y="109769"/>
                        <a:pt x="178635" y="115737"/>
                      </a:cubicBezTo>
                      <a:cubicBezTo>
                        <a:pt x="173014" y="121706"/>
                        <a:pt x="164343" y="124690"/>
                        <a:pt x="152623" y="124690"/>
                      </a:cubicBezTo>
                      <a:cubicBezTo>
                        <a:pt x="145330" y="124690"/>
                        <a:pt x="138428" y="123062"/>
                        <a:pt x="131917" y="119807"/>
                      </a:cubicBezTo>
                      <a:lnTo>
                        <a:pt x="131917" y="111342"/>
                      </a:lnTo>
                      <a:cubicBezTo>
                        <a:pt x="139166" y="115379"/>
                        <a:pt x="146068" y="117398"/>
                        <a:pt x="152623" y="117398"/>
                      </a:cubicBezTo>
                      <a:cubicBezTo>
                        <a:pt x="170030" y="117398"/>
                        <a:pt x="178733" y="108195"/>
                        <a:pt x="178733" y="89790"/>
                      </a:cubicBezTo>
                      <a:lnTo>
                        <a:pt x="178733" y="81781"/>
                      </a:lnTo>
                      <a:lnTo>
                        <a:pt x="178472" y="81781"/>
                      </a:lnTo>
                      <a:cubicBezTo>
                        <a:pt x="173350" y="90550"/>
                        <a:pt x="165537" y="94934"/>
                        <a:pt x="155032" y="94934"/>
                      </a:cubicBezTo>
                      <a:cubicBezTo>
                        <a:pt x="150908" y="94934"/>
                        <a:pt x="147143" y="94174"/>
                        <a:pt x="143735" y="92655"/>
                      </a:cubicBezTo>
                      <a:cubicBezTo>
                        <a:pt x="140328" y="91136"/>
                        <a:pt x="137408" y="88943"/>
                        <a:pt x="134977" y="86079"/>
                      </a:cubicBezTo>
                      <a:cubicBezTo>
                        <a:pt x="132547" y="83214"/>
                        <a:pt x="130658" y="79730"/>
                        <a:pt x="129313" y="75628"/>
                      </a:cubicBezTo>
                      <a:cubicBezTo>
                        <a:pt x="127967" y="71526"/>
                        <a:pt x="127294" y="66892"/>
                        <a:pt x="127294" y="61727"/>
                      </a:cubicBezTo>
                      <a:cubicBezTo>
                        <a:pt x="127294" y="56257"/>
                        <a:pt x="128010" y="51276"/>
                        <a:pt x="129443" y="46783"/>
                      </a:cubicBezTo>
                      <a:cubicBezTo>
                        <a:pt x="130875" y="42291"/>
                        <a:pt x="132916" y="38438"/>
                        <a:pt x="135563" y="35226"/>
                      </a:cubicBezTo>
                      <a:cubicBezTo>
                        <a:pt x="138211" y="32014"/>
                        <a:pt x="141413" y="29529"/>
                        <a:pt x="145168" y="27770"/>
                      </a:cubicBezTo>
                      <a:cubicBezTo>
                        <a:pt x="148922" y="26012"/>
                        <a:pt x="153144" y="25133"/>
                        <a:pt x="157832" y="25133"/>
                      </a:cubicBezTo>
                      <a:close/>
                      <a:moveTo>
                        <a:pt x="90896" y="25133"/>
                      </a:moveTo>
                      <a:cubicBezTo>
                        <a:pt x="95194" y="25133"/>
                        <a:pt x="98992" y="25882"/>
                        <a:pt x="102291" y="27380"/>
                      </a:cubicBezTo>
                      <a:cubicBezTo>
                        <a:pt x="105590" y="28877"/>
                        <a:pt x="108357" y="31015"/>
                        <a:pt x="110593" y="33793"/>
                      </a:cubicBezTo>
                      <a:cubicBezTo>
                        <a:pt x="112828" y="36572"/>
                        <a:pt x="114532" y="39957"/>
                        <a:pt x="115704" y="43951"/>
                      </a:cubicBezTo>
                      <a:cubicBezTo>
                        <a:pt x="116876" y="47944"/>
                        <a:pt x="117462" y="52415"/>
                        <a:pt x="117462" y="57364"/>
                      </a:cubicBezTo>
                      <a:lnTo>
                        <a:pt x="117462" y="61531"/>
                      </a:lnTo>
                      <a:lnTo>
                        <a:pt x="69279" y="61531"/>
                      </a:lnTo>
                      <a:cubicBezTo>
                        <a:pt x="69323" y="65612"/>
                        <a:pt x="69865" y="69280"/>
                        <a:pt x="70907" y="72535"/>
                      </a:cubicBezTo>
                      <a:cubicBezTo>
                        <a:pt x="71949" y="75791"/>
                        <a:pt x="73446" y="78547"/>
                        <a:pt x="75400" y="80804"/>
                      </a:cubicBezTo>
                      <a:cubicBezTo>
                        <a:pt x="77353" y="83062"/>
                        <a:pt x="79730" y="84787"/>
                        <a:pt x="82529" y="85981"/>
                      </a:cubicBezTo>
                      <a:cubicBezTo>
                        <a:pt x="85329" y="87175"/>
                        <a:pt x="88487" y="87771"/>
                        <a:pt x="92003" y="87771"/>
                      </a:cubicBezTo>
                      <a:cubicBezTo>
                        <a:pt x="99513" y="87771"/>
                        <a:pt x="106610" y="85145"/>
                        <a:pt x="113295" y="79893"/>
                      </a:cubicBezTo>
                      <a:lnTo>
                        <a:pt x="113295" y="88097"/>
                      </a:lnTo>
                      <a:cubicBezTo>
                        <a:pt x="106914" y="92655"/>
                        <a:pt x="99187" y="94934"/>
                        <a:pt x="90115" y="94934"/>
                      </a:cubicBezTo>
                      <a:cubicBezTo>
                        <a:pt x="85644" y="94934"/>
                        <a:pt x="81585" y="94152"/>
                        <a:pt x="77939" y="92590"/>
                      </a:cubicBezTo>
                      <a:cubicBezTo>
                        <a:pt x="74293" y="91027"/>
                        <a:pt x="71189" y="88759"/>
                        <a:pt x="68628" y="85786"/>
                      </a:cubicBezTo>
                      <a:cubicBezTo>
                        <a:pt x="66067" y="82812"/>
                        <a:pt x="64092" y="79155"/>
                        <a:pt x="62703" y="74814"/>
                      </a:cubicBezTo>
                      <a:cubicBezTo>
                        <a:pt x="61314" y="70473"/>
                        <a:pt x="60619" y="65525"/>
                        <a:pt x="60619" y="59969"/>
                      </a:cubicBezTo>
                      <a:cubicBezTo>
                        <a:pt x="60619" y="54977"/>
                        <a:pt x="61379" y="50354"/>
                        <a:pt x="62898" y="46100"/>
                      </a:cubicBezTo>
                      <a:cubicBezTo>
                        <a:pt x="64417" y="41846"/>
                        <a:pt x="66523" y="38167"/>
                        <a:pt x="69214" y="35063"/>
                      </a:cubicBezTo>
                      <a:cubicBezTo>
                        <a:pt x="71905" y="31959"/>
                        <a:pt x="75096" y="29529"/>
                        <a:pt x="78786" y="27770"/>
                      </a:cubicBezTo>
                      <a:cubicBezTo>
                        <a:pt x="82475" y="26012"/>
                        <a:pt x="86512" y="25133"/>
                        <a:pt x="90896" y="25133"/>
                      </a:cubicBezTo>
                      <a:close/>
                      <a:moveTo>
                        <a:pt x="0" y="0"/>
                      </a:moveTo>
                      <a:lnTo>
                        <a:pt x="8660" y="0"/>
                      </a:lnTo>
                      <a:lnTo>
                        <a:pt x="8660" y="85493"/>
                      </a:lnTo>
                      <a:lnTo>
                        <a:pt x="46164" y="85493"/>
                      </a:lnTo>
                      <a:lnTo>
                        <a:pt x="46164" y="93371"/>
                      </a:lnTo>
                      <a:lnTo>
                        <a:pt x="0" y="93371"/>
                      </a:lnTo>
                      <a:close/>
                    </a:path>
                  </a:pathLst>
                </a:custGeom>
                <a:solidFill>
                  <a:srgbClr val="002050"/>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lnSpc>
                      <a:spcPct val="90000"/>
                    </a:lnSpc>
                    <a:spcAft>
                      <a:spcPts val="588"/>
                    </a:spcAft>
                    <a:defRPr/>
                  </a:pPr>
                  <a:endParaRPr lang="en-US" sz="1029" kern="0">
                    <a:gradFill>
                      <a:gsLst>
                        <a:gs pos="2917">
                          <a:srgbClr val="353535"/>
                        </a:gs>
                        <a:gs pos="30000">
                          <a:srgbClr val="353535"/>
                        </a:gs>
                      </a:gsLst>
                      <a:lin ang="5400000" scaled="0"/>
                    </a:gradFill>
                  </a:endParaRPr>
                </a:p>
              </p:txBody>
            </p:sp>
            <p:sp>
              <p:nvSpPr>
                <p:cNvPr id="165" name="TextBox 164">
                  <a:extLst>
                    <a:ext uri="{FF2B5EF4-FFF2-40B4-BE49-F238E27FC236}">
                      <a16:creationId xmlns:a16="http://schemas.microsoft.com/office/drawing/2014/main" id="{947A6CED-51D3-4D0C-8882-13722CE15AE4}"/>
                    </a:ext>
                  </a:extLst>
                </p:cNvPr>
                <p:cNvSpPr txBox="1"/>
                <p:nvPr/>
              </p:nvSpPr>
              <p:spPr>
                <a:xfrm>
                  <a:off x="7104105" y="2421870"/>
                  <a:ext cx="480492" cy="239438"/>
                </a:xfrm>
                <a:custGeom>
                  <a:avLst/>
                  <a:gdLst>
                    <a:gd name="connsiteX0" fmla="*/ 366434 w 480492"/>
                    <a:gd name="connsiteY0" fmla="*/ 203039 h 239438"/>
                    <a:gd name="connsiteX1" fmla="*/ 349244 w 480492"/>
                    <a:gd name="connsiteY1" fmla="*/ 205448 h 239438"/>
                    <a:gd name="connsiteX2" fmla="*/ 341561 w 480492"/>
                    <a:gd name="connsiteY2" fmla="*/ 207076 h 239438"/>
                    <a:gd name="connsiteX3" fmla="*/ 336287 w 480492"/>
                    <a:gd name="connsiteY3" fmla="*/ 209713 h 239438"/>
                    <a:gd name="connsiteX4" fmla="*/ 333226 w 480492"/>
                    <a:gd name="connsiteY4" fmla="*/ 213815 h 239438"/>
                    <a:gd name="connsiteX5" fmla="*/ 332250 w 480492"/>
                    <a:gd name="connsiteY5" fmla="*/ 219838 h 239438"/>
                    <a:gd name="connsiteX6" fmla="*/ 333194 w 480492"/>
                    <a:gd name="connsiteY6" fmla="*/ 224787 h 239438"/>
                    <a:gd name="connsiteX7" fmla="*/ 335928 w 480492"/>
                    <a:gd name="connsiteY7" fmla="*/ 228726 h 239438"/>
                    <a:gd name="connsiteX8" fmla="*/ 340291 w 480492"/>
                    <a:gd name="connsiteY8" fmla="*/ 231298 h 239438"/>
                    <a:gd name="connsiteX9" fmla="*/ 346119 w 480492"/>
                    <a:gd name="connsiteY9" fmla="*/ 232209 h 239438"/>
                    <a:gd name="connsiteX10" fmla="*/ 354258 w 480492"/>
                    <a:gd name="connsiteY10" fmla="*/ 230517 h 239438"/>
                    <a:gd name="connsiteX11" fmla="*/ 360671 w 480492"/>
                    <a:gd name="connsiteY11" fmla="*/ 225828 h 239438"/>
                    <a:gd name="connsiteX12" fmla="*/ 364903 w 480492"/>
                    <a:gd name="connsiteY12" fmla="*/ 218666 h 239438"/>
                    <a:gd name="connsiteX13" fmla="*/ 366434 w 480492"/>
                    <a:gd name="connsiteY13" fmla="*/ 209616 h 239438"/>
                    <a:gd name="connsiteX14" fmla="*/ 117825 w 480492"/>
                    <a:gd name="connsiteY14" fmla="*/ 176799 h 239438"/>
                    <a:gd name="connsiteX15" fmla="*/ 107928 w 480492"/>
                    <a:gd name="connsiteY15" fmla="*/ 178687 h 239438"/>
                    <a:gd name="connsiteX16" fmla="*/ 100343 w 480492"/>
                    <a:gd name="connsiteY16" fmla="*/ 184189 h 239438"/>
                    <a:gd name="connsiteX17" fmla="*/ 95492 w 480492"/>
                    <a:gd name="connsiteY17" fmla="*/ 193044 h 239438"/>
                    <a:gd name="connsiteX18" fmla="*/ 93799 w 480492"/>
                    <a:gd name="connsiteY18" fmla="*/ 204927 h 239438"/>
                    <a:gd name="connsiteX19" fmla="*/ 95492 w 480492"/>
                    <a:gd name="connsiteY19" fmla="*/ 216192 h 239438"/>
                    <a:gd name="connsiteX20" fmla="*/ 100278 w 480492"/>
                    <a:gd name="connsiteY20" fmla="*/ 224787 h 239438"/>
                    <a:gd name="connsiteX21" fmla="*/ 107798 w 480492"/>
                    <a:gd name="connsiteY21" fmla="*/ 230289 h 239438"/>
                    <a:gd name="connsiteX22" fmla="*/ 117695 w 480492"/>
                    <a:gd name="connsiteY22" fmla="*/ 232209 h 239438"/>
                    <a:gd name="connsiteX23" fmla="*/ 127592 w 480492"/>
                    <a:gd name="connsiteY23" fmla="*/ 230354 h 239438"/>
                    <a:gd name="connsiteX24" fmla="*/ 134885 w 480492"/>
                    <a:gd name="connsiteY24" fmla="*/ 224949 h 239438"/>
                    <a:gd name="connsiteX25" fmla="*/ 139410 w 480492"/>
                    <a:gd name="connsiteY25" fmla="*/ 216257 h 239438"/>
                    <a:gd name="connsiteX26" fmla="*/ 140940 w 480492"/>
                    <a:gd name="connsiteY26" fmla="*/ 204537 h 239438"/>
                    <a:gd name="connsiteX27" fmla="*/ 134950 w 480492"/>
                    <a:gd name="connsiteY27" fmla="*/ 183929 h 239438"/>
                    <a:gd name="connsiteX28" fmla="*/ 117825 w 480492"/>
                    <a:gd name="connsiteY28" fmla="*/ 176799 h 239438"/>
                    <a:gd name="connsiteX29" fmla="*/ 306958 w 480492"/>
                    <a:gd name="connsiteY29" fmla="*/ 169897 h 239438"/>
                    <a:gd name="connsiteX30" fmla="*/ 310572 w 480492"/>
                    <a:gd name="connsiteY30" fmla="*/ 170157 h 239438"/>
                    <a:gd name="connsiteX31" fmla="*/ 313469 w 480492"/>
                    <a:gd name="connsiteY31" fmla="*/ 170939 h 239438"/>
                    <a:gd name="connsiteX32" fmla="*/ 313469 w 480492"/>
                    <a:gd name="connsiteY32" fmla="*/ 179664 h 239438"/>
                    <a:gd name="connsiteX33" fmla="*/ 305916 w 480492"/>
                    <a:gd name="connsiteY33" fmla="*/ 177515 h 239438"/>
                    <a:gd name="connsiteX34" fmla="*/ 300056 w 480492"/>
                    <a:gd name="connsiteY34" fmla="*/ 178785 h 239438"/>
                    <a:gd name="connsiteX35" fmla="*/ 295596 w 480492"/>
                    <a:gd name="connsiteY35" fmla="*/ 182203 h 239438"/>
                    <a:gd name="connsiteX36" fmla="*/ 292340 w 480492"/>
                    <a:gd name="connsiteY36" fmla="*/ 187184 h 239438"/>
                    <a:gd name="connsiteX37" fmla="*/ 290192 w 480492"/>
                    <a:gd name="connsiteY37" fmla="*/ 193077 h 239438"/>
                    <a:gd name="connsiteX38" fmla="*/ 289020 w 480492"/>
                    <a:gd name="connsiteY38" fmla="*/ 199263 h 239438"/>
                    <a:gd name="connsiteX39" fmla="*/ 288662 w 480492"/>
                    <a:gd name="connsiteY39" fmla="*/ 205188 h 239438"/>
                    <a:gd name="connsiteX40" fmla="*/ 288662 w 480492"/>
                    <a:gd name="connsiteY40" fmla="*/ 237809 h 239438"/>
                    <a:gd name="connsiteX41" fmla="*/ 280392 w 480492"/>
                    <a:gd name="connsiteY41" fmla="*/ 237809 h 239438"/>
                    <a:gd name="connsiteX42" fmla="*/ 280392 w 480492"/>
                    <a:gd name="connsiteY42" fmla="*/ 171134 h 239438"/>
                    <a:gd name="connsiteX43" fmla="*/ 288662 w 480492"/>
                    <a:gd name="connsiteY43" fmla="*/ 171134 h 239438"/>
                    <a:gd name="connsiteX44" fmla="*/ 288662 w 480492"/>
                    <a:gd name="connsiteY44" fmla="*/ 185394 h 239438"/>
                    <a:gd name="connsiteX45" fmla="*/ 288922 w 480492"/>
                    <a:gd name="connsiteY45" fmla="*/ 185394 h 239438"/>
                    <a:gd name="connsiteX46" fmla="*/ 291885 w 480492"/>
                    <a:gd name="connsiteY46" fmla="*/ 178850 h 239438"/>
                    <a:gd name="connsiteX47" fmla="*/ 296019 w 480492"/>
                    <a:gd name="connsiteY47" fmla="*/ 173967 h 239438"/>
                    <a:gd name="connsiteX48" fmla="*/ 301131 w 480492"/>
                    <a:gd name="connsiteY48" fmla="*/ 170939 h 239438"/>
                    <a:gd name="connsiteX49" fmla="*/ 306958 w 480492"/>
                    <a:gd name="connsiteY49" fmla="*/ 169897 h 239438"/>
                    <a:gd name="connsiteX50" fmla="*/ 424123 w 480492"/>
                    <a:gd name="connsiteY50" fmla="*/ 169571 h 239438"/>
                    <a:gd name="connsiteX51" fmla="*/ 439229 w 480492"/>
                    <a:gd name="connsiteY51" fmla="*/ 172762 h 239438"/>
                    <a:gd name="connsiteX52" fmla="*/ 439229 w 480492"/>
                    <a:gd name="connsiteY52" fmla="*/ 181617 h 239438"/>
                    <a:gd name="connsiteX53" fmla="*/ 423472 w 480492"/>
                    <a:gd name="connsiteY53" fmla="*/ 176799 h 239438"/>
                    <a:gd name="connsiteX54" fmla="*/ 412924 w 480492"/>
                    <a:gd name="connsiteY54" fmla="*/ 179045 h 239438"/>
                    <a:gd name="connsiteX55" fmla="*/ 405143 w 480492"/>
                    <a:gd name="connsiteY55" fmla="*/ 185166 h 239438"/>
                    <a:gd name="connsiteX56" fmla="*/ 400325 w 480492"/>
                    <a:gd name="connsiteY56" fmla="*/ 194216 h 239438"/>
                    <a:gd name="connsiteX57" fmla="*/ 398664 w 480492"/>
                    <a:gd name="connsiteY57" fmla="*/ 205188 h 239438"/>
                    <a:gd name="connsiteX58" fmla="*/ 400064 w 480492"/>
                    <a:gd name="connsiteY58" fmla="*/ 215411 h 239438"/>
                    <a:gd name="connsiteX59" fmla="*/ 404361 w 480492"/>
                    <a:gd name="connsiteY59" fmla="*/ 224038 h 239438"/>
                    <a:gd name="connsiteX60" fmla="*/ 411687 w 480492"/>
                    <a:gd name="connsiteY60" fmla="*/ 229996 h 239438"/>
                    <a:gd name="connsiteX61" fmla="*/ 422105 w 480492"/>
                    <a:gd name="connsiteY61" fmla="*/ 232209 h 239438"/>
                    <a:gd name="connsiteX62" fmla="*/ 439034 w 480492"/>
                    <a:gd name="connsiteY62" fmla="*/ 226610 h 239438"/>
                    <a:gd name="connsiteX63" fmla="*/ 439034 w 480492"/>
                    <a:gd name="connsiteY63" fmla="*/ 234814 h 239438"/>
                    <a:gd name="connsiteX64" fmla="*/ 421063 w 480492"/>
                    <a:gd name="connsiteY64" fmla="*/ 239437 h 239438"/>
                    <a:gd name="connsiteX65" fmla="*/ 408171 w 480492"/>
                    <a:gd name="connsiteY65" fmla="*/ 236963 h 239438"/>
                    <a:gd name="connsiteX66" fmla="*/ 398404 w 480492"/>
                    <a:gd name="connsiteY66" fmla="*/ 229898 h 239438"/>
                    <a:gd name="connsiteX67" fmla="*/ 392218 w 480492"/>
                    <a:gd name="connsiteY67" fmla="*/ 219220 h 239438"/>
                    <a:gd name="connsiteX68" fmla="*/ 390069 w 480492"/>
                    <a:gd name="connsiteY68" fmla="*/ 205839 h 239438"/>
                    <a:gd name="connsiteX69" fmla="*/ 392348 w 480492"/>
                    <a:gd name="connsiteY69" fmla="*/ 191742 h 239438"/>
                    <a:gd name="connsiteX70" fmla="*/ 398990 w 480492"/>
                    <a:gd name="connsiteY70" fmla="*/ 180217 h 239438"/>
                    <a:gd name="connsiteX71" fmla="*/ 409668 w 480492"/>
                    <a:gd name="connsiteY71" fmla="*/ 172436 h 239438"/>
                    <a:gd name="connsiteX72" fmla="*/ 424123 w 480492"/>
                    <a:gd name="connsiteY72" fmla="*/ 169571 h 239438"/>
                    <a:gd name="connsiteX73" fmla="*/ 352239 w 480492"/>
                    <a:gd name="connsiteY73" fmla="*/ 169571 h 239438"/>
                    <a:gd name="connsiteX74" fmla="*/ 369071 w 480492"/>
                    <a:gd name="connsiteY74" fmla="*/ 175822 h 239438"/>
                    <a:gd name="connsiteX75" fmla="*/ 374768 w 480492"/>
                    <a:gd name="connsiteY75" fmla="*/ 194444 h 239438"/>
                    <a:gd name="connsiteX76" fmla="*/ 374768 w 480492"/>
                    <a:gd name="connsiteY76" fmla="*/ 237809 h 239438"/>
                    <a:gd name="connsiteX77" fmla="*/ 366434 w 480492"/>
                    <a:gd name="connsiteY77" fmla="*/ 237809 h 239438"/>
                    <a:gd name="connsiteX78" fmla="*/ 366434 w 480492"/>
                    <a:gd name="connsiteY78" fmla="*/ 225959 h 239438"/>
                    <a:gd name="connsiteX79" fmla="*/ 366173 w 480492"/>
                    <a:gd name="connsiteY79" fmla="*/ 225959 h 239438"/>
                    <a:gd name="connsiteX80" fmla="*/ 357285 w 480492"/>
                    <a:gd name="connsiteY80" fmla="*/ 235856 h 239438"/>
                    <a:gd name="connsiteX81" fmla="*/ 344556 w 480492"/>
                    <a:gd name="connsiteY81" fmla="*/ 239372 h 239438"/>
                    <a:gd name="connsiteX82" fmla="*/ 335863 w 480492"/>
                    <a:gd name="connsiteY82" fmla="*/ 238004 h 239438"/>
                    <a:gd name="connsiteX83" fmla="*/ 329287 w 480492"/>
                    <a:gd name="connsiteY83" fmla="*/ 234130 h 239438"/>
                    <a:gd name="connsiteX84" fmla="*/ 325120 w 480492"/>
                    <a:gd name="connsiteY84" fmla="*/ 228107 h 239438"/>
                    <a:gd name="connsiteX85" fmla="*/ 323655 w 480492"/>
                    <a:gd name="connsiteY85" fmla="*/ 220359 h 239438"/>
                    <a:gd name="connsiteX86" fmla="*/ 329254 w 480492"/>
                    <a:gd name="connsiteY86" fmla="*/ 205937 h 239438"/>
                    <a:gd name="connsiteX87" fmla="*/ 346184 w 480492"/>
                    <a:gd name="connsiteY87" fmla="*/ 198937 h 239438"/>
                    <a:gd name="connsiteX88" fmla="*/ 366434 w 480492"/>
                    <a:gd name="connsiteY88" fmla="*/ 196007 h 239438"/>
                    <a:gd name="connsiteX89" fmla="*/ 351523 w 480492"/>
                    <a:gd name="connsiteY89" fmla="*/ 176799 h 239438"/>
                    <a:gd name="connsiteX90" fmla="*/ 329906 w 480492"/>
                    <a:gd name="connsiteY90" fmla="*/ 185329 h 239438"/>
                    <a:gd name="connsiteX91" fmla="*/ 329906 w 480492"/>
                    <a:gd name="connsiteY91" fmla="*/ 176213 h 239438"/>
                    <a:gd name="connsiteX92" fmla="*/ 334626 w 480492"/>
                    <a:gd name="connsiteY92" fmla="*/ 173511 h 239438"/>
                    <a:gd name="connsiteX93" fmla="*/ 340193 w 480492"/>
                    <a:gd name="connsiteY93" fmla="*/ 171427 h 239438"/>
                    <a:gd name="connsiteX94" fmla="*/ 346216 w 480492"/>
                    <a:gd name="connsiteY94" fmla="*/ 170060 h 239438"/>
                    <a:gd name="connsiteX95" fmla="*/ 352239 w 480492"/>
                    <a:gd name="connsiteY95" fmla="*/ 169571 h 239438"/>
                    <a:gd name="connsiteX96" fmla="*/ 197021 w 480492"/>
                    <a:gd name="connsiteY96" fmla="*/ 169571 h 239438"/>
                    <a:gd name="connsiteX97" fmla="*/ 213689 w 480492"/>
                    <a:gd name="connsiteY97" fmla="*/ 176669 h 239438"/>
                    <a:gd name="connsiteX98" fmla="*/ 219419 w 480492"/>
                    <a:gd name="connsiteY98" fmla="*/ 197179 h 239438"/>
                    <a:gd name="connsiteX99" fmla="*/ 219419 w 480492"/>
                    <a:gd name="connsiteY99" fmla="*/ 237809 h 239438"/>
                    <a:gd name="connsiteX100" fmla="*/ 211085 w 480492"/>
                    <a:gd name="connsiteY100" fmla="*/ 237809 h 239438"/>
                    <a:gd name="connsiteX101" fmla="*/ 211085 w 480492"/>
                    <a:gd name="connsiteY101" fmla="*/ 199393 h 239438"/>
                    <a:gd name="connsiteX102" fmla="*/ 194677 w 480492"/>
                    <a:gd name="connsiteY102" fmla="*/ 176799 h 239438"/>
                    <a:gd name="connsiteX103" fmla="*/ 186603 w 480492"/>
                    <a:gd name="connsiteY103" fmla="*/ 178524 h 239438"/>
                    <a:gd name="connsiteX104" fmla="*/ 180189 w 480492"/>
                    <a:gd name="connsiteY104" fmla="*/ 183310 h 239438"/>
                    <a:gd name="connsiteX105" fmla="*/ 175957 w 480492"/>
                    <a:gd name="connsiteY105" fmla="*/ 190570 h 239438"/>
                    <a:gd name="connsiteX106" fmla="*/ 174427 w 480492"/>
                    <a:gd name="connsiteY106" fmla="*/ 199653 h 239438"/>
                    <a:gd name="connsiteX107" fmla="*/ 174427 w 480492"/>
                    <a:gd name="connsiteY107" fmla="*/ 237809 h 239438"/>
                    <a:gd name="connsiteX108" fmla="*/ 166092 w 480492"/>
                    <a:gd name="connsiteY108" fmla="*/ 237809 h 239438"/>
                    <a:gd name="connsiteX109" fmla="*/ 166092 w 480492"/>
                    <a:gd name="connsiteY109" fmla="*/ 171134 h 239438"/>
                    <a:gd name="connsiteX110" fmla="*/ 174427 w 480492"/>
                    <a:gd name="connsiteY110" fmla="*/ 171134 h 239438"/>
                    <a:gd name="connsiteX111" fmla="*/ 174427 w 480492"/>
                    <a:gd name="connsiteY111" fmla="*/ 182724 h 239438"/>
                    <a:gd name="connsiteX112" fmla="*/ 174687 w 480492"/>
                    <a:gd name="connsiteY112" fmla="*/ 182724 h 239438"/>
                    <a:gd name="connsiteX113" fmla="*/ 197021 w 480492"/>
                    <a:gd name="connsiteY113" fmla="*/ 169571 h 239438"/>
                    <a:gd name="connsiteX114" fmla="*/ 118346 w 480492"/>
                    <a:gd name="connsiteY114" fmla="*/ 169571 h 239438"/>
                    <a:gd name="connsiteX115" fmla="*/ 131369 w 480492"/>
                    <a:gd name="connsiteY115" fmla="*/ 171948 h 239438"/>
                    <a:gd name="connsiteX116" fmla="*/ 141201 w 480492"/>
                    <a:gd name="connsiteY116" fmla="*/ 178817 h 239438"/>
                    <a:gd name="connsiteX117" fmla="*/ 147386 w 480492"/>
                    <a:gd name="connsiteY117" fmla="*/ 189756 h 239438"/>
                    <a:gd name="connsiteX118" fmla="*/ 149535 w 480492"/>
                    <a:gd name="connsiteY118" fmla="*/ 204407 h 239438"/>
                    <a:gd name="connsiteX119" fmla="*/ 147289 w 480492"/>
                    <a:gd name="connsiteY119" fmla="*/ 218634 h 239438"/>
                    <a:gd name="connsiteX120" fmla="*/ 140875 w 480492"/>
                    <a:gd name="connsiteY120" fmla="*/ 229670 h 239438"/>
                    <a:gd name="connsiteX121" fmla="*/ 130718 w 480492"/>
                    <a:gd name="connsiteY121" fmla="*/ 236832 h 239438"/>
                    <a:gd name="connsiteX122" fmla="*/ 117174 w 480492"/>
                    <a:gd name="connsiteY122" fmla="*/ 239372 h 239438"/>
                    <a:gd name="connsiteX123" fmla="*/ 103859 w 480492"/>
                    <a:gd name="connsiteY123" fmla="*/ 236898 h 239438"/>
                    <a:gd name="connsiteX124" fmla="*/ 93799 w 480492"/>
                    <a:gd name="connsiteY124" fmla="*/ 229898 h 239438"/>
                    <a:gd name="connsiteX125" fmla="*/ 87418 w 480492"/>
                    <a:gd name="connsiteY125" fmla="*/ 219057 h 239438"/>
                    <a:gd name="connsiteX126" fmla="*/ 85204 w 480492"/>
                    <a:gd name="connsiteY126" fmla="*/ 205058 h 239438"/>
                    <a:gd name="connsiteX127" fmla="*/ 87548 w 480492"/>
                    <a:gd name="connsiteY127" fmla="*/ 190147 h 239438"/>
                    <a:gd name="connsiteX128" fmla="*/ 94222 w 480492"/>
                    <a:gd name="connsiteY128" fmla="*/ 178980 h 239438"/>
                    <a:gd name="connsiteX129" fmla="*/ 104673 w 480492"/>
                    <a:gd name="connsiteY129" fmla="*/ 171981 h 239438"/>
                    <a:gd name="connsiteX130" fmla="*/ 118346 w 480492"/>
                    <a:gd name="connsiteY130" fmla="*/ 169571 h 239438"/>
                    <a:gd name="connsiteX131" fmla="*/ 463303 w 480492"/>
                    <a:gd name="connsiteY131" fmla="*/ 151600 h 239438"/>
                    <a:gd name="connsiteX132" fmla="*/ 463303 w 480492"/>
                    <a:gd name="connsiteY132" fmla="*/ 171134 h 239438"/>
                    <a:gd name="connsiteX133" fmla="*/ 480492 w 480492"/>
                    <a:gd name="connsiteY133" fmla="*/ 171134 h 239438"/>
                    <a:gd name="connsiteX134" fmla="*/ 480492 w 480492"/>
                    <a:gd name="connsiteY134" fmla="*/ 178427 h 239438"/>
                    <a:gd name="connsiteX135" fmla="*/ 463303 w 480492"/>
                    <a:gd name="connsiteY135" fmla="*/ 178427 h 239438"/>
                    <a:gd name="connsiteX136" fmla="*/ 463303 w 480492"/>
                    <a:gd name="connsiteY136" fmla="*/ 219252 h 239438"/>
                    <a:gd name="connsiteX137" fmla="*/ 465516 w 480492"/>
                    <a:gd name="connsiteY137" fmla="*/ 229019 h 239438"/>
                    <a:gd name="connsiteX138" fmla="*/ 473004 w 480492"/>
                    <a:gd name="connsiteY138" fmla="*/ 232014 h 239438"/>
                    <a:gd name="connsiteX139" fmla="*/ 480492 w 480492"/>
                    <a:gd name="connsiteY139" fmla="*/ 229670 h 239438"/>
                    <a:gd name="connsiteX140" fmla="*/ 480492 w 480492"/>
                    <a:gd name="connsiteY140" fmla="*/ 237028 h 239438"/>
                    <a:gd name="connsiteX141" fmla="*/ 471116 w 480492"/>
                    <a:gd name="connsiteY141" fmla="*/ 239176 h 239438"/>
                    <a:gd name="connsiteX142" fmla="*/ 454968 w 480492"/>
                    <a:gd name="connsiteY142" fmla="*/ 220554 h 239438"/>
                    <a:gd name="connsiteX143" fmla="*/ 454968 w 480492"/>
                    <a:gd name="connsiteY143" fmla="*/ 178427 h 239438"/>
                    <a:gd name="connsiteX144" fmla="*/ 443248 w 480492"/>
                    <a:gd name="connsiteY144" fmla="*/ 178427 h 239438"/>
                    <a:gd name="connsiteX145" fmla="*/ 443248 w 480492"/>
                    <a:gd name="connsiteY145" fmla="*/ 171134 h 239438"/>
                    <a:gd name="connsiteX146" fmla="*/ 454968 w 480492"/>
                    <a:gd name="connsiteY146" fmla="*/ 171134 h 239438"/>
                    <a:gd name="connsiteX147" fmla="*/ 454968 w 480492"/>
                    <a:gd name="connsiteY147" fmla="*/ 154335 h 239438"/>
                    <a:gd name="connsiteX148" fmla="*/ 253752 w 480492"/>
                    <a:gd name="connsiteY148" fmla="*/ 151600 h 239438"/>
                    <a:gd name="connsiteX149" fmla="*/ 253752 w 480492"/>
                    <a:gd name="connsiteY149" fmla="*/ 171134 h 239438"/>
                    <a:gd name="connsiteX150" fmla="*/ 270942 w 480492"/>
                    <a:gd name="connsiteY150" fmla="*/ 171134 h 239438"/>
                    <a:gd name="connsiteX151" fmla="*/ 270942 w 480492"/>
                    <a:gd name="connsiteY151" fmla="*/ 178427 h 239438"/>
                    <a:gd name="connsiteX152" fmla="*/ 253752 w 480492"/>
                    <a:gd name="connsiteY152" fmla="*/ 178427 h 239438"/>
                    <a:gd name="connsiteX153" fmla="*/ 253752 w 480492"/>
                    <a:gd name="connsiteY153" fmla="*/ 219252 h 239438"/>
                    <a:gd name="connsiteX154" fmla="*/ 255966 w 480492"/>
                    <a:gd name="connsiteY154" fmla="*/ 229019 h 239438"/>
                    <a:gd name="connsiteX155" fmla="*/ 263454 w 480492"/>
                    <a:gd name="connsiteY155" fmla="*/ 232014 h 239438"/>
                    <a:gd name="connsiteX156" fmla="*/ 270942 w 480492"/>
                    <a:gd name="connsiteY156" fmla="*/ 229670 h 239438"/>
                    <a:gd name="connsiteX157" fmla="*/ 270942 w 480492"/>
                    <a:gd name="connsiteY157" fmla="*/ 237028 h 239438"/>
                    <a:gd name="connsiteX158" fmla="*/ 261566 w 480492"/>
                    <a:gd name="connsiteY158" fmla="*/ 239176 h 239438"/>
                    <a:gd name="connsiteX159" fmla="*/ 245418 w 480492"/>
                    <a:gd name="connsiteY159" fmla="*/ 220554 h 239438"/>
                    <a:gd name="connsiteX160" fmla="*/ 245418 w 480492"/>
                    <a:gd name="connsiteY160" fmla="*/ 178427 h 239438"/>
                    <a:gd name="connsiteX161" fmla="*/ 233697 w 480492"/>
                    <a:gd name="connsiteY161" fmla="*/ 178427 h 239438"/>
                    <a:gd name="connsiteX162" fmla="*/ 233697 w 480492"/>
                    <a:gd name="connsiteY162" fmla="*/ 171134 h 239438"/>
                    <a:gd name="connsiteX163" fmla="*/ 245418 w 480492"/>
                    <a:gd name="connsiteY163" fmla="*/ 171134 h 239438"/>
                    <a:gd name="connsiteX164" fmla="*/ 245418 w 480492"/>
                    <a:gd name="connsiteY164" fmla="*/ 154335 h 239438"/>
                    <a:gd name="connsiteX165" fmla="*/ 47011 w 480492"/>
                    <a:gd name="connsiteY165" fmla="*/ 142875 h 239438"/>
                    <a:gd name="connsiteX166" fmla="*/ 68303 w 480492"/>
                    <a:gd name="connsiteY166" fmla="*/ 146522 h 239438"/>
                    <a:gd name="connsiteX167" fmla="*/ 68303 w 480492"/>
                    <a:gd name="connsiteY167" fmla="*/ 155768 h 239438"/>
                    <a:gd name="connsiteX168" fmla="*/ 46881 w 480492"/>
                    <a:gd name="connsiteY168" fmla="*/ 150754 h 239438"/>
                    <a:gd name="connsiteX169" fmla="*/ 30798 w 480492"/>
                    <a:gd name="connsiteY169" fmla="*/ 153879 h 239438"/>
                    <a:gd name="connsiteX170" fmla="*/ 18948 w 480492"/>
                    <a:gd name="connsiteY170" fmla="*/ 162572 h 239438"/>
                    <a:gd name="connsiteX171" fmla="*/ 11590 w 480492"/>
                    <a:gd name="connsiteY171" fmla="*/ 175725 h 239438"/>
                    <a:gd name="connsiteX172" fmla="*/ 9051 w 480492"/>
                    <a:gd name="connsiteY172" fmla="*/ 192296 h 239438"/>
                    <a:gd name="connsiteX173" fmla="*/ 11330 w 480492"/>
                    <a:gd name="connsiteY173" fmla="*/ 207499 h 239438"/>
                    <a:gd name="connsiteX174" fmla="*/ 18069 w 480492"/>
                    <a:gd name="connsiteY174" fmla="*/ 219968 h 239438"/>
                    <a:gd name="connsiteX175" fmla="*/ 29170 w 480492"/>
                    <a:gd name="connsiteY175" fmla="*/ 228433 h 239438"/>
                    <a:gd name="connsiteX176" fmla="*/ 44602 w 480492"/>
                    <a:gd name="connsiteY176" fmla="*/ 231558 h 239438"/>
                    <a:gd name="connsiteX177" fmla="*/ 68303 w 480492"/>
                    <a:gd name="connsiteY177" fmla="*/ 225894 h 239438"/>
                    <a:gd name="connsiteX178" fmla="*/ 68303 w 480492"/>
                    <a:gd name="connsiteY178" fmla="*/ 234358 h 239438"/>
                    <a:gd name="connsiteX179" fmla="*/ 43625 w 480492"/>
                    <a:gd name="connsiteY179" fmla="*/ 239437 h 239438"/>
                    <a:gd name="connsiteX180" fmla="*/ 25654 w 480492"/>
                    <a:gd name="connsiteY180" fmla="*/ 235953 h 239438"/>
                    <a:gd name="connsiteX181" fmla="*/ 11883 w 480492"/>
                    <a:gd name="connsiteY181" fmla="*/ 226284 h 239438"/>
                    <a:gd name="connsiteX182" fmla="*/ 3093 w 480492"/>
                    <a:gd name="connsiteY182" fmla="*/ 211569 h 239438"/>
                    <a:gd name="connsiteX183" fmla="*/ 0 w 480492"/>
                    <a:gd name="connsiteY183" fmla="*/ 192947 h 239438"/>
                    <a:gd name="connsiteX184" fmla="*/ 3288 w 480492"/>
                    <a:gd name="connsiteY184" fmla="*/ 173185 h 239438"/>
                    <a:gd name="connsiteX185" fmla="*/ 12697 w 480492"/>
                    <a:gd name="connsiteY185" fmla="*/ 157298 h 239438"/>
                    <a:gd name="connsiteX186" fmla="*/ 27510 w 480492"/>
                    <a:gd name="connsiteY186" fmla="*/ 146717 h 239438"/>
                    <a:gd name="connsiteX187" fmla="*/ 47011 w 480492"/>
                    <a:gd name="connsiteY187" fmla="*/ 142875 h 239438"/>
                    <a:gd name="connsiteX188" fmla="*/ 299759 w 480492"/>
                    <a:gd name="connsiteY188" fmla="*/ 60164 h 239438"/>
                    <a:gd name="connsiteX189" fmla="*/ 282569 w 480492"/>
                    <a:gd name="connsiteY189" fmla="*/ 62573 h 239438"/>
                    <a:gd name="connsiteX190" fmla="*/ 274886 w 480492"/>
                    <a:gd name="connsiteY190" fmla="*/ 64201 h 239438"/>
                    <a:gd name="connsiteX191" fmla="*/ 269612 w 480492"/>
                    <a:gd name="connsiteY191" fmla="*/ 66838 h 239438"/>
                    <a:gd name="connsiteX192" fmla="*/ 266551 w 480492"/>
                    <a:gd name="connsiteY192" fmla="*/ 70940 h 239438"/>
                    <a:gd name="connsiteX193" fmla="*/ 265575 w 480492"/>
                    <a:gd name="connsiteY193" fmla="*/ 76963 h 239438"/>
                    <a:gd name="connsiteX194" fmla="*/ 266519 w 480492"/>
                    <a:gd name="connsiteY194" fmla="*/ 81912 h 239438"/>
                    <a:gd name="connsiteX195" fmla="*/ 269253 w 480492"/>
                    <a:gd name="connsiteY195" fmla="*/ 85851 h 239438"/>
                    <a:gd name="connsiteX196" fmla="*/ 273616 w 480492"/>
                    <a:gd name="connsiteY196" fmla="*/ 88423 h 239438"/>
                    <a:gd name="connsiteX197" fmla="*/ 279444 w 480492"/>
                    <a:gd name="connsiteY197" fmla="*/ 89334 h 239438"/>
                    <a:gd name="connsiteX198" fmla="*/ 287583 w 480492"/>
                    <a:gd name="connsiteY198" fmla="*/ 87642 h 239438"/>
                    <a:gd name="connsiteX199" fmla="*/ 293996 w 480492"/>
                    <a:gd name="connsiteY199" fmla="*/ 82953 h 239438"/>
                    <a:gd name="connsiteX200" fmla="*/ 298228 w 480492"/>
                    <a:gd name="connsiteY200" fmla="*/ 75791 h 239438"/>
                    <a:gd name="connsiteX201" fmla="*/ 299759 w 480492"/>
                    <a:gd name="connsiteY201" fmla="*/ 66741 h 239438"/>
                    <a:gd name="connsiteX202" fmla="*/ 354583 w 480492"/>
                    <a:gd name="connsiteY202" fmla="*/ 27022 h 239438"/>
                    <a:gd name="connsiteX203" fmla="*/ 358197 w 480492"/>
                    <a:gd name="connsiteY203" fmla="*/ 27282 h 239438"/>
                    <a:gd name="connsiteX204" fmla="*/ 361094 w 480492"/>
                    <a:gd name="connsiteY204" fmla="*/ 28064 h 239438"/>
                    <a:gd name="connsiteX205" fmla="*/ 361094 w 480492"/>
                    <a:gd name="connsiteY205" fmla="*/ 36789 h 239438"/>
                    <a:gd name="connsiteX206" fmla="*/ 353541 w 480492"/>
                    <a:gd name="connsiteY206" fmla="*/ 34640 h 239438"/>
                    <a:gd name="connsiteX207" fmla="*/ 347681 w 480492"/>
                    <a:gd name="connsiteY207" fmla="*/ 35910 h 239438"/>
                    <a:gd name="connsiteX208" fmla="*/ 343221 w 480492"/>
                    <a:gd name="connsiteY208" fmla="*/ 39328 h 239438"/>
                    <a:gd name="connsiteX209" fmla="*/ 339965 w 480492"/>
                    <a:gd name="connsiteY209" fmla="*/ 44309 h 239438"/>
                    <a:gd name="connsiteX210" fmla="*/ 337817 w 480492"/>
                    <a:gd name="connsiteY210" fmla="*/ 50202 h 239438"/>
                    <a:gd name="connsiteX211" fmla="*/ 336645 w 480492"/>
                    <a:gd name="connsiteY211" fmla="*/ 56388 h 239438"/>
                    <a:gd name="connsiteX212" fmla="*/ 336287 w 480492"/>
                    <a:gd name="connsiteY212" fmla="*/ 62313 h 239438"/>
                    <a:gd name="connsiteX213" fmla="*/ 336287 w 480492"/>
                    <a:gd name="connsiteY213" fmla="*/ 94934 h 239438"/>
                    <a:gd name="connsiteX214" fmla="*/ 328017 w 480492"/>
                    <a:gd name="connsiteY214" fmla="*/ 94934 h 239438"/>
                    <a:gd name="connsiteX215" fmla="*/ 328017 w 480492"/>
                    <a:gd name="connsiteY215" fmla="*/ 28259 h 239438"/>
                    <a:gd name="connsiteX216" fmla="*/ 336287 w 480492"/>
                    <a:gd name="connsiteY216" fmla="*/ 28259 h 239438"/>
                    <a:gd name="connsiteX217" fmla="*/ 336287 w 480492"/>
                    <a:gd name="connsiteY217" fmla="*/ 42519 h 239438"/>
                    <a:gd name="connsiteX218" fmla="*/ 336547 w 480492"/>
                    <a:gd name="connsiteY218" fmla="*/ 42519 h 239438"/>
                    <a:gd name="connsiteX219" fmla="*/ 339510 w 480492"/>
                    <a:gd name="connsiteY219" fmla="*/ 35975 h 239438"/>
                    <a:gd name="connsiteX220" fmla="*/ 343644 w 480492"/>
                    <a:gd name="connsiteY220" fmla="*/ 31092 h 239438"/>
                    <a:gd name="connsiteX221" fmla="*/ 348756 w 480492"/>
                    <a:gd name="connsiteY221" fmla="*/ 28064 h 239438"/>
                    <a:gd name="connsiteX222" fmla="*/ 354583 w 480492"/>
                    <a:gd name="connsiteY222" fmla="*/ 27022 h 239438"/>
                    <a:gd name="connsiteX223" fmla="*/ 285564 w 480492"/>
                    <a:gd name="connsiteY223" fmla="*/ 26696 h 239438"/>
                    <a:gd name="connsiteX224" fmla="*/ 302396 w 480492"/>
                    <a:gd name="connsiteY224" fmla="*/ 32947 h 239438"/>
                    <a:gd name="connsiteX225" fmla="*/ 308093 w 480492"/>
                    <a:gd name="connsiteY225" fmla="*/ 51569 h 239438"/>
                    <a:gd name="connsiteX226" fmla="*/ 308093 w 480492"/>
                    <a:gd name="connsiteY226" fmla="*/ 94934 h 239438"/>
                    <a:gd name="connsiteX227" fmla="*/ 299759 w 480492"/>
                    <a:gd name="connsiteY227" fmla="*/ 94934 h 239438"/>
                    <a:gd name="connsiteX228" fmla="*/ 299759 w 480492"/>
                    <a:gd name="connsiteY228" fmla="*/ 83084 h 239438"/>
                    <a:gd name="connsiteX229" fmla="*/ 299498 w 480492"/>
                    <a:gd name="connsiteY229" fmla="*/ 83084 h 239438"/>
                    <a:gd name="connsiteX230" fmla="*/ 290610 w 480492"/>
                    <a:gd name="connsiteY230" fmla="*/ 92981 h 239438"/>
                    <a:gd name="connsiteX231" fmla="*/ 277881 w 480492"/>
                    <a:gd name="connsiteY231" fmla="*/ 96497 h 239438"/>
                    <a:gd name="connsiteX232" fmla="*/ 269188 w 480492"/>
                    <a:gd name="connsiteY232" fmla="*/ 95129 h 239438"/>
                    <a:gd name="connsiteX233" fmla="*/ 262612 w 480492"/>
                    <a:gd name="connsiteY233" fmla="*/ 91255 h 239438"/>
                    <a:gd name="connsiteX234" fmla="*/ 258445 w 480492"/>
                    <a:gd name="connsiteY234" fmla="*/ 85232 h 239438"/>
                    <a:gd name="connsiteX235" fmla="*/ 256980 w 480492"/>
                    <a:gd name="connsiteY235" fmla="*/ 77484 h 239438"/>
                    <a:gd name="connsiteX236" fmla="*/ 262579 w 480492"/>
                    <a:gd name="connsiteY236" fmla="*/ 63062 h 239438"/>
                    <a:gd name="connsiteX237" fmla="*/ 279509 w 480492"/>
                    <a:gd name="connsiteY237" fmla="*/ 56062 h 239438"/>
                    <a:gd name="connsiteX238" fmla="*/ 299759 w 480492"/>
                    <a:gd name="connsiteY238" fmla="*/ 53132 h 239438"/>
                    <a:gd name="connsiteX239" fmla="*/ 284848 w 480492"/>
                    <a:gd name="connsiteY239" fmla="*/ 33924 h 239438"/>
                    <a:gd name="connsiteX240" fmla="*/ 263231 w 480492"/>
                    <a:gd name="connsiteY240" fmla="*/ 42454 h 239438"/>
                    <a:gd name="connsiteX241" fmla="*/ 263231 w 480492"/>
                    <a:gd name="connsiteY241" fmla="*/ 33338 h 239438"/>
                    <a:gd name="connsiteX242" fmla="*/ 267951 w 480492"/>
                    <a:gd name="connsiteY242" fmla="*/ 30636 h 239438"/>
                    <a:gd name="connsiteX243" fmla="*/ 273518 w 480492"/>
                    <a:gd name="connsiteY243" fmla="*/ 28552 h 239438"/>
                    <a:gd name="connsiteX244" fmla="*/ 279541 w 480492"/>
                    <a:gd name="connsiteY244" fmla="*/ 27185 h 239438"/>
                    <a:gd name="connsiteX245" fmla="*/ 285564 w 480492"/>
                    <a:gd name="connsiteY245" fmla="*/ 26696 h 239438"/>
                    <a:gd name="connsiteX246" fmla="*/ 176148 w 480492"/>
                    <a:gd name="connsiteY246" fmla="*/ 26696 h 239438"/>
                    <a:gd name="connsiteX247" fmla="*/ 182789 w 480492"/>
                    <a:gd name="connsiteY247" fmla="*/ 27771 h 239438"/>
                    <a:gd name="connsiteX248" fmla="*/ 188389 w 480492"/>
                    <a:gd name="connsiteY248" fmla="*/ 30766 h 239438"/>
                    <a:gd name="connsiteX249" fmla="*/ 192653 w 480492"/>
                    <a:gd name="connsiteY249" fmla="*/ 35356 h 239438"/>
                    <a:gd name="connsiteX250" fmla="*/ 195356 w 480492"/>
                    <a:gd name="connsiteY250" fmla="*/ 41216 h 239438"/>
                    <a:gd name="connsiteX251" fmla="*/ 204504 w 480492"/>
                    <a:gd name="connsiteY251" fmla="*/ 30408 h 239438"/>
                    <a:gd name="connsiteX252" fmla="*/ 217233 w 480492"/>
                    <a:gd name="connsiteY252" fmla="*/ 26696 h 239438"/>
                    <a:gd name="connsiteX253" fmla="*/ 239176 w 480492"/>
                    <a:gd name="connsiteY253" fmla="*/ 53783 h 239438"/>
                    <a:gd name="connsiteX254" fmla="*/ 239176 w 480492"/>
                    <a:gd name="connsiteY254" fmla="*/ 94934 h 239438"/>
                    <a:gd name="connsiteX255" fmla="*/ 230842 w 480492"/>
                    <a:gd name="connsiteY255" fmla="*/ 94934 h 239438"/>
                    <a:gd name="connsiteX256" fmla="*/ 230842 w 480492"/>
                    <a:gd name="connsiteY256" fmla="*/ 55737 h 239438"/>
                    <a:gd name="connsiteX257" fmla="*/ 229930 w 480492"/>
                    <a:gd name="connsiteY257" fmla="*/ 45612 h 239438"/>
                    <a:gd name="connsiteX258" fmla="*/ 227098 w 480492"/>
                    <a:gd name="connsiteY258" fmla="*/ 38872 h 239438"/>
                    <a:gd name="connsiteX259" fmla="*/ 222214 w 480492"/>
                    <a:gd name="connsiteY259" fmla="*/ 35096 h 239438"/>
                    <a:gd name="connsiteX260" fmla="*/ 215150 w 480492"/>
                    <a:gd name="connsiteY260" fmla="*/ 33924 h 239438"/>
                    <a:gd name="connsiteX261" fmla="*/ 208248 w 480492"/>
                    <a:gd name="connsiteY261" fmla="*/ 35649 h 239438"/>
                    <a:gd name="connsiteX262" fmla="*/ 202551 w 480492"/>
                    <a:gd name="connsiteY262" fmla="*/ 40403 h 239438"/>
                    <a:gd name="connsiteX263" fmla="*/ 198709 w 480492"/>
                    <a:gd name="connsiteY263" fmla="*/ 47532 h 239438"/>
                    <a:gd name="connsiteX264" fmla="*/ 197309 w 480492"/>
                    <a:gd name="connsiteY264" fmla="*/ 56388 h 239438"/>
                    <a:gd name="connsiteX265" fmla="*/ 197309 w 480492"/>
                    <a:gd name="connsiteY265" fmla="*/ 94934 h 239438"/>
                    <a:gd name="connsiteX266" fmla="*/ 188975 w 480492"/>
                    <a:gd name="connsiteY266" fmla="*/ 94934 h 239438"/>
                    <a:gd name="connsiteX267" fmla="*/ 188975 w 480492"/>
                    <a:gd name="connsiteY267" fmla="*/ 54890 h 239438"/>
                    <a:gd name="connsiteX268" fmla="*/ 172892 w 480492"/>
                    <a:gd name="connsiteY268" fmla="*/ 33924 h 239438"/>
                    <a:gd name="connsiteX269" fmla="*/ 165990 w 480492"/>
                    <a:gd name="connsiteY269" fmla="*/ 35584 h 239438"/>
                    <a:gd name="connsiteX270" fmla="*/ 160423 w 480492"/>
                    <a:gd name="connsiteY270" fmla="*/ 40240 h 239438"/>
                    <a:gd name="connsiteX271" fmla="*/ 156711 w 480492"/>
                    <a:gd name="connsiteY271" fmla="*/ 47435 h 239438"/>
                    <a:gd name="connsiteX272" fmla="*/ 155377 w 480492"/>
                    <a:gd name="connsiteY272" fmla="*/ 56713 h 239438"/>
                    <a:gd name="connsiteX273" fmla="*/ 155377 w 480492"/>
                    <a:gd name="connsiteY273" fmla="*/ 94934 h 239438"/>
                    <a:gd name="connsiteX274" fmla="*/ 147042 w 480492"/>
                    <a:gd name="connsiteY274" fmla="*/ 94934 h 239438"/>
                    <a:gd name="connsiteX275" fmla="*/ 147042 w 480492"/>
                    <a:gd name="connsiteY275" fmla="*/ 28259 h 239438"/>
                    <a:gd name="connsiteX276" fmla="*/ 155377 w 480492"/>
                    <a:gd name="connsiteY276" fmla="*/ 28259 h 239438"/>
                    <a:gd name="connsiteX277" fmla="*/ 155377 w 480492"/>
                    <a:gd name="connsiteY277" fmla="*/ 39068 h 239438"/>
                    <a:gd name="connsiteX278" fmla="*/ 155637 w 480492"/>
                    <a:gd name="connsiteY278" fmla="*/ 39068 h 239438"/>
                    <a:gd name="connsiteX279" fmla="*/ 176148 w 480492"/>
                    <a:gd name="connsiteY279" fmla="*/ 26696 h 239438"/>
                    <a:gd name="connsiteX280" fmla="*/ 387102 w 480492"/>
                    <a:gd name="connsiteY280" fmla="*/ 8725 h 239438"/>
                    <a:gd name="connsiteX281" fmla="*/ 387102 w 480492"/>
                    <a:gd name="connsiteY281" fmla="*/ 28259 h 239438"/>
                    <a:gd name="connsiteX282" fmla="*/ 404292 w 480492"/>
                    <a:gd name="connsiteY282" fmla="*/ 28259 h 239438"/>
                    <a:gd name="connsiteX283" fmla="*/ 404292 w 480492"/>
                    <a:gd name="connsiteY283" fmla="*/ 35552 h 239438"/>
                    <a:gd name="connsiteX284" fmla="*/ 387102 w 480492"/>
                    <a:gd name="connsiteY284" fmla="*/ 35552 h 239438"/>
                    <a:gd name="connsiteX285" fmla="*/ 387102 w 480492"/>
                    <a:gd name="connsiteY285" fmla="*/ 76377 h 239438"/>
                    <a:gd name="connsiteX286" fmla="*/ 389316 w 480492"/>
                    <a:gd name="connsiteY286" fmla="*/ 86144 h 239438"/>
                    <a:gd name="connsiteX287" fmla="*/ 396804 w 480492"/>
                    <a:gd name="connsiteY287" fmla="*/ 89139 h 239438"/>
                    <a:gd name="connsiteX288" fmla="*/ 404292 w 480492"/>
                    <a:gd name="connsiteY288" fmla="*/ 86795 h 239438"/>
                    <a:gd name="connsiteX289" fmla="*/ 404292 w 480492"/>
                    <a:gd name="connsiteY289" fmla="*/ 94153 h 239438"/>
                    <a:gd name="connsiteX290" fmla="*/ 394916 w 480492"/>
                    <a:gd name="connsiteY290" fmla="*/ 96301 h 239438"/>
                    <a:gd name="connsiteX291" fmla="*/ 378768 w 480492"/>
                    <a:gd name="connsiteY291" fmla="*/ 77679 h 239438"/>
                    <a:gd name="connsiteX292" fmla="*/ 378768 w 480492"/>
                    <a:gd name="connsiteY292" fmla="*/ 35552 h 239438"/>
                    <a:gd name="connsiteX293" fmla="*/ 367047 w 480492"/>
                    <a:gd name="connsiteY293" fmla="*/ 35552 h 239438"/>
                    <a:gd name="connsiteX294" fmla="*/ 367047 w 480492"/>
                    <a:gd name="connsiteY294" fmla="*/ 28259 h 239438"/>
                    <a:gd name="connsiteX295" fmla="*/ 378768 w 480492"/>
                    <a:gd name="connsiteY295" fmla="*/ 28259 h 239438"/>
                    <a:gd name="connsiteX296" fmla="*/ 378768 w 480492"/>
                    <a:gd name="connsiteY296" fmla="*/ 11460 h 239438"/>
                    <a:gd name="connsiteX297" fmla="*/ 108691 w 480492"/>
                    <a:gd name="connsiteY297" fmla="*/ 0 h 239438"/>
                    <a:gd name="connsiteX298" fmla="*/ 127118 w 480492"/>
                    <a:gd name="connsiteY298" fmla="*/ 3061 h 239438"/>
                    <a:gd name="connsiteX299" fmla="*/ 127118 w 480492"/>
                    <a:gd name="connsiteY299" fmla="*/ 12632 h 239438"/>
                    <a:gd name="connsiteX300" fmla="*/ 107714 w 480492"/>
                    <a:gd name="connsiteY300" fmla="*/ 7879 h 239438"/>
                    <a:gd name="connsiteX301" fmla="*/ 99868 w 480492"/>
                    <a:gd name="connsiteY301" fmla="*/ 8888 h 239438"/>
                    <a:gd name="connsiteX302" fmla="*/ 93422 w 480492"/>
                    <a:gd name="connsiteY302" fmla="*/ 11851 h 239438"/>
                    <a:gd name="connsiteX303" fmla="*/ 89060 w 480492"/>
                    <a:gd name="connsiteY303" fmla="*/ 16702 h 239438"/>
                    <a:gd name="connsiteX304" fmla="*/ 87465 w 480492"/>
                    <a:gd name="connsiteY304" fmla="*/ 23441 h 239438"/>
                    <a:gd name="connsiteX305" fmla="*/ 88539 w 480492"/>
                    <a:gd name="connsiteY305" fmla="*/ 29724 h 239438"/>
                    <a:gd name="connsiteX306" fmla="*/ 91990 w 480492"/>
                    <a:gd name="connsiteY306" fmla="*/ 34705 h 239438"/>
                    <a:gd name="connsiteX307" fmla="*/ 98241 w 480492"/>
                    <a:gd name="connsiteY307" fmla="*/ 39361 h 239438"/>
                    <a:gd name="connsiteX308" fmla="*/ 107714 w 480492"/>
                    <a:gd name="connsiteY308" fmla="*/ 44667 h 239438"/>
                    <a:gd name="connsiteX309" fmla="*/ 117937 w 480492"/>
                    <a:gd name="connsiteY309" fmla="*/ 50755 h 239438"/>
                    <a:gd name="connsiteX310" fmla="*/ 125197 w 480492"/>
                    <a:gd name="connsiteY310" fmla="*/ 56941 h 239438"/>
                    <a:gd name="connsiteX311" fmla="*/ 129527 w 480492"/>
                    <a:gd name="connsiteY311" fmla="*/ 63778 h 239438"/>
                    <a:gd name="connsiteX312" fmla="*/ 130960 w 480492"/>
                    <a:gd name="connsiteY312" fmla="*/ 71819 h 239438"/>
                    <a:gd name="connsiteX313" fmla="*/ 128681 w 480492"/>
                    <a:gd name="connsiteY313" fmla="*/ 82595 h 239438"/>
                    <a:gd name="connsiteX314" fmla="*/ 122300 w 480492"/>
                    <a:gd name="connsiteY314" fmla="*/ 90311 h 239438"/>
                    <a:gd name="connsiteX315" fmla="*/ 112533 w 480492"/>
                    <a:gd name="connsiteY315" fmla="*/ 94934 h 239438"/>
                    <a:gd name="connsiteX316" fmla="*/ 100096 w 480492"/>
                    <a:gd name="connsiteY316" fmla="*/ 96497 h 239438"/>
                    <a:gd name="connsiteX317" fmla="*/ 94822 w 480492"/>
                    <a:gd name="connsiteY317" fmla="*/ 96139 h 239438"/>
                    <a:gd name="connsiteX318" fmla="*/ 88637 w 480492"/>
                    <a:gd name="connsiteY318" fmla="*/ 95097 h 239438"/>
                    <a:gd name="connsiteX319" fmla="*/ 82679 w 480492"/>
                    <a:gd name="connsiteY319" fmla="*/ 93469 h 239438"/>
                    <a:gd name="connsiteX320" fmla="*/ 78088 w 480492"/>
                    <a:gd name="connsiteY320" fmla="*/ 91418 h 239438"/>
                    <a:gd name="connsiteX321" fmla="*/ 78088 w 480492"/>
                    <a:gd name="connsiteY321" fmla="*/ 81261 h 239438"/>
                    <a:gd name="connsiteX322" fmla="*/ 83265 w 480492"/>
                    <a:gd name="connsiteY322" fmla="*/ 84418 h 239438"/>
                    <a:gd name="connsiteX323" fmla="*/ 89060 w 480492"/>
                    <a:gd name="connsiteY323" fmla="*/ 86763 h 239438"/>
                    <a:gd name="connsiteX324" fmla="*/ 95018 w 480492"/>
                    <a:gd name="connsiteY324" fmla="*/ 88195 h 239438"/>
                    <a:gd name="connsiteX325" fmla="*/ 100747 w 480492"/>
                    <a:gd name="connsiteY325" fmla="*/ 88683 h 239438"/>
                    <a:gd name="connsiteX326" fmla="*/ 116635 w 480492"/>
                    <a:gd name="connsiteY326" fmla="*/ 84581 h 239438"/>
                    <a:gd name="connsiteX327" fmla="*/ 121909 w 480492"/>
                    <a:gd name="connsiteY327" fmla="*/ 72796 h 239438"/>
                    <a:gd name="connsiteX328" fmla="*/ 120672 w 480492"/>
                    <a:gd name="connsiteY328" fmla="*/ 66317 h 239438"/>
                    <a:gd name="connsiteX329" fmla="*/ 116830 w 480492"/>
                    <a:gd name="connsiteY329" fmla="*/ 61141 h 239438"/>
                    <a:gd name="connsiteX330" fmla="*/ 110254 w 480492"/>
                    <a:gd name="connsiteY330" fmla="*/ 56355 h 239438"/>
                    <a:gd name="connsiteX331" fmla="*/ 100878 w 480492"/>
                    <a:gd name="connsiteY331" fmla="*/ 50983 h 239438"/>
                    <a:gd name="connsiteX332" fmla="*/ 90622 w 480492"/>
                    <a:gd name="connsiteY332" fmla="*/ 44830 h 239438"/>
                    <a:gd name="connsiteX333" fmla="*/ 83655 w 480492"/>
                    <a:gd name="connsiteY333" fmla="*/ 38905 h 239438"/>
                    <a:gd name="connsiteX334" fmla="*/ 79684 w 480492"/>
                    <a:gd name="connsiteY334" fmla="*/ 32361 h 239438"/>
                    <a:gd name="connsiteX335" fmla="*/ 78414 w 480492"/>
                    <a:gd name="connsiteY335" fmla="*/ 24352 h 239438"/>
                    <a:gd name="connsiteX336" fmla="*/ 80823 w 480492"/>
                    <a:gd name="connsiteY336" fmla="*/ 14195 h 239438"/>
                    <a:gd name="connsiteX337" fmla="*/ 87334 w 480492"/>
                    <a:gd name="connsiteY337" fmla="*/ 6544 h 239438"/>
                    <a:gd name="connsiteX338" fmla="*/ 96938 w 480492"/>
                    <a:gd name="connsiteY338" fmla="*/ 1693 h 239438"/>
                    <a:gd name="connsiteX339" fmla="*/ 108691 w 480492"/>
                    <a:gd name="connsiteY339" fmla="*/ 0 h 23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80492" h="239438">
                      <a:moveTo>
                        <a:pt x="366434" y="203039"/>
                      </a:moveTo>
                      <a:lnTo>
                        <a:pt x="349244" y="205448"/>
                      </a:lnTo>
                      <a:cubicBezTo>
                        <a:pt x="346249" y="205882"/>
                        <a:pt x="343688" y="206425"/>
                        <a:pt x="341561" y="207076"/>
                      </a:cubicBezTo>
                      <a:cubicBezTo>
                        <a:pt x="339434" y="207727"/>
                        <a:pt x="337676" y="208606"/>
                        <a:pt x="336287" y="209713"/>
                      </a:cubicBezTo>
                      <a:cubicBezTo>
                        <a:pt x="334897" y="210820"/>
                        <a:pt x="333877" y="212187"/>
                        <a:pt x="333226" y="213815"/>
                      </a:cubicBezTo>
                      <a:cubicBezTo>
                        <a:pt x="332575" y="215443"/>
                        <a:pt x="332250" y="217451"/>
                        <a:pt x="332250" y="219838"/>
                      </a:cubicBezTo>
                      <a:cubicBezTo>
                        <a:pt x="332250" y="221618"/>
                        <a:pt x="332564" y="223267"/>
                        <a:pt x="333194" y="224787"/>
                      </a:cubicBezTo>
                      <a:cubicBezTo>
                        <a:pt x="333823" y="226306"/>
                        <a:pt x="334735" y="227619"/>
                        <a:pt x="335928" y="228726"/>
                      </a:cubicBezTo>
                      <a:cubicBezTo>
                        <a:pt x="337122" y="229833"/>
                        <a:pt x="338576" y="230690"/>
                        <a:pt x="340291" y="231298"/>
                      </a:cubicBezTo>
                      <a:cubicBezTo>
                        <a:pt x="342006" y="231906"/>
                        <a:pt x="343948" y="232209"/>
                        <a:pt x="346119" y="232209"/>
                      </a:cubicBezTo>
                      <a:cubicBezTo>
                        <a:pt x="349070" y="232209"/>
                        <a:pt x="351783" y="231645"/>
                        <a:pt x="354258" y="230517"/>
                      </a:cubicBezTo>
                      <a:cubicBezTo>
                        <a:pt x="356732" y="229388"/>
                        <a:pt x="358870" y="227825"/>
                        <a:pt x="360671" y="225828"/>
                      </a:cubicBezTo>
                      <a:cubicBezTo>
                        <a:pt x="362473" y="223832"/>
                        <a:pt x="363883" y="221444"/>
                        <a:pt x="364903" y="218666"/>
                      </a:cubicBezTo>
                      <a:cubicBezTo>
                        <a:pt x="365924" y="215888"/>
                        <a:pt x="366434" y="212871"/>
                        <a:pt x="366434" y="209616"/>
                      </a:cubicBezTo>
                      <a:close/>
                      <a:moveTo>
                        <a:pt x="117825" y="176799"/>
                      </a:moveTo>
                      <a:cubicBezTo>
                        <a:pt x="114179" y="176799"/>
                        <a:pt x="110880" y="177428"/>
                        <a:pt x="107928" y="178687"/>
                      </a:cubicBezTo>
                      <a:cubicBezTo>
                        <a:pt x="104977" y="179946"/>
                        <a:pt x="102448" y="181780"/>
                        <a:pt x="100343" y="184189"/>
                      </a:cubicBezTo>
                      <a:cubicBezTo>
                        <a:pt x="98238" y="186598"/>
                        <a:pt x="96621" y="189550"/>
                        <a:pt x="95492" y="193044"/>
                      </a:cubicBezTo>
                      <a:cubicBezTo>
                        <a:pt x="94363" y="196539"/>
                        <a:pt x="93799" y="200500"/>
                        <a:pt x="93799" y="204927"/>
                      </a:cubicBezTo>
                      <a:cubicBezTo>
                        <a:pt x="93799" y="209095"/>
                        <a:pt x="94363" y="212849"/>
                        <a:pt x="95492" y="216192"/>
                      </a:cubicBezTo>
                      <a:cubicBezTo>
                        <a:pt x="96621" y="219534"/>
                        <a:pt x="98216" y="222399"/>
                        <a:pt x="100278" y="224787"/>
                      </a:cubicBezTo>
                      <a:cubicBezTo>
                        <a:pt x="102340" y="227174"/>
                        <a:pt x="104846" y="229008"/>
                        <a:pt x="107798" y="230289"/>
                      </a:cubicBezTo>
                      <a:cubicBezTo>
                        <a:pt x="110750" y="231569"/>
                        <a:pt x="114049" y="232209"/>
                        <a:pt x="117695" y="232209"/>
                      </a:cubicBezTo>
                      <a:cubicBezTo>
                        <a:pt x="121428" y="232209"/>
                        <a:pt x="124727" y="231591"/>
                        <a:pt x="127592" y="230354"/>
                      </a:cubicBezTo>
                      <a:cubicBezTo>
                        <a:pt x="130457" y="229117"/>
                        <a:pt x="132888" y="227315"/>
                        <a:pt x="134885" y="224949"/>
                      </a:cubicBezTo>
                      <a:cubicBezTo>
                        <a:pt x="136882" y="222584"/>
                        <a:pt x="138390" y="219686"/>
                        <a:pt x="139410" y="216257"/>
                      </a:cubicBezTo>
                      <a:cubicBezTo>
                        <a:pt x="140430" y="212828"/>
                        <a:pt x="140940" y="208921"/>
                        <a:pt x="140940" y="204537"/>
                      </a:cubicBezTo>
                      <a:cubicBezTo>
                        <a:pt x="140940" y="195551"/>
                        <a:pt x="138944" y="188682"/>
                        <a:pt x="134950" y="183929"/>
                      </a:cubicBezTo>
                      <a:cubicBezTo>
                        <a:pt x="130956" y="179176"/>
                        <a:pt x="125248" y="176799"/>
                        <a:pt x="117825" y="176799"/>
                      </a:cubicBezTo>
                      <a:close/>
                      <a:moveTo>
                        <a:pt x="306958" y="169897"/>
                      </a:moveTo>
                      <a:cubicBezTo>
                        <a:pt x="308304" y="169897"/>
                        <a:pt x="309508" y="169984"/>
                        <a:pt x="310572" y="170157"/>
                      </a:cubicBezTo>
                      <a:cubicBezTo>
                        <a:pt x="311635" y="170331"/>
                        <a:pt x="312601" y="170592"/>
                        <a:pt x="313469" y="170939"/>
                      </a:cubicBezTo>
                      <a:lnTo>
                        <a:pt x="313469" y="179664"/>
                      </a:lnTo>
                      <a:cubicBezTo>
                        <a:pt x="311516" y="178231"/>
                        <a:pt x="308998" y="177515"/>
                        <a:pt x="305916" y="177515"/>
                      </a:cubicBezTo>
                      <a:cubicBezTo>
                        <a:pt x="303703" y="177515"/>
                        <a:pt x="301749" y="177938"/>
                        <a:pt x="300056" y="178785"/>
                      </a:cubicBezTo>
                      <a:cubicBezTo>
                        <a:pt x="298363" y="179631"/>
                        <a:pt x="296877" y="180771"/>
                        <a:pt x="295596" y="182203"/>
                      </a:cubicBezTo>
                      <a:cubicBezTo>
                        <a:pt x="294315" y="183636"/>
                        <a:pt x="293230" y="185296"/>
                        <a:pt x="292340" y="187184"/>
                      </a:cubicBezTo>
                      <a:cubicBezTo>
                        <a:pt x="291451" y="189073"/>
                        <a:pt x="290734" y="191037"/>
                        <a:pt x="290192" y="193077"/>
                      </a:cubicBezTo>
                      <a:cubicBezTo>
                        <a:pt x="289649" y="195117"/>
                        <a:pt x="289258" y="197179"/>
                        <a:pt x="289020" y="199263"/>
                      </a:cubicBezTo>
                      <a:cubicBezTo>
                        <a:pt x="288781" y="201346"/>
                        <a:pt x="288662" y="203321"/>
                        <a:pt x="288662" y="205188"/>
                      </a:cubicBezTo>
                      <a:lnTo>
                        <a:pt x="288662" y="237809"/>
                      </a:lnTo>
                      <a:lnTo>
                        <a:pt x="280392" y="237809"/>
                      </a:lnTo>
                      <a:lnTo>
                        <a:pt x="280392" y="171134"/>
                      </a:lnTo>
                      <a:lnTo>
                        <a:pt x="288662" y="171134"/>
                      </a:lnTo>
                      <a:lnTo>
                        <a:pt x="288662" y="185394"/>
                      </a:lnTo>
                      <a:lnTo>
                        <a:pt x="288922" y="185394"/>
                      </a:lnTo>
                      <a:cubicBezTo>
                        <a:pt x="289703" y="182963"/>
                        <a:pt x="290691" y="180782"/>
                        <a:pt x="291885" y="178850"/>
                      </a:cubicBezTo>
                      <a:cubicBezTo>
                        <a:pt x="293078" y="176918"/>
                        <a:pt x="294457" y="175290"/>
                        <a:pt x="296019" y="173967"/>
                      </a:cubicBezTo>
                      <a:cubicBezTo>
                        <a:pt x="297582" y="172643"/>
                        <a:pt x="299286" y="171633"/>
                        <a:pt x="301131" y="170939"/>
                      </a:cubicBezTo>
                      <a:cubicBezTo>
                        <a:pt x="302975" y="170244"/>
                        <a:pt x="304918" y="169897"/>
                        <a:pt x="306958" y="169897"/>
                      </a:cubicBezTo>
                      <a:close/>
                      <a:moveTo>
                        <a:pt x="424123" y="169571"/>
                      </a:moveTo>
                      <a:cubicBezTo>
                        <a:pt x="429636" y="169571"/>
                        <a:pt x="434671" y="170635"/>
                        <a:pt x="439229" y="172762"/>
                      </a:cubicBezTo>
                      <a:lnTo>
                        <a:pt x="439229" y="181617"/>
                      </a:lnTo>
                      <a:cubicBezTo>
                        <a:pt x="434367" y="178405"/>
                        <a:pt x="429115" y="176799"/>
                        <a:pt x="423472" y="176799"/>
                      </a:cubicBezTo>
                      <a:cubicBezTo>
                        <a:pt x="419522" y="176799"/>
                        <a:pt x="416006" y="177548"/>
                        <a:pt x="412924" y="179045"/>
                      </a:cubicBezTo>
                      <a:cubicBezTo>
                        <a:pt x="409842" y="180543"/>
                        <a:pt x="407248" y="182583"/>
                        <a:pt x="405143" y="185166"/>
                      </a:cubicBezTo>
                      <a:cubicBezTo>
                        <a:pt x="403038" y="187749"/>
                        <a:pt x="401431" y="190765"/>
                        <a:pt x="400325" y="194216"/>
                      </a:cubicBezTo>
                      <a:cubicBezTo>
                        <a:pt x="399218" y="197667"/>
                        <a:pt x="398664" y="201325"/>
                        <a:pt x="398664" y="205188"/>
                      </a:cubicBezTo>
                      <a:cubicBezTo>
                        <a:pt x="398664" y="208747"/>
                        <a:pt x="399131" y="212155"/>
                        <a:pt x="400064" y="215411"/>
                      </a:cubicBezTo>
                      <a:cubicBezTo>
                        <a:pt x="400997" y="218666"/>
                        <a:pt x="402430" y="221542"/>
                        <a:pt x="404361" y="224038"/>
                      </a:cubicBezTo>
                      <a:cubicBezTo>
                        <a:pt x="406293" y="226534"/>
                        <a:pt x="408735" y="228520"/>
                        <a:pt x="411687" y="229996"/>
                      </a:cubicBezTo>
                      <a:cubicBezTo>
                        <a:pt x="414638" y="231472"/>
                        <a:pt x="418111" y="232209"/>
                        <a:pt x="422105" y="232209"/>
                      </a:cubicBezTo>
                      <a:cubicBezTo>
                        <a:pt x="428355" y="232209"/>
                        <a:pt x="433998" y="230343"/>
                        <a:pt x="439034" y="226610"/>
                      </a:cubicBezTo>
                      <a:lnTo>
                        <a:pt x="439034" y="234814"/>
                      </a:lnTo>
                      <a:cubicBezTo>
                        <a:pt x="434085" y="237809"/>
                        <a:pt x="428095" y="239350"/>
                        <a:pt x="421063" y="239437"/>
                      </a:cubicBezTo>
                      <a:cubicBezTo>
                        <a:pt x="416288" y="239480"/>
                        <a:pt x="411990" y="238656"/>
                        <a:pt x="408171" y="236963"/>
                      </a:cubicBezTo>
                      <a:cubicBezTo>
                        <a:pt x="404351" y="235270"/>
                        <a:pt x="401095" y="232915"/>
                        <a:pt x="398404" y="229898"/>
                      </a:cubicBezTo>
                      <a:cubicBezTo>
                        <a:pt x="395712" y="226881"/>
                        <a:pt x="393651" y="223322"/>
                        <a:pt x="392218" y="219220"/>
                      </a:cubicBezTo>
                      <a:cubicBezTo>
                        <a:pt x="390786" y="215117"/>
                        <a:pt x="390069" y="210657"/>
                        <a:pt x="390069" y="205839"/>
                      </a:cubicBezTo>
                      <a:cubicBezTo>
                        <a:pt x="390069" y="200847"/>
                        <a:pt x="390829" y="196148"/>
                        <a:pt x="392348" y="191742"/>
                      </a:cubicBezTo>
                      <a:cubicBezTo>
                        <a:pt x="393868" y="187336"/>
                        <a:pt x="396081" y="183495"/>
                        <a:pt x="398990" y="180217"/>
                      </a:cubicBezTo>
                      <a:cubicBezTo>
                        <a:pt x="401898" y="176940"/>
                        <a:pt x="405458" y="174346"/>
                        <a:pt x="409668" y="172436"/>
                      </a:cubicBezTo>
                      <a:cubicBezTo>
                        <a:pt x="413879" y="170526"/>
                        <a:pt x="418697" y="169571"/>
                        <a:pt x="424123" y="169571"/>
                      </a:cubicBezTo>
                      <a:close/>
                      <a:moveTo>
                        <a:pt x="352239" y="169571"/>
                      </a:moveTo>
                      <a:cubicBezTo>
                        <a:pt x="359662" y="169571"/>
                        <a:pt x="365272" y="171655"/>
                        <a:pt x="369071" y="175822"/>
                      </a:cubicBezTo>
                      <a:cubicBezTo>
                        <a:pt x="372869" y="179989"/>
                        <a:pt x="374768" y="186197"/>
                        <a:pt x="374768" y="194444"/>
                      </a:cubicBezTo>
                      <a:lnTo>
                        <a:pt x="374768" y="237809"/>
                      </a:lnTo>
                      <a:lnTo>
                        <a:pt x="366434" y="237809"/>
                      </a:lnTo>
                      <a:lnTo>
                        <a:pt x="366434" y="225959"/>
                      </a:lnTo>
                      <a:lnTo>
                        <a:pt x="366173" y="225959"/>
                      </a:lnTo>
                      <a:cubicBezTo>
                        <a:pt x="364003" y="230213"/>
                        <a:pt x="361040" y="233512"/>
                        <a:pt x="357285" y="235856"/>
                      </a:cubicBezTo>
                      <a:cubicBezTo>
                        <a:pt x="353530" y="238200"/>
                        <a:pt x="349287" y="239372"/>
                        <a:pt x="344556" y="239372"/>
                      </a:cubicBezTo>
                      <a:cubicBezTo>
                        <a:pt x="341344" y="239372"/>
                        <a:pt x="338446" y="238916"/>
                        <a:pt x="335863" y="238004"/>
                      </a:cubicBezTo>
                      <a:cubicBezTo>
                        <a:pt x="333281" y="237093"/>
                        <a:pt x="331088" y="235801"/>
                        <a:pt x="329287" y="234130"/>
                      </a:cubicBezTo>
                      <a:cubicBezTo>
                        <a:pt x="327486" y="232459"/>
                        <a:pt x="326097" y="230451"/>
                        <a:pt x="325120" y="228107"/>
                      </a:cubicBezTo>
                      <a:cubicBezTo>
                        <a:pt x="324143" y="225763"/>
                        <a:pt x="323655" y="223181"/>
                        <a:pt x="323655" y="220359"/>
                      </a:cubicBezTo>
                      <a:cubicBezTo>
                        <a:pt x="323655" y="214325"/>
                        <a:pt x="325521" y="209518"/>
                        <a:pt x="329254" y="205937"/>
                      </a:cubicBezTo>
                      <a:cubicBezTo>
                        <a:pt x="332988" y="202355"/>
                        <a:pt x="338631" y="200022"/>
                        <a:pt x="346184" y="198937"/>
                      </a:cubicBezTo>
                      <a:lnTo>
                        <a:pt x="366434" y="196007"/>
                      </a:lnTo>
                      <a:cubicBezTo>
                        <a:pt x="366434" y="183202"/>
                        <a:pt x="361463" y="176799"/>
                        <a:pt x="351523" y="176799"/>
                      </a:cubicBezTo>
                      <a:cubicBezTo>
                        <a:pt x="343753" y="176799"/>
                        <a:pt x="336547" y="179642"/>
                        <a:pt x="329906" y="185329"/>
                      </a:cubicBezTo>
                      <a:lnTo>
                        <a:pt x="329906" y="176213"/>
                      </a:lnTo>
                      <a:cubicBezTo>
                        <a:pt x="331295" y="175215"/>
                        <a:pt x="332868" y="174314"/>
                        <a:pt x="334626" y="173511"/>
                      </a:cubicBezTo>
                      <a:cubicBezTo>
                        <a:pt x="336384" y="172708"/>
                        <a:pt x="338240" y="172013"/>
                        <a:pt x="340193" y="171427"/>
                      </a:cubicBezTo>
                      <a:cubicBezTo>
                        <a:pt x="342147" y="170841"/>
                        <a:pt x="344154" y="170385"/>
                        <a:pt x="346216" y="170060"/>
                      </a:cubicBezTo>
                      <a:cubicBezTo>
                        <a:pt x="348278" y="169734"/>
                        <a:pt x="350286" y="169571"/>
                        <a:pt x="352239" y="169571"/>
                      </a:cubicBezTo>
                      <a:close/>
                      <a:moveTo>
                        <a:pt x="197021" y="169571"/>
                      </a:moveTo>
                      <a:cubicBezTo>
                        <a:pt x="204313" y="169571"/>
                        <a:pt x="209869" y="171937"/>
                        <a:pt x="213689" y="176669"/>
                      </a:cubicBezTo>
                      <a:cubicBezTo>
                        <a:pt x="217509" y="181400"/>
                        <a:pt x="219419" y="188237"/>
                        <a:pt x="219419" y="197179"/>
                      </a:cubicBezTo>
                      <a:lnTo>
                        <a:pt x="219419" y="237809"/>
                      </a:lnTo>
                      <a:lnTo>
                        <a:pt x="211085" y="237809"/>
                      </a:lnTo>
                      <a:lnTo>
                        <a:pt x="211085" y="199393"/>
                      </a:lnTo>
                      <a:cubicBezTo>
                        <a:pt x="211085" y="184330"/>
                        <a:pt x="205615" y="176799"/>
                        <a:pt x="194677" y="176799"/>
                      </a:cubicBezTo>
                      <a:cubicBezTo>
                        <a:pt x="191768" y="176799"/>
                        <a:pt x="189077" y="177374"/>
                        <a:pt x="186603" y="178524"/>
                      </a:cubicBezTo>
                      <a:cubicBezTo>
                        <a:pt x="184128" y="179675"/>
                        <a:pt x="181991" y="181270"/>
                        <a:pt x="180189" y="183310"/>
                      </a:cubicBezTo>
                      <a:cubicBezTo>
                        <a:pt x="178388" y="185350"/>
                        <a:pt x="176977" y="187770"/>
                        <a:pt x="175957" y="190570"/>
                      </a:cubicBezTo>
                      <a:cubicBezTo>
                        <a:pt x="174937" y="193370"/>
                        <a:pt x="174427" y="196398"/>
                        <a:pt x="174427" y="199653"/>
                      </a:cubicBezTo>
                      <a:lnTo>
                        <a:pt x="174427" y="237809"/>
                      </a:lnTo>
                      <a:lnTo>
                        <a:pt x="166092" y="237809"/>
                      </a:lnTo>
                      <a:lnTo>
                        <a:pt x="166092" y="171134"/>
                      </a:lnTo>
                      <a:lnTo>
                        <a:pt x="174427" y="171134"/>
                      </a:lnTo>
                      <a:lnTo>
                        <a:pt x="174427" y="182724"/>
                      </a:lnTo>
                      <a:lnTo>
                        <a:pt x="174687" y="182724"/>
                      </a:lnTo>
                      <a:cubicBezTo>
                        <a:pt x="179636" y="173956"/>
                        <a:pt x="187080" y="169571"/>
                        <a:pt x="197021" y="169571"/>
                      </a:cubicBezTo>
                      <a:close/>
                      <a:moveTo>
                        <a:pt x="118346" y="169571"/>
                      </a:moveTo>
                      <a:cubicBezTo>
                        <a:pt x="123165" y="169571"/>
                        <a:pt x="127505" y="170364"/>
                        <a:pt x="131369" y="171948"/>
                      </a:cubicBezTo>
                      <a:cubicBezTo>
                        <a:pt x="135232" y="173532"/>
                        <a:pt x="138509" y="175822"/>
                        <a:pt x="141201" y="178817"/>
                      </a:cubicBezTo>
                      <a:cubicBezTo>
                        <a:pt x="143892" y="181813"/>
                        <a:pt x="145954" y="185459"/>
                        <a:pt x="147386" y="189756"/>
                      </a:cubicBezTo>
                      <a:cubicBezTo>
                        <a:pt x="148819" y="194054"/>
                        <a:pt x="149535" y="198937"/>
                        <a:pt x="149535" y="204407"/>
                      </a:cubicBezTo>
                      <a:cubicBezTo>
                        <a:pt x="149535" y="209616"/>
                        <a:pt x="148786" y="214358"/>
                        <a:pt x="147289" y="218634"/>
                      </a:cubicBezTo>
                      <a:cubicBezTo>
                        <a:pt x="145791" y="222909"/>
                        <a:pt x="143653" y="226588"/>
                        <a:pt x="140875" y="229670"/>
                      </a:cubicBezTo>
                      <a:cubicBezTo>
                        <a:pt x="138097" y="232752"/>
                        <a:pt x="134711" y="235140"/>
                        <a:pt x="130718" y="236832"/>
                      </a:cubicBezTo>
                      <a:cubicBezTo>
                        <a:pt x="126724" y="238525"/>
                        <a:pt x="122210" y="239372"/>
                        <a:pt x="117174" y="239372"/>
                      </a:cubicBezTo>
                      <a:cubicBezTo>
                        <a:pt x="112226" y="239372"/>
                        <a:pt x="107787" y="238547"/>
                        <a:pt x="103859" y="236898"/>
                      </a:cubicBezTo>
                      <a:cubicBezTo>
                        <a:pt x="99930" y="235248"/>
                        <a:pt x="96577" y="232915"/>
                        <a:pt x="93799" y="229898"/>
                      </a:cubicBezTo>
                      <a:cubicBezTo>
                        <a:pt x="91021" y="226881"/>
                        <a:pt x="88894" y="223267"/>
                        <a:pt x="87418" y="219057"/>
                      </a:cubicBezTo>
                      <a:cubicBezTo>
                        <a:pt x="85942" y="214846"/>
                        <a:pt x="85204" y="210180"/>
                        <a:pt x="85204" y="205058"/>
                      </a:cubicBezTo>
                      <a:cubicBezTo>
                        <a:pt x="85204" y="199501"/>
                        <a:pt x="85986" y="194531"/>
                        <a:pt x="87548" y="190147"/>
                      </a:cubicBezTo>
                      <a:cubicBezTo>
                        <a:pt x="89111" y="185763"/>
                        <a:pt x="91336" y="182040"/>
                        <a:pt x="94222" y="178980"/>
                      </a:cubicBezTo>
                      <a:cubicBezTo>
                        <a:pt x="97109" y="175920"/>
                        <a:pt x="100592" y="173587"/>
                        <a:pt x="104673" y="171981"/>
                      </a:cubicBezTo>
                      <a:cubicBezTo>
                        <a:pt x="108753" y="170374"/>
                        <a:pt x="113311" y="169571"/>
                        <a:pt x="118346" y="169571"/>
                      </a:cubicBezTo>
                      <a:close/>
                      <a:moveTo>
                        <a:pt x="463303" y="151600"/>
                      </a:moveTo>
                      <a:lnTo>
                        <a:pt x="463303" y="171134"/>
                      </a:lnTo>
                      <a:lnTo>
                        <a:pt x="480492" y="171134"/>
                      </a:lnTo>
                      <a:lnTo>
                        <a:pt x="480492" y="178427"/>
                      </a:lnTo>
                      <a:lnTo>
                        <a:pt x="463303" y="178427"/>
                      </a:lnTo>
                      <a:lnTo>
                        <a:pt x="463303" y="219252"/>
                      </a:lnTo>
                      <a:cubicBezTo>
                        <a:pt x="463303" y="223767"/>
                        <a:pt x="464040" y="227022"/>
                        <a:pt x="465516" y="229019"/>
                      </a:cubicBezTo>
                      <a:cubicBezTo>
                        <a:pt x="466992" y="231016"/>
                        <a:pt x="469488" y="232014"/>
                        <a:pt x="473004" y="232014"/>
                      </a:cubicBezTo>
                      <a:cubicBezTo>
                        <a:pt x="475609" y="232014"/>
                        <a:pt x="478105" y="231233"/>
                        <a:pt x="480492" y="229670"/>
                      </a:cubicBezTo>
                      <a:lnTo>
                        <a:pt x="480492" y="237028"/>
                      </a:lnTo>
                      <a:cubicBezTo>
                        <a:pt x="477627" y="238460"/>
                        <a:pt x="474502" y="239176"/>
                        <a:pt x="471116" y="239176"/>
                      </a:cubicBezTo>
                      <a:cubicBezTo>
                        <a:pt x="460351" y="239176"/>
                        <a:pt x="454968" y="232969"/>
                        <a:pt x="454968" y="220554"/>
                      </a:cubicBezTo>
                      <a:lnTo>
                        <a:pt x="454968" y="178427"/>
                      </a:lnTo>
                      <a:lnTo>
                        <a:pt x="443248" y="178427"/>
                      </a:lnTo>
                      <a:lnTo>
                        <a:pt x="443248" y="171134"/>
                      </a:lnTo>
                      <a:lnTo>
                        <a:pt x="454968" y="171134"/>
                      </a:lnTo>
                      <a:lnTo>
                        <a:pt x="454968" y="154335"/>
                      </a:lnTo>
                      <a:close/>
                      <a:moveTo>
                        <a:pt x="253752" y="151600"/>
                      </a:moveTo>
                      <a:lnTo>
                        <a:pt x="253752" y="171134"/>
                      </a:lnTo>
                      <a:lnTo>
                        <a:pt x="270942" y="171134"/>
                      </a:lnTo>
                      <a:lnTo>
                        <a:pt x="270942" y="178427"/>
                      </a:lnTo>
                      <a:lnTo>
                        <a:pt x="253752" y="178427"/>
                      </a:lnTo>
                      <a:lnTo>
                        <a:pt x="253752" y="219252"/>
                      </a:lnTo>
                      <a:cubicBezTo>
                        <a:pt x="253752" y="223767"/>
                        <a:pt x="254490" y="227022"/>
                        <a:pt x="255966" y="229019"/>
                      </a:cubicBezTo>
                      <a:cubicBezTo>
                        <a:pt x="257442" y="231016"/>
                        <a:pt x="259938" y="232014"/>
                        <a:pt x="263454" y="232014"/>
                      </a:cubicBezTo>
                      <a:cubicBezTo>
                        <a:pt x="266058" y="232014"/>
                        <a:pt x="268554" y="231233"/>
                        <a:pt x="270942" y="229670"/>
                      </a:cubicBezTo>
                      <a:lnTo>
                        <a:pt x="270942" y="237028"/>
                      </a:lnTo>
                      <a:cubicBezTo>
                        <a:pt x="268077" y="238460"/>
                        <a:pt x="264951" y="239176"/>
                        <a:pt x="261566" y="239176"/>
                      </a:cubicBezTo>
                      <a:cubicBezTo>
                        <a:pt x="250800" y="239176"/>
                        <a:pt x="245418" y="232969"/>
                        <a:pt x="245418" y="220554"/>
                      </a:cubicBezTo>
                      <a:lnTo>
                        <a:pt x="245418" y="178427"/>
                      </a:lnTo>
                      <a:lnTo>
                        <a:pt x="233697" y="178427"/>
                      </a:lnTo>
                      <a:lnTo>
                        <a:pt x="233697" y="171134"/>
                      </a:lnTo>
                      <a:lnTo>
                        <a:pt x="245418" y="171134"/>
                      </a:lnTo>
                      <a:lnTo>
                        <a:pt x="245418" y="154335"/>
                      </a:lnTo>
                      <a:close/>
                      <a:moveTo>
                        <a:pt x="47011" y="142875"/>
                      </a:moveTo>
                      <a:cubicBezTo>
                        <a:pt x="54955" y="142875"/>
                        <a:pt x="62052" y="144091"/>
                        <a:pt x="68303" y="146522"/>
                      </a:cubicBezTo>
                      <a:lnTo>
                        <a:pt x="68303" y="155768"/>
                      </a:lnTo>
                      <a:cubicBezTo>
                        <a:pt x="61618" y="152425"/>
                        <a:pt x="54477" y="150754"/>
                        <a:pt x="46881" y="150754"/>
                      </a:cubicBezTo>
                      <a:cubicBezTo>
                        <a:pt x="40847" y="150754"/>
                        <a:pt x="35486" y="151796"/>
                        <a:pt x="30798" y="153879"/>
                      </a:cubicBezTo>
                      <a:cubicBezTo>
                        <a:pt x="26110" y="155963"/>
                        <a:pt x="22160" y="158860"/>
                        <a:pt x="18948" y="162572"/>
                      </a:cubicBezTo>
                      <a:cubicBezTo>
                        <a:pt x="15736" y="166283"/>
                        <a:pt x="13283" y="170668"/>
                        <a:pt x="11590" y="175725"/>
                      </a:cubicBezTo>
                      <a:cubicBezTo>
                        <a:pt x="9897" y="180782"/>
                        <a:pt x="9051" y="186305"/>
                        <a:pt x="9051" y="192296"/>
                      </a:cubicBezTo>
                      <a:cubicBezTo>
                        <a:pt x="9051" y="197678"/>
                        <a:pt x="9810" y="202746"/>
                        <a:pt x="11330" y="207499"/>
                      </a:cubicBezTo>
                      <a:cubicBezTo>
                        <a:pt x="12849" y="212253"/>
                        <a:pt x="15095" y="216409"/>
                        <a:pt x="18069" y="219968"/>
                      </a:cubicBezTo>
                      <a:cubicBezTo>
                        <a:pt x="21042" y="223528"/>
                        <a:pt x="24743" y="226349"/>
                        <a:pt x="29170" y="228433"/>
                      </a:cubicBezTo>
                      <a:cubicBezTo>
                        <a:pt x="33598" y="230517"/>
                        <a:pt x="38742" y="231558"/>
                        <a:pt x="44602" y="231558"/>
                      </a:cubicBezTo>
                      <a:cubicBezTo>
                        <a:pt x="53588" y="231558"/>
                        <a:pt x="61488" y="229670"/>
                        <a:pt x="68303" y="225894"/>
                      </a:cubicBezTo>
                      <a:lnTo>
                        <a:pt x="68303" y="234358"/>
                      </a:lnTo>
                      <a:cubicBezTo>
                        <a:pt x="61097" y="237744"/>
                        <a:pt x="52871" y="239437"/>
                        <a:pt x="43625" y="239437"/>
                      </a:cubicBezTo>
                      <a:cubicBezTo>
                        <a:pt x="37027" y="239437"/>
                        <a:pt x="31037" y="238276"/>
                        <a:pt x="25654" y="235953"/>
                      </a:cubicBezTo>
                      <a:cubicBezTo>
                        <a:pt x="20272" y="233631"/>
                        <a:pt x="15681" y="230408"/>
                        <a:pt x="11883" y="226284"/>
                      </a:cubicBezTo>
                      <a:cubicBezTo>
                        <a:pt x="8085" y="222160"/>
                        <a:pt x="5155" y="217255"/>
                        <a:pt x="3093" y="211569"/>
                      </a:cubicBezTo>
                      <a:cubicBezTo>
                        <a:pt x="1031" y="205882"/>
                        <a:pt x="0" y="199675"/>
                        <a:pt x="0" y="192947"/>
                      </a:cubicBezTo>
                      <a:cubicBezTo>
                        <a:pt x="0" y="185871"/>
                        <a:pt x="1096" y="179284"/>
                        <a:pt x="3288" y="173185"/>
                      </a:cubicBezTo>
                      <a:cubicBezTo>
                        <a:pt x="5480" y="167086"/>
                        <a:pt x="8617" y="161791"/>
                        <a:pt x="12697" y="157298"/>
                      </a:cubicBezTo>
                      <a:cubicBezTo>
                        <a:pt x="16777" y="152805"/>
                        <a:pt x="21715" y="149278"/>
                        <a:pt x="27510" y="146717"/>
                      </a:cubicBezTo>
                      <a:cubicBezTo>
                        <a:pt x="33305" y="144156"/>
                        <a:pt x="39805" y="142875"/>
                        <a:pt x="47011" y="142875"/>
                      </a:cubicBezTo>
                      <a:close/>
                      <a:moveTo>
                        <a:pt x="299759" y="60164"/>
                      </a:moveTo>
                      <a:lnTo>
                        <a:pt x="282569" y="62573"/>
                      </a:lnTo>
                      <a:cubicBezTo>
                        <a:pt x="279574" y="63007"/>
                        <a:pt x="277013" y="63550"/>
                        <a:pt x="274886" y="64201"/>
                      </a:cubicBezTo>
                      <a:cubicBezTo>
                        <a:pt x="272759" y="64852"/>
                        <a:pt x="271001" y="65731"/>
                        <a:pt x="269612" y="66838"/>
                      </a:cubicBezTo>
                      <a:cubicBezTo>
                        <a:pt x="268222" y="67945"/>
                        <a:pt x="267202" y="69312"/>
                        <a:pt x="266551" y="70940"/>
                      </a:cubicBezTo>
                      <a:cubicBezTo>
                        <a:pt x="265900" y="72568"/>
                        <a:pt x="265575" y="74576"/>
                        <a:pt x="265575" y="76963"/>
                      </a:cubicBezTo>
                      <a:cubicBezTo>
                        <a:pt x="265575" y="78743"/>
                        <a:pt x="265889" y="80392"/>
                        <a:pt x="266519" y="81912"/>
                      </a:cubicBezTo>
                      <a:cubicBezTo>
                        <a:pt x="267148" y="83431"/>
                        <a:pt x="268060" y="84744"/>
                        <a:pt x="269253" y="85851"/>
                      </a:cubicBezTo>
                      <a:cubicBezTo>
                        <a:pt x="270447" y="86958"/>
                        <a:pt x="271901" y="87815"/>
                        <a:pt x="273616" y="88423"/>
                      </a:cubicBezTo>
                      <a:cubicBezTo>
                        <a:pt x="275331" y="89031"/>
                        <a:pt x="277273" y="89334"/>
                        <a:pt x="279444" y="89334"/>
                      </a:cubicBezTo>
                      <a:cubicBezTo>
                        <a:pt x="282395" y="89334"/>
                        <a:pt x="285108" y="88770"/>
                        <a:pt x="287583" y="87642"/>
                      </a:cubicBezTo>
                      <a:cubicBezTo>
                        <a:pt x="290057" y="86513"/>
                        <a:pt x="292195" y="84950"/>
                        <a:pt x="293996" y="82953"/>
                      </a:cubicBezTo>
                      <a:cubicBezTo>
                        <a:pt x="295798" y="80957"/>
                        <a:pt x="297208" y="78569"/>
                        <a:pt x="298228" y="75791"/>
                      </a:cubicBezTo>
                      <a:cubicBezTo>
                        <a:pt x="299249" y="73013"/>
                        <a:pt x="299759" y="69996"/>
                        <a:pt x="299759" y="66741"/>
                      </a:cubicBezTo>
                      <a:close/>
                      <a:moveTo>
                        <a:pt x="354583" y="27022"/>
                      </a:moveTo>
                      <a:cubicBezTo>
                        <a:pt x="355929" y="27022"/>
                        <a:pt x="357133" y="27109"/>
                        <a:pt x="358197" y="27282"/>
                      </a:cubicBezTo>
                      <a:cubicBezTo>
                        <a:pt x="359260" y="27456"/>
                        <a:pt x="360226" y="27717"/>
                        <a:pt x="361094" y="28064"/>
                      </a:cubicBezTo>
                      <a:lnTo>
                        <a:pt x="361094" y="36789"/>
                      </a:lnTo>
                      <a:cubicBezTo>
                        <a:pt x="359141" y="35356"/>
                        <a:pt x="356623" y="34640"/>
                        <a:pt x="353541" y="34640"/>
                      </a:cubicBezTo>
                      <a:cubicBezTo>
                        <a:pt x="351328" y="34640"/>
                        <a:pt x="349374" y="35063"/>
                        <a:pt x="347681" y="35910"/>
                      </a:cubicBezTo>
                      <a:cubicBezTo>
                        <a:pt x="345988" y="36756"/>
                        <a:pt x="344502" y="37896"/>
                        <a:pt x="343221" y="39328"/>
                      </a:cubicBezTo>
                      <a:cubicBezTo>
                        <a:pt x="341940" y="40761"/>
                        <a:pt x="340855" y="42421"/>
                        <a:pt x="339965" y="44309"/>
                      </a:cubicBezTo>
                      <a:cubicBezTo>
                        <a:pt x="339076" y="46198"/>
                        <a:pt x="338359" y="48162"/>
                        <a:pt x="337817" y="50202"/>
                      </a:cubicBezTo>
                      <a:cubicBezTo>
                        <a:pt x="337274" y="52242"/>
                        <a:pt x="336883" y="54304"/>
                        <a:pt x="336645" y="56388"/>
                      </a:cubicBezTo>
                      <a:cubicBezTo>
                        <a:pt x="336406" y="58471"/>
                        <a:pt x="336287" y="60446"/>
                        <a:pt x="336287" y="62313"/>
                      </a:cubicBezTo>
                      <a:lnTo>
                        <a:pt x="336287" y="94934"/>
                      </a:lnTo>
                      <a:lnTo>
                        <a:pt x="328017" y="94934"/>
                      </a:lnTo>
                      <a:lnTo>
                        <a:pt x="328017" y="28259"/>
                      </a:lnTo>
                      <a:lnTo>
                        <a:pt x="336287" y="28259"/>
                      </a:lnTo>
                      <a:lnTo>
                        <a:pt x="336287" y="42519"/>
                      </a:lnTo>
                      <a:lnTo>
                        <a:pt x="336547" y="42519"/>
                      </a:lnTo>
                      <a:cubicBezTo>
                        <a:pt x="337328" y="40088"/>
                        <a:pt x="338316" y="37907"/>
                        <a:pt x="339510" y="35975"/>
                      </a:cubicBezTo>
                      <a:cubicBezTo>
                        <a:pt x="340703" y="34043"/>
                        <a:pt x="342082" y="32415"/>
                        <a:pt x="343644" y="31092"/>
                      </a:cubicBezTo>
                      <a:cubicBezTo>
                        <a:pt x="345207" y="29768"/>
                        <a:pt x="346911" y="28758"/>
                        <a:pt x="348756" y="28064"/>
                      </a:cubicBezTo>
                      <a:cubicBezTo>
                        <a:pt x="350600" y="27369"/>
                        <a:pt x="352543" y="27022"/>
                        <a:pt x="354583" y="27022"/>
                      </a:cubicBezTo>
                      <a:close/>
                      <a:moveTo>
                        <a:pt x="285564" y="26696"/>
                      </a:moveTo>
                      <a:cubicBezTo>
                        <a:pt x="292987" y="26696"/>
                        <a:pt x="298597" y="28780"/>
                        <a:pt x="302396" y="32947"/>
                      </a:cubicBezTo>
                      <a:cubicBezTo>
                        <a:pt x="306194" y="37114"/>
                        <a:pt x="308093" y="43322"/>
                        <a:pt x="308093" y="51569"/>
                      </a:cubicBezTo>
                      <a:lnTo>
                        <a:pt x="308093" y="94934"/>
                      </a:lnTo>
                      <a:lnTo>
                        <a:pt x="299759" y="94934"/>
                      </a:lnTo>
                      <a:lnTo>
                        <a:pt x="299759" y="83084"/>
                      </a:lnTo>
                      <a:lnTo>
                        <a:pt x="299498" y="83084"/>
                      </a:lnTo>
                      <a:cubicBezTo>
                        <a:pt x="297328" y="87338"/>
                        <a:pt x="294365" y="90637"/>
                        <a:pt x="290610" y="92981"/>
                      </a:cubicBezTo>
                      <a:cubicBezTo>
                        <a:pt x="286855" y="95325"/>
                        <a:pt x="282612" y="96497"/>
                        <a:pt x="277881" y="96497"/>
                      </a:cubicBezTo>
                      <a:cubicBezTo>
                        <a:pt x="274669" y="96497"/>
                        <a:pt x="271771" y="96041"/>
                        <a:pt x="269188" y="95129"/>
                      </a:cubicBezTo>
                      <a:cubicBezTo>
                        <a:pt x="266606" y="94218"/>
                        <a:pt x="264413" y="92927"/>
                        <a:pt x="262612" y="91255"/>
                      </a:cubicBezTo>
                      <a:cubicBezTo>
                        <a:pt x="260811" y="89584"/>
                        <a:pt x="259422" y="87576"/>
                        <a:pt x="258445" y="85232"/>
                      </a:cubicBezTo>
                      <a:cubicBezTo>
                        <a:pt x="257468" y="82888"/>
                        <a:pt x="256980" y="80306"/>
                        <a:pt x="256980" y="77484"/>
                      </a:cubicBezTo>
                      <a:cubicBezTo>
                        <a:pt x="256980" y="71450"/>
                        <a:pt x="258846" y="66643"/>
                        <a:pt x="262579" y="63062"/>
                      </a:cubicBezTo>
                      <a:cubicBezTo>
                        <a:pt x="266313" y="59480"/>
                        <a:pt x="271956" y="57147"/>
                        <a:pt x="279509" y="56062"/>
                      </a:cubicBezTo>
                      <a:lnTo>
                        <a:pt x="299759" y="53132"/>
                      </a:lnTo>
                      <a:cubicBezTo>
                        <a:pt x="299759" y="40327"/>
                        <a:pt x="294788" y="33924"/>
                        <a:pt x="284848" y="33924"/>
                      </a:cubicBezTo>
                      <a:cubicBezTo>
                        <a:pt x="277078" y="33924"/>
                        <a:pt x="269872" y="36767"/>
                        <a:pt x="263231" y="42454"/>
                      </a:cubicBezTo>
                      <a:lnTo>
                        <a:pt x="263231" y="33338"/>
                      </a:lnTo>
                      <a:cubicBezTo>
                        <a:pt x="264620" y="32340"/>
                        <a:pt x="266193" y="31439"/>
                        <a:pt x="267951" y="30636"/>
                      </a:cubicBezTo>
                      <a:cubicBezTo>
                        <a:pt x="269709" y="29833"/>
                        <a:pt x="271565" y="29138"/>
                        <a:pt x="273518" y="28552"/>
                      </a:cubicBezTo>
                      <a:cubicBezTo>
                        <a:pt x="275472" y="27966"/>
                        <a:pt x="277479" y="27510"/>
                        <a:pt x="279541" y="27185"/>
                      </a:cubicBezTo>
                      <a:cubicBezTo>
                        <a:pt x="281603" y="26859"/>
                        <a:pt x="283611" y="26696"/>
                        <a:pt x="285564" y="26696"/>
                      </a:cubicBezTo>
                      <a:close/>
                      <a:moveTo>
                        <a:pt x="176148" y="26696"/>
                      </a:moveTo>
                      <a:cubicBezTo>
                        <a:pt x="178492" y="26696"/>
                        <a:pt x="180705" y="27055"/>
                        <a:pt x="182789" y="27771"/>
                      </a:cubicBezTo>
                      <a:cubicBezTo>
                        <a:pt x="184873" y="28487"/>
                        <a:pt x="186739" y="29485"/>
                        <a:pt x="188389" y="30766"/>
                      </a:cubicBezTo>
                      <a:cubicBezTo>
                        <a:pt x="190038" y="32046"/>
                        <a:pt x="191460" y="33577"/>
                        <a:pt x="192653" y="35356"/>
                      </a:cubicBezTo>
                      <a:cubicBezTo>
                        <a:pt x="193847" y="37136"/>
                        <a:pt x="194748" y="39089"/>
                        <a:pt x="195356" y="41216"/>
                      </a:cubicBezTo>
                      <a:cubicBezTo>
                        <a:pt x="197700" y="36485"/>
                        <a:pt x="200749" y="32882"/>
                        <a:pt x="204504" y="30408"/>
                      </a:cubicBezTo>
                      <a:cubicBezTo>
                        <a:pt x="208259" y="27934"/>
                        <a:pt x="212502" y="26696"/>
                        <a:pt x="217233" y="26696"/>
                      </a:cubicBezTo>
                      <a:cubicBezTo>
                        <a:pt x="231862" y="26696"/>
                        <a:pt x="239176" y="35725"/>
                        <a:pt x="239176" y="53783"/>
                      </a:cubicBezTo>
                      <a:lnTo>
                        <a:pt x="239176" y="94934"/>
                      </a:lnTo>
                      <a:lnTo>
                        <a:pt x="230842" y="94934"/>
                      </a:lnTo>
                      <a:lnTo>
                        <a:pt x="230842" y="55737"/>
                      </a:lnTo>
                      <a:cubicBezTo>
                        <a:pt x="230842" y="51743"/>
                        <a:pt x="230538" y="48368"/>
                        <a:pt x="229930" y="45612"/>
                      </a:cubicBezTo>
                      <a:cubicBezTo>
                        <a:pt x="229323" y="42855"/>
                        <a:pt x="228378" y="40609"/>
                        <a:pt x="227098" y="38872"/>
                      </a:cubicBezTo>
                      <a:cubicBezTo>
                        <a:pt x="225817" y="37136"/>
                        <a:pt x="224190" y="35877"/>
                        <a:pt x="222214" y="35096"/>
                      </a:cubicBezTo>
                      <a:cubicBezTo>
                        <a:pt x="220239" y="34315"/>
                        <a:pt x="217885" y="33924"/>
                        <a:pt x="215150" y="33924"/>
                      </a:cubicBezTo>
                      <a:cubicBezTo>
                        <a:pt x="212719" y="33924"/>
                        <a:pt x="210418" y="34499"/>
                        <a:pt x="208248" y="35649"/>
                      </a:cubicBezTo>
                      <a:cubicBezTo>
                        <a:pt x="206077" y="36800"/>
                        <a:pt x="204178" y="38384"/>
                        <a:pt x="202551" y="40403"/>
                      </a:cubicBezTo>
                      <a:cubicBezTo>
                        <a:pt x="200923" y="42421"/>
                        <a:pt x="199642" y="44798"/>
                        <a:pt x="198709" y="47532"/>
                      </a:cubicBezTo>
                      <a:cubicBezTo>
                        <a:pt x="197776" y="50267"/>
                        <a:pt x="197309" y="53219"/>
                        <a:pt x="197309" y="56388"/>
                      </a:cubicBezTo>
                      <a:lnTo>
                        <a:pt x="197309" y="94934"/>
                      </a:lnTo>
                      <a:lnTo>
                        <a:pt x="188975" y="94934"/>
                      </a:lnTo>
                      <a:lnTo>
                        <a:pt x="188975" y="54890"/>
                      </a:lnTo>
                      <a:cubicBezTo>
                        <a:pt x="188975" y="40913"/>
                        <a:pt x="183614" y="33924"/>
                        <a:pt x="172892" y="33924"/>
                      </a:cubicBezTo>
                      <a:cubicBezTo>
                        <a:pt x="170418" y="33924"/>
                        <a:pt x="168117" y="34477"/>
                        <a:pt x="165990" y="35584"/>
                      </a:cubicBezTo>
                      <a:cubicBezTo>
                        <a:pt x="163863" y="36691"/>
                        <a:pt x="162007" y="38243"/>
                        <a:pt x="160423" y="40240"/>
                      </a:cubicBezTo>
                      <a:cubicBezTo>
                        <a:pt x="158838" y="42237"/>
                        <a:pt x="157601" y="44635"/>
                        <a:pt x="156711" y="47435"/>
                      </a:cubicBezTo>
                      <a:cubicBezTo>
                        <a:pt x="155822" y="50235"/>
                        <a:pt x="155377" y="53327"/>
                        <a:pt x="155377" y="56713"/>
                      </a:cubicBezTo>
                      <a:lnTo>
                        <a:pt x="155377" y="94934"/>
                      </a:lnTo>
                      <a:lnTo>
                        <a:pt x="147042" y="94934"/>
                      </a:lnTo>
                      <a:lnTo>
                        <a:pt x="147042" y="28259"/>
                      </a:lnTo>
                      <a:lnTo>
                        <a:pt x="155377" y="28259"/>
                      </a:lnTo>
                      <a:lnTo>
                        <a:pt x="155377" y="39068"/>
                      </a:lnTo>
                      <a:lnTo>
                        <a:pt x="155637" y="39068"/>
                      </a:lnTo>
                      <a:cubicBezTo>
                        <a:pt x="160325" y="30820"/>
                        <a:pt x="167162" y="26696"/>
                        <a:pt x="176148" y="26696"/>
                      </a:cubicBezTo>
                      <a:close/>
                      <a:moveTo>
                        <a:pt x="387102" y="8725"/>
                      </a:moveTo>
                      <a:lnTo>
                        <a:pt x="387102" y="28259"/>
                      </a:lnTo>
                      <a:lnTo>
                        <a:pt x="404292" y="28259"/>
                      </a:lnTo>
                      <a:lnTo>
                        <a:pt x="404292" y="35552"/>
                      </a:lnTo>
                      <a:lnTo>
                        <a:pt x="387102" y="35552"/>
                      </a:lnTo>
                      <a:lnTo>
                        <a:pt x="387102" y="76377"/>
                      </a:lnTo>
                      <a:cubicBezTo>
                        <a:pt x="387102" y="80892"/>
                        <a:pt x="387840" y="84147"/>
                        <a:pt x="389316" y="86144"/>
                      </a:cubicBezTo>
                      <a:cubicBezTo>
                        <a:pt x="390792" y="88141"/>
                        <a:pt x="393288" y="89139"/>
                        <a:pt x="396804" y="89139"/>
                      </a:cubicBezTo>
                      <a:cubicBezTo>
                        <a:pt x="399408" y="89139"/>
                        <a:pt x="401904" y="88358"/>
                        <a:pt x="404292" y="86795"/>
                      </a:cubicBezTo>
                      <a:lnTo>
                        <a:pt x="404292" y="94153"/>
                      </a:lnTo>
                      <a:cubicBezTo>
                        <a:pt x="401427" y="95585"/>
                        <a:pt x="398301" y="96301"/>
                        <a:pt x="394916" y="96301"/>
                      </a:cubicBezTo>
                      <a:cubicBezTo>
                        <a:pt x="384150" y="96301"/>
                        <a:pt x="378768" y="90094"/>
                        <a:pt x="378768" y="77679"/>
                      </a:cubicBezTo>
                      <a:lnTo>
                        <a:pt x="378768" y="35552"/>
                      </a:lnTo>
                      <a:lnTo>
                        <a:pt x="367047" y="35552"/>
                      </a:lnTo>
                      <a:lnTo>
                        <a:pt x="367047" y="28259"/>
                      </a:lnTo>
                      <a:lnTo>
                        <a:pt x="378768" y="28259"/>
                      </a:lnTo>
                      <a:lnTo>
                        <a:pt x="378768" y="11460"/>
                      </a:lnTo>
                      <a:close/>
                      <a:moveTo>
                        <a:pt x="108691" y="0"/>
                      </a:moveTo>
                      <a:cubicBezTo>
                        <a:pt x="116027" y="0"/>
                        <a:pt x="122169" y="1020"/>
                        <a:pt x="127118" y="3061"/>
                      </a:cubicBezTo>
                      <a:lnTo>
                        <a:pt x="127118" y="12632"/>
                      </a:lnTo>
                      <a:cubicBezTo>
                        <a:pt x="121605" y="9463"/>
                        <a:pt x="115137" y="7879"/>
                        <a:pt x="107714" y="7879"/>
                      </a:cubicBezTo>
                      <a:cubicBezTo>
                        <a:pt x="104936" y="7879"/>
                        <a:pt x="102321" y="8215"/>
                        <a:pt x="99868" y="8888"/>
                      </a:cubicBezTo>
                      <a:cubicBezTo>
                        <a:pt x="97416" y="9561"/>
                        <a:pt x="95267" y="10549"/>
                        <a:pt x="93422" y="11851"/>
                      </a:cubicBezTo>
                      <a:cubicBezTo>
                        <a:pt x="91577" y="13153"/>
                        <a:pt x="90123" y="14770"/>
                        <a:pt x="89060" y="16702"/>
                      </a:cubicBezTo>
                      <a:cubicBezTo>
                        <a:pt x="87996" y="18633"/>
                        <a:pt x="87465" y="20880"/>
                        <a:pt x="87465" y="23441"/>
                      </a:cubicBezTo>
                      <a:cubicBezTo>
                        <a:pt x="87465" y="25872"/>
                        <a:pt x="87823" y="27966"/>
                        <a:pt x="88539" y="29724"/>
                      </a:cubicBezTo>
                      <a:cubicBezTo>
                        <a:pt x="89255" y="31482"/>
                        <a:pt x="90405" y="33143"/>
                        <a:pt x="91990" y="34705"/>
                      </a:cubicBezTo>
                      <a:cubicBezTo>
                        <a:pt x="93574" y="36268"/>
                        <a:pt x="95658" y="37820"/>
                        <a:pt x="98241" y="39361"/>
                      </a:cubicBezTo>
                      <a:cubicBezTo>
                        <a:pt x="100823" y="40902"/>
                        <a:pt x="103981" y="42671"/>
                        <a:pt x="107714" y="44667"/>
                      </a:cubicBezTo>
                      <a:cubicBezTo>
                        <a:pt x="111621" y="46751"/>
                        <a:pt x="115029" y="48780"/>
                        <a:pt x="117937" y="50755"/>
                      </a:cubicBezTo>
                      <a:cubicBezTo>
                        <a:pt x="120845" y="52731"/>
                        <a:pt x="123265" y="54792"/>
                        <a:pt x="125197" y="56941"/>
                      </a:cubicBezTo>
                      <a:cubicBezTo>
                        <a:pt x="127129" y="59090"/>
                        <a:pt x="128572" y="61369"/>
                        <a:pt x="129527" y="63778"/>
                      </a:cubicBezTo>
                      <a:cubicBezTo>
                        <a:pt x="130482" y="66187"/>
                        <a:pt x="130960" y="68867"/>
                        <a:pt x="130960" y="71819"/>
                      </a:cubicBezTo>
                      <a:cubicBezTo>
                        <a:pt x="130960" y="75900"/>
                        <a:pt x="130200" y="79492"/>
                        <a:pt x="128681" y="82595"/>
                      </a:cubicBezTo>
                      <a:cubicBezTo>
                        <a:pt x="127161" y="85699"/>
                        <a:pt x="125034" y="88271"/>
                        <a:pt x="122300" y="90311"/>
                      </a:cubicBezTo>
                      <a:cubicBezTo>
                        <a:pt x="119565" y="92351"/>
                        <a:pt x="116309" y="93892"/>
                        <a:pt x="112533" y="94934"/>
                      </a:cubicBezTo>
                      <a:cubicBezTo>
                        <a:pt x="108756" y="95976"/>
                        <a:pt x="104611" y="96497"/>
                        <a:pt x="100096" y="96497"/>
                      </a:cubicBezTo>
                      <a:cubicBezTo>
                        <a:pt x="98620" y="96497"/>
                        <a:pt x="96862" y="96377"/>
                        <a:pt x="94822" y="96139"/>
                      </a:cubicBezTo>
                      <a:cubicBezTo>
                        <a:pt x="92782" y="95900"/>
                        <a:pt x="90720" y="95553"/>
                        <a:pt x="88637" y="95097"/>
                      </a:cubicBezTo>
                      <a:cubicBezTo>
                        <a:pt x="86553" y="94641"/>
                        <a:pt x="84567" y="94099"/>
                        <a:pt x="82679" y="93469"/>
                      </a:cubicBezTo>
                      <a:cubicBezTo>
                        <a:pt x="80791" y="92840"/>
                        <a:pt x="79260" y="92156"/>
                        <a:pt x="78088" y="91418"/>
                      </a:cubicBezTo>
                      <a:lnTo>
                        <a:pt x="78088" y="81261"/>
                      </a:lnTo>
                      <a:cubicBezTo>
                        <a:pt x="79651" y="82433"/>
                        <a:pt x="81377" y="83485"/>
                        <a:pt x="83265" y="84418"/>
                      </a:cubicBezTo>
                      <a:cubicBezTo>
                        <a:pt x="85153" y="85352"/>
                        <a:pt x="87085" y="86133"/>
                        <a:pt x="89060" y="86763"/>
                      </a:cubicBezTo>
                      <a:cubicBezTo>
                        <a:pt x="91035" y="87392"/>
                        <a:pt x="93021" y="87869"/>
                        <a:pt x="95018" y="88195"/>
                      </a:cubicBezTo>
                      <a:cubicBezTo>
                        <a:pt x="97014" y="88521"/>
                        <a:pt x="98924" y="88683"/>
                        <a:pt x="100747" y="88683"/>
                      </a:cubicBezTo>
                      <a:cubicBezTo>
                        <a:pt x="107823" y="88683"/>
                        <a:pt x="113119" y="87316"/>
                        <a:pt x="116635" y="84581"/>
                      </a:cubicBezTo>
                      <a:cubicBezTo>
                        <a:pt x="120151" y="81847"/>
                        <a:pt x="121909" y="77918"/>
                        <a:pt x="121909" y="72796"/>
                      </a:cubicBezTo>
                      <a:cubicBezTo>
                        <a:pt x="121909" y="70322"/>
                        <a:pt x="121497" y="68162"/>
                        <a:pt x="120672" y="66317"/>
                      </a:cubicBezTo>
                      <a:cubicBezTo>
                        <a:pt x="119847" y="64472"/>
                        <a:pt x="118567" y="62747"/>
                        <a:pt x="116830" y="61141"/>
                      </a:cubicBezTo>
                      <a:cubicBezTo>
                        <a:pt x="115094" y="59535"/>
                        <a:pt x="112902" y="57939"/>
                        <a:pt x="110254" y="56355"/>
                      </a:cubicBezTo>
                      <a:cubicBezTo>
                        <a:pt x="107606" y="54771"/>
                        <a:pt x="104481" y="52980"/>
                        <a:pt x="100878" y="50983"/>
                      </a:cubicBezTo>
                      <a:cubicBezTo>
                        <a:pt x="96884" y="48813"/>
                        <a:pt x="93466" y="46762"/>
                        <a:pt x="90622" y="44830"/>
                      </a:cubicBezTo>
                      <a:cubicBezTo>
                        <a:pt x="87779" y="42899"/>
                        <a:pt x="85457" y="40923"/>
                        <a:pt x="83655" y="38905"/>
                      </a:cubicBezTo>
                      <a:cubicBezTo>
                        <a:pt x="81854" y="36887"/>
                        <a:pt x="80530" y="34705"/>
                        <a:pt x="79684" y="32361"/>
                      </a:cubicBezTo>
                      <a:cubicBezTo>
                        <a:pt x="78837" y="30017"/>
                        <a:pt x="78414" y="27348"/>
                        <a:pt x="78414" y="24352"/>
                      </a:cubicBezTo>
                      <a:cubicBezTo>
                        <a:pt x="78414" y="20576"/>
                        <a:pt x="79217" y="17190"/>
                        <a:pt x="80823" y="14195"/>
                      </a:cubicBezTo>
                      <a:cubicBezTo>
                        <a:pt x="82429" y="11200"/>
                        <a:pt x="84600" y="8649"/>
                        <a:pt x="87334" y="6544"/>
                      </a:cubicBezTo>
                      <a:cubicBezTo>
                        <a:pt x="90069" y="4439"/>
                        <a:pt x="93270" y="2822"/>
                        <a:pt x="96938" y="1693"/>
                      </a:cubicBezTo>
                      <a:cubicBezTo>
                        <a:pt x="100606" y="565"/>
                        <a:pt x="104524" y="0"/>
                        <a:pt x="108691" y="0"/>
                      </a:cubicBezTo>
                      <a:close/>
                    </a:path>
                  </a:pathLst>
                </a:custGeom>
                <a:solidFill>
                  <a:srgbClr val="002050"/>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96386">
                    <a:lnSpc>
                      <a:spcPct val="90000"/>
                    </a:lnSpc>
                    <a:spcAft>
                      <a:spcPts val="588"/>
                    </a:spcAft>
                    <a:defRPr/>
                  </a:pPr>
                  <a:endParaRPr lang="en-US" sz="1029" kern="0">
                    <a:gradFill>
                      <a:gsLst>
                        <a:gs pos="2917">
                          <a:srgbClr val="353535"/>
                        </a:gs>
                        <a:gs pos="30000">
                          <a:srgbClr val="353535"/>
                        </a:gs>
                      </a:gsLst>
                      <a:lin ang="5400000" scaled="0"/>
                    </a:gradFill>
                  </a:endParaRPr>
                </a:p>
              </p:txBody>
            </p:sp>
          </p:grpSp>
          <p:sp>
            <p:nvSpPr>
              <p:cNvPr id="186" name="Freeform 14">
                <a:extLst>
                  <a:ext uri="{FF2B5EF4-FFF2-40B4-BE49-F238E27FC236}">
                    <a16:creationId xmlns:a16="http://schemas.microsoft.com/office/drawing/2014/main" id="{451A8902-3328-4439-BD8B-10AAD7DCEC70}"/>
                  </a:ext>
                </a:extLst>
              </p:cNvPr>
              <p:cNvSpPr>
                <a:spLocks/>
              </p:cNvSpPr>
              <p:nvPr/>
            </p:nvSpPr>
            <p:spPr bwMode="auto">
              <a:xfrm>
                <a:off x="8923270" y="2617141"/>
                <a:ext cx="461113" cy="516890"/>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187" name="Freeform 103">
                <a:extLst>
                  <a:ext uri="{FF2B5EF4-FFF2-40B4-BE49-F238E27FC236}">
                    <a16:creationId xmlns:a16="http://schemas.microsoft.com/office/drawing/2014/main" id="{97188F96-408E-4AFC-B603-292A5B7A5FE7}"/>
                  </a:ext>
                </a:extLst>
              </p:cNvPr>
              <p:cNvSpPr>
                <a:spLocks/>
              </p:cNvSpPr>
              <p:nvPr/>
            </p:nvSpPr>
            <p:spPr bwMode="auto">
              <a:xfrm>
                <a:off x="8928210" y="4267527"/>
                <a:ext cx="451232" cy="465934"/>
              </a:xfrm>
              <a:custGeom>
                <a:avLst/>
                <a:gdLst>
                  <a:gd name="connsiteX0" fmla="*/ 124083 w 5720595"/>
                  <a:gd name="connsiteY0" fmla="*/ 4530726 h 5906990"/>
                  <a:gd name="connsiteX1" fmla="*/ 693117 w 5720595"/>
                  <a:gd name="connsiteY1" fmla="*/ 4530726 h 5906990"/>
                  <a:gd name="connsiteX2" fmla="*/ 802081 w 5720595"/>
                  <a:gd name="connsiteY2" fmla="*/ 4649096 h 5906990"/>
                  <a:gd name="connsiteX3" fmla="*/ 805108 w 5720595"/>
                  <a:gd name="connsiteY3" fmla="*/ 5043664 h 5906990"/>
                  <a:gd name="connsiteX4" fmla="*/ 883804 w 5720595"/>
                  <a:gd name="connsiteY4" fmla="*/ 5125613 h 5906990"/>
                  <a:gd name="connsiteX5" fmla="*/ 1918962 w 5720595"/>
                  <a:gd name="connsiteY5" fmla="*/ 5125613 h 5906990"/>
                  <a:gd name="connsiteX6" fmla="*/ 4824669 w 5720595"/>
                  <a:gd name="connsiteY6" fmla="*/ 5125613 h 5906990"/>
                  <a:gd name="connsiteX7" fmla="*/ 4930607 w 5720595"/>
                  <a:gd name="connsiteY7" fmla="*/ 5016348 h 5906990"/>
                  <a:gd name="connsiteX8" fmla="*/ 4930607 w 5720595"/>
                  <a:gd name="connsiteY8" fmla="*/ 4694623 h 5906990"/>
                  <a:gd name="connsiteX9" fmla="*/ 5078919 w 5720595"/>
                  <a:gd name="connsiteY9" fmla="*/ 4542867 h 5906990"/>
                  <a:gd name="connsiteX10" fmla="*/ 5569255 w 5720595"/>
                  <a:gd name="connsiteY10" fmla="*/ 4542867 h 5906990"/>
                  <a:gd name="connsiteX11" fmla="*/ 5720595 w 5720595"/>
                  <a:gd name="connsiteY11" fmla="*/ 4694623 h 5906990"/>
                  <a:gd name="connsiteX12" fmla="*/ 5720595 w 5720595"/>
                  <a:gd name="connsiteY12" fmla="*/ 5775131 h 5906990"/>
                  <a:gd name="connsiteX13" fmla="*/ 5584391 w 5720595"/>
                  <a:gd name="connsiteY13" fmla="*/ 5905642 h 5906990"/>
                  <a:gd name="connsiteX14" fmla="*/ 2866343 w 5720595"/>
                  <a:gd name="connsiteY14" fmla="*/ 5905642 h 5906990"/>
                  <a:gd name="connsiteX15" fmla="*/ 172511 w 5720595"/>
                  <a:gd name="connsiteY15" fmla="*/ 5905642 h 5906990"/>
                  <a:gd name="connsiteX16" fmla="*/ 15119 w 5720595"/>
                  <a:gd name="connsiteY16" fmla="*/ 5744780 h 5906990"/>
                  <a:gd name="connsiteX17" fmla="*/ 15119 w 5720595"/>
                  <a:gd name="connsiteY17" fmla="*/ 4700694 h 5906990"/>
                  <a:gd name="connsiteX18" fmla="*/ 24199 w 5720595"/>
                  <a:gd name="connsiteY18" fmla="*/ 4612675 h 5906990"/>
                  <a:gd name="connsiteX19" fmla="*/ 124083 w 5720595"/>
                  <a:gd name="connsiteY19" fmla="*/ 4530726 h 5906990"/>
                  <a:gd name="connsiteX20" fmla="*/ 1322913 w 5720595"/>
                  <a:gd name="connsiteY20" fmla="*/ 3743190 h 5906990"/>
                  <a:gd name="connsiteX21" fmla="*/ 2025200 w 5720595"/>
                  <a:gd name="connsiteY21" fmla="*/ 3743190 h 5906990"/>
                  <a:gd name="connsiteX22" fmla="*/ 2161419 w 5720595"/>
                  <a:gd name="connsiteY22" fmla="*/ 3882989 h 5906990"/>
                  <a:gd name="connsiteX23" fmla="*/ 2161419 w 5720595"/>
                  <a:gd name="connsiteY23" fmla="*/ 4387481 h 5906990"/>
                  <a:gd name="connsiteX24" fmla="*/ 2028227 w 5720595"/>
                  <a:gd name="connsiteY24" fmla="*/ 4521201 h 5906990"/>
                  <a:gd name="connsiteX25" fmla="*/ 1671029 w 5720595"/>
                  <a:gd name="connsiteY25" fmla="*/ 4521201 h 5906990"/>
                  <a:gd name="connsiteX26" fmla="*/ 1325940 w 5720595"/>
                  <a:gd name="connsiteY26" fmla="*/ 4521201 h 5906990"/>
                  <a:gd name="connsiteX27" fmla="*/ 1189721 w 5720595"/>
                  <a:gd name="connsiteY27" fmla="*/ 4381402 h 5906990"/>
                  <a:gd name="connsiteX28" fmla="*/ 1189721 w 5720595"/>
                  <a:gd name="connsiteY28" fmla="*/ 3882989 h 5906990"/>
                  <a:gd name="connsiteX29" fmla="*/ 1322913 w 5720595"/>
                  <a:gd name="connsiteY29" fmla="*/ 3743190 h 5906990"/>
                  <a:gd name="connsiteX30" fmla="*/ 3247920 w 5720595"/>
                  <a:gd name="connsiteY30" fmla="*/ 3168962 h 5906990"/>
                  <a:gd name="connsiteX31" fmla="*/ 3429546 w 5720595"/>
                  <a:gd name="connsiteY31" fmla="*/ 3170101 h 5906990"/>
                  <a:gd name="connsiteX32" fmla="*/ 3550630 w 5720595"/>
                  <a:gd name="connsiteY32" fmla="*/ 3291601 h 5906990"/>
                  <a:gd name="connsiteX33" fmla="*/ 3550630 w 5720595"/>
                  <a:gd name="connsiteY33" fmla="*/ 3807976 h 5906990"/>
                  <a:gd name="connsiteX34" fmla="*/ 3417438 w 5720595"/>
                  <a:gd name="connsiteY34" fmla="*/ 3938588 h 5906990"/>
                  <a:gd name="connsiteX35" fmla="*/ 2709097 w 5720595"/>
                  <a:gd name="connsiteY35" fmla="*/ 3938588 h 5906990"/>
                  <a:gd name="connsiteX36" fmla="*/ 2578932 w 5720595"/>
                  <a:gd name="connsiteY36" fmla="*/ 3811013 h 5906990"/>
                  <a:gd name="connsiteX37" fmla="*/ 2578932 w 5720595"/>
                  <a:gd name="connsiteY37" fmla="*/ 3288563 h 5906990"/>
                  <a:gd name="connsiteX38" fmla="*/ 2703043 w 5720595"/>
                  <a:gd name="connsiteY38" fmla="*/ 3170101 h 5906990"/>
                  <a:gd name="connsiteX39" fmla="*/ 2884669 w 5720595"/>
                  <a:gd name="connsiteY39" fmla="*/ 3168962 h 5906990"/>
                  <a:gd name="connsiteX40" fmla="*/ 3066295 w 5720595"/>
                  <a:gd name="connsiteY40" fmla="*/ 3170101 h 5906990"/>
                  <a:gd name="connsiteX41" fmla="*/ 3247920 w 5720595"/>
                  <a:gd name="connsiteY41" fmla="*/ 3168962 h 5906990"/>
                  <a:gd name="connsiteX42" fmla="*/ 1494323 w 5720595"/>
                  <a:gd name="connsiteY42" fmla="*/ 2573649 h 5906990"/>
                  <a:gd name="connsiteX43" fmla="*/ 1683138 w 5720595"/>
                  <a:gd name="connsiteY43" fmla="*/ 2574788 h 5906990"/>
                  <a:gd name="connsiteX44" fmla="*/ 2043362 w 5720595"/>
                  <a:gd name="connsiteY44" fmla="*/ 2574788 h 5906990"/>
                  <a:gd name="connsiteX45" fmla="*/ 2161419 w 5720595"/>
                  <a:gd name="connsiteY45" fmla="*/ 2687175 h 5906990"/>
                  <a:gd name="connsiteX46" fmla="*/ 2161419 w 5720595"/>
                  <a:gd name="connsiteY46" fmla="*/ 3227850 h 5906990"/>
                  <a:gd name="connsiteX47" fmla="*/ 2043362 w 5720595"/>
                  <a:gd name="connsiteY47" fmla="*/ 3343275 h 5906990"/>
                  <a:gd name="connsiteX48" fmla="*/ 1307778 w 5720595"/>
                  <a:gd name="connsiteY48" fmla="*/ 3343275 h 5906990"/>
                  <a:gd name="connsiteX49" fmla="*/ 1189721 w 5720595"/>
                  <a:gd name="connsiteY49" fmla="*/ 3227850 h 5906990"/>
                  <a:gd name="connsiteX50" fmla="*/ 1189721 w 5720595"/>
                  <a:gd name="connsiteY50" fmla="*/ 2687175 h 5906990"/>
                  <a:gd name="connsiteX51" fmla="*/ 1307778 w 5720595"/>
                  <a:gd name="connsiteY51" fmla="*/ 2574788 h 5906990"/>
                  <a:gd name="connsiteX52" fmla="*/ 1494323 w 5720595"/>
                  <a:gd name="connsiteY52" fmla="*/ 2573649 h 5906990"/>
                  <a:gd name="connsiteX53" fmla="*/ 4254985 w 5720595"/>
                  <a:gd name="connsiteY53" fmla="*/ 2573649 h 5906990"/>
                  <a:gd name="connsiteX54" fmla="*/ 4443801 w 5720595"/>
                  <a:gd name="connsiteY54" fmla="*/ 2574788 h 5906990"/>
                  <a:gd name="connsiteX55" fmla="*/ 4807053 w 5720595"/>
                  <a:gd name="connsiteY55" fmla="*/ 2574788 h 5906990"/>
                  <a:gd name="connsiteX56" fmla="*/ 4922083 w 5720595"/>
                  <a:gd name="connsiteY56" fmla="*/ 2687175 h 5906990"/>
                  <a:gd name="connsiteX57" fmla="*/ 4922083 w 5720595"/>
                  <a:gd name="connsiteY57" fmla="*/ 3227850 h 5906990"/>
                  <a:gd name="connsiteX58" fmla="*/ 4810079 w 5720595"/>
                  <a:gd name="connsiteY58" fmla="*/ 3343275 h 5906990"/>
                  <a:gd name="connsiteX59" fmla="*/ 4059359 w 5720595"/>
                  <a:gd name="connsiteY59" fmla="*/ 3343275 h 5906990"/>
                  <a:gd name="connsiteX60" fmla="*/ 3950384 w 5720595"/>
                  <a:gd name="connsiteY60" fmla="*/ 3236963 h 5906990"/>
                  <a:gd name="connsiteX61" fmla="*/ 3953411 w 5720595"/>
                  <a:gd name="connsiteY61" fmla="*/ 2678063 h 5906990"/>
                  <a:gd name="connsiteX62" fmla="*/ 4068441 w 5720595"/>
                  <a:gd name="connsiteY62" fmla="*/ 2574788 h 5906990"/>
                  <a:gd name="connsiteX63" fmla="*/ 4254985 w 5720595"/>
                  <a:gd name="connsiteY63" fmla="*/ 2573649 h 5906990"/>
                  <a:gd name="connsiteX64" fmla="*/ 2706070 w 5720595"/>
                  <a:gd name="connsiteY64" fmla="*/ 1992313 h 5906990"/>
                  <a:gd name="connsiteX65" fmla="*/ 3426519 w 5720595"/>
                  <a:gd name="connsiteY65" fmla="*/ 1992313 h 5906990"/>
                  <a:gd name="connsiteX66" fmla="*/ 3550630 w 5720595"/>
                  <a:gd name="connsiteY66" fmla="*/ 2113563 h 5906990"/>
                  <a:gd name="connsiteX67" fmla="*/ 3550630 w 5720595"/>
                  <a:gd name="connsiteY67" fmla="*/ 2647064 h 5906990"/>
                  <a:gd name="connsiteX68" fmla="*/ 3438627 w 5720595"/>
                  <a:gd name="connsiteY68" fmla="*/ 2759220 h 5906990"/>
                  <a:gd name="connsiteX69" fmla="*/ 3063267 w 5720595"/>
                  <a:gd name="connsiteY69" fmla="*/ 2759220 h 5906990"/>
                  <a:gd name="connsiteX70" fmla="*/ 2706070 w 5720595"/>
                  <a:gd name="connsiteY70" fmla="*/ 2759220 h 5906990"/>
                  <a:gd name="connsiteX71" fmla="*/ 2578932 w 5720595"/>
                  <a:gd name="connsiteY71" fmla="*/ 2637970 h 5906990"/>
                  <a:gd name="connsiteX72" fmla="*/ 2578932 w 5720595"/>
                  <a:gd name="connsiteY72" fmla="*/ 2116595 h 5906990"/>
                  <a:gd name="connsiteX73" fmla="*/ 2706070 w 5720595"/>
                  <a:gd name="connsiteY73" fmla="*/ 1992313 h 5906990"/>
                  <a:gd name="connsiteX74" fmla="*/ 1679838 w 5720595"/>
                  <a:gd name="connsiteY74" fmla="*/ 1362003 h 5906990"/>
                  <a:gd name="connsiteX75" fmla="*/ 2051964 w 5720595"/>
                  <a:gd name="connsiteY75" fmla="*/ 1366551 h 5906990"/>
                  <a:gd name="connsiteX76" fmla="*/ 2179032 w 5720595"/>
                  <a:gd name="connsiteY76" fmla="*/ 1496917 h 5906990"/>
                  <a:gd name="connsiteX77" fmla="*/ 2179032 w 5720595"/>
                  <a:gd name="connsiteY77" fmla="*/ 2039603 h 5906990"/>
                  <a:gd name="connsiteX78" fmla="*/ 2042888 w 5720595"/>
                  <a:gd name="connsiteY78" fmla="*/ 2163906 h 5906990"/>
                  <a:gd name="connsiteX79" fmla="*/ 1682863 w 5720595"/>
                  <a:gd name="connsiteY79" fmla="*/ 2163906 h 5906990"/>
                  <a:gd name="connsiteX80" fmla="*/ 1313762 w 5720595"/>
                  <a:gd name="connsiteY80" fmla="*/ 2163906 h 5906990"/>
                  <a:gd name="connsiteX81" fmla="*/ 1189719 w 5720595"/>
                  <a:gd name="connsiteY81" fmla="*/ 2039603 h 5906990"/>
                  <a:gd name="connsiteX82" fmla="*/ 1189719 w 5720595"/>
                  <a:gd name="connsiteY82" fmla="*/ 1493885 h 5906990"/>
                  <a:gd name="connsiteX83" fmla="*/ 1307711 w 5720595"/>
                  <a:gd name="connsiteY83" fmla="*/ 1366551 h 5906990"/>
                  <a:gd name="connsiteX84" fmla="*/ 1679838 w 5720595"/>
                  <a:gd name="connsiteY84" fmla="*/ 1362003 h 5906990"/>
                  <a:gd name="connsiteX85" fmla="*/ 129395 w 5720595"/>
                  <a:gd name="connsiteY85" fmla="*/ 0 h 5906990"/>
                  <a:gd name="connsiteX86" fmla="*/ 195985 w 5720595"/>
                  <a:gd name="connsiteY86" fmla="*/ 0 h 5906990"/>
                  <a:gd name="connsiteX87" fmla="*/ 2859549 w 5720595"/>
                  <a:gd name="connsiteY87" fmla="*/ 0 h 5906990"/>
                  <a:gd name="connsiteX88" fmla="*/ 5520087 w 5720595"/>
                  <a:gd name="connsiteY88" fmla="*/ 0 h 5906990"/>
                  <a:gd name="connsiteX89" fmla="*/ 5592729 w 5720595"/>
                  <a:gd name="connsiteY89" fmla="*/ 3036 h 5906990"/>
                  <a:gd name="connsiteX90" fmla="*/ 5704719 w 5720595"/>
                  <a:gd name="connsiteY90" fmla="*/ 118406 h 5906990"/>
                  <a:gd name="connsiteX91" fmla="*/ 5704719 w 5720595"/>
                  <a:gd name="connsiteY91" fmla="*/ 1247817 h 5906990"/>
                  <a:gd name="connsiteX92" fmla="*/ 5571543 w 5720595"/>
                  <a:gd name="connsiteY92" fmla="*/ 1387476 h 5906990"/>
                  <a:gd name="connsiteX93" fmla="*/ 5069097 w 5720595"/>
                  <a:gd name="connsiteY93" fmla="*/ 1387476 h 5906990"/>
                  <a:gd name="connsiteX94" fmla="*/ 4917759 w 5720595"/>
                  <a:gd name="connsiteY94" fmla="*/ 1232637 h 5906990"/>
                  <a:gd name="connsiteX95" fmla="*/ 4917759 w 5720595"/>
                  <a:gd name="connsiteY95" fmla="*/ 862239 h 5906990"/>
                  <a:gd name="connsiteX96" fmla="*/ 4848143 w 5720595"/>
                  <a:gd name="connsiteY96" fmla="*/ 792409 h 5906990"/>
                  <a:gd name="connsiteX97" fmla="*/ 4043019 w 5720595"/>
                  <a:gd name="connsiteY97" fmla="*/ 792409 h 5906990"/>
                  <a:gd name="connsiteX98" fmla="*/ 895170 w 5720595"/>
                  <a:gd name="connsiteY98" fmla="*/ 792409 h 5906990"/>
                  <a:gd name="connsiteX99" fmla="*/ 804367 w 5720595"/>
                  <a:gd name="connsiteY99" fmla="*/ 886527 h 5906990"/>
                  <a:gd name="connsiteX100" fmla="*/ 801340 w 5720595"/>
                  <a:gd name="connsiteY100" fmla="*/ 1250853 h 5906990"/>
                  <a:gd name="connsiteX101" fmla="*/ 668162 w 5720595"/>
                  <a:gd name="connsiteY101" fmla="*/ 1387476 h 5906990"/>
                  <a:gd name="connsiteX102" fmla="*/ 135449 w 5720595"/>
                  <a:gd name="connsiteY102" fmla="*/ 1387476 h 5906990"/>
                  <a:gd name="connsiteX103" fmla="*/ 2271 w 5720595"/>
                  <a:gd name="connsiteY103" fmla="*/ 1253889 h 5906990"/>
                  <a:gd name="connsiteX104" fmla="*/ 2271 w 5720595"/>
                  <a:gd name="connsiteY104" fmla="*/ 136622 h 5906990"/>
                  <a:gd name="connsiteX105" fmla="*/ 129395 w 5720595"/>
                  <a:gd name="connsiteY105" fmla="*/ 0 h 590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720595" h="5906990">
                    <a:moveTo>
                      <a:pt x="124083" y="4530726"/>
                    </a:moveTo>
                    <a:cubicBezTo>
                      <a:pt x="311743" y="4530726"/>
                      <a:pt x="502430" y="4530726"/>
                      <a:pt x="693117" y="4530726"/>
                    </a:cubicBezTo>
                    <a:cubicBezTo>
                      <a:pt x="762733" y="4533761"/>
                      <a:pt x="802081" y="4576253"/>
                      <a:pt x="802081" y="4649096"/>
                    </a:cubicBezTo>
                    <a:cubicBezTo>
                      <a:pt x="805108" y="4779607"/>
                      <a:pt x="802081" y="4913153"/>
                      <a:pt x="805108" y="5043664"/>
                    </a:cubicBezTo>
                    <a:cubicBezTo>
                      <a:pt x="805108" y="5125613"/>
                      <a:pt x="805108" y="5125613"/>
                      <a:pt x="883804" y="5125613"/>
                    </a:cubicBezTo>
                    <a:cubicBezTo>
                      <a:pt x="1228857" y="5125613"/>
                      <a:pt x="1573909" y="5125613"/>
                      <a:pt x="1918962" y="5125613"/>
                    </a:cubicBezTo>
                    <a:cubicBezTo>
                      <a:pt x="2887531" y="5125613"/>
                      <a:pt x="3856100" y="5125613"/>
                      <a:pt x="4824669" y="5125613"/>
                    </a:cubicBezTo>
                    <a:cubicBezTo>
                      <a:pt x="4930607" y="5125613"/>
                      <a:pt x="4930607" y="5125613"/>
                      <a:pt x="4930607" y="5016348"/>
                    </a:cubicBezTo>
                    <a:cubicBezTo>
                      <a:pt x="4930607" y="4907083"/>
                      <a:pt x="4930607" y="4800853"/>
                      <a:pt x="4930607" y="4694623"/>
                    </a:cubicBezTo>
                    <a:cubicBezTo>
                      <a:pt x="4930607" y="4579288"/>
                      <a:pt x="4969955" y="4542867"/>
                      <a:pt x="5078919" y="4542867"/>
                    </a:cubicBezTo>
                    <a:cubicBezTo>
                      <a:pt x="5242363" y="4542867"/>
                      <a:pt x="5405811" y="4542867"/>
                      <a:pt x="5569255" y="4542867"/>
                    </a:cubicBezTo>
                    <a:cubicBezTo>
                      <a:pt x="5678219" y="4542867"/>
                      <a:pt x="5720595" y="4585359"/>
                      <a:pt x="5720595" y="4694623"/>
                    </a:cubicBezTo>
                    <a:cubicBezTo>
                      <a:pt x="5720595" y="5055804"/>
                      <a:pt x="5720595" y="5413950"/>
                      <a:pt x="5720595" y="5775131"/>
                    </a:cubicBezTo>
                    <a:cubicBezTo>
                      <a:pt x="5720595" y="5878326"/>
                      <a:pt x="5687301" y="5905642"/>
                      <a:pt x="5584391" y="5905642"/>
                    </a:cubicBezTo>
                    <a:cubicBezTo>
                      <a:pt x="4679383" y="5908677"/>
                      <a:pt x="3771350" y="5905642"/>
                      <a:pt x="2866343" y="5905642"/>
                    </a:cubicBezTo>
                    <a:cubicBezTo>
                      <a:pt x="1967391" y="5905642"/>
                      <a:pt x="1071464" y="5908677"/>
                      <a:pt x="172511" y="5905642"/>
                    </a:cubicBezTo>
                    <a:cubicBezTo>
                      <a:pt x="42360" y="5905642"/>
                      <a:pt x="15119" y="5878326"/>
                      <a:pt x="15119" y="5744780"/>
                    </a:cubicBezTo>
                    <a:cubicBezTo>
                      <a:pt x="15119" y="5398775"/>
                      <a:pt x="15119" y="5049734"/>
                      <a:pt x="15119" y="4700694"/>
                    </a:cubicBezTo>
                    <a:cubicBezTo>
                      <a:pt x="15119" y="4673377"/>
                      <a:pt x="18146" y="4639991"/>
                      <a:pt x="24199" y="4612675"/>
                    </a:cubicBezTo>
                    <a:cubicBezTo>
                      <a:pt x="36306" y="4561077"/>
                      <a:pt x="69601" y="4530726"/>
                      <a:pt x="124083" y="4530726"/>
                    </a:cubicBezTo>
                    <a:close/>
                    <a:moveTo>
                      <a:pt x="1322913" y="3743190"/>
                    </a:moveTo>
                    <a:cubicBezTo>
                      <a:pt x="1556000" y="3740151"/>
                      <a:pt x="1792113" y="3740151"/>
                      <a:pt x="2025200" y="3743190"/>
                    </a:cubicBezTo>
                    <a:cubicBezTo>
                      <a:pt x="2128121" y="3743190"/>
                      <a:pt x="2161419" y="3779659"/>
                      <a:pt x="2161419" y="3882989"/>
                    </a:cubicBezTo>
                    <a:cubicBezTo>
                      <a:pt x="2161419" y="4053179"/>
                      <a:pt x="2161419" y="4220330"/>
                      <a:pt x="2161419" y="4387481"/>
                    </a:cubicBezTo>
                    <a:cubicBezTo>
                      <a:pt x="2161419" y="4484732"/>
                      <a:pt x="2125094" y="4518162"/>
                      <a:pt x="2028227" y="4521201"/>
                    </a:cubicBezTo>
                    <a:cubicBezTo>
                      <a:pt x="1910170" y="4521201"/>
                      <a:pt x="1789086" y="4521201"/>
                      <a:pt x="1671029" y="4521201"/>
                    </a:cubicBezTo>
                    <a:cubicBezTo>
                      <a:pt x="1556000" y="4521201"/>
                      <a:pt x="1440970" y="4521201"/>
                      <a:pt x="1325940" y="4521201"/>
                    </a:cubicBezTo>
                    <a:cubicBezTo>
                      <a:pt x="1226046" y="4521201"/>
                      <a:pt x="1189721" y="4481693"/>
                      <a:pt x="1189721" y="4381402"/>
                    </a:cubicBezTo>
                    <a:cubicBezTo>
                      <a:pt x="1186694" y="4214252"/>
                      <a:pt x="1186694" y="4047101"/>
                      <a:pt x="1189721" y="3882989"/>
                    </a:cubicBezTo>
                    <a:cubicBezTo>
                      <a:pt x="1189721" y="3782699"/>
                      <a:pt x="1226046" y="3743190"/>
                      <a:pt x="1322913" y="3743190"/>
                    </a:cubicBezTo>
                    <a:close/>
                    <a:moveTo>
                      <a:pt x="3247920" y="3168962"/>
                    </a:moveTo>
                    <a:cubicBezTo>
                      <a:pt x="3308462" y="3168582"/>
                      <a:pt x="3369004" y="3168582"/>
                      <a:pt x="3429546" y="3170101"/>
                    </a:cubicBezTo>
                    <a:cubicBezTo>
                      <a:pt x="3514305" y="3170101"/>
                      <a:pt x="3550630" y="3203513"/>
                      <a:pt x="3550630" y="3291601"/>
                    </a:cubicBezTo>
                    <a:cubicBezTo>
                      <a:pt x="3553657" y="3461701"/>
                      <a:pt x="3553657" y="3634838"/>
                      <a:pt x="3550630" y="3807976"/>
                    </a:cubicBezTo>
                    <a:cubicBezTo>
                      <a:pt x="3550630" y="3902138"/>
                      <a:pt x="3511278" y="3938588"/>
                      <a:pt x="3417438" y="3938588"/>
                    </a:cubicBezTo>
                    <a:cubicBezTo>
                      <a:pt x="3181324" y="3938588"/>
                      <a:pt x="2945211" y="3938588"/>
                      <a:pt x="2709097" y="3938588"/>
                    </a:cubicBezTo>
                    <a:cubicBezTo>
                      <a:pt x="2615257" y="3938588"/>
                      <a:pt x="2578932" y="3905176"/>
                      <a:pt x="2578932" y="3811013"/>
                    </a:cubicBezTo>
                    <a:cubicBezTo>
                      <a:pt x="2578932" y="3637876"/>
                      <a:pt x="2578932" y="3464738"/>
                      <a:pt x="2578932" y="3288563"/>
                    </a:cubicBezTo>
                    <a:cubicBezTo>
                      <a:pt x="2578932" y="3200476"/>
                      <a:pt x="2612230" y="3170101"/>
                      <a:pt x="2703043" y="3170101"/>
                    </a:cubicBezTo>
                    <a:cubicBezTo>
                      <a:pt x="2763585" y="3168582"/>
                      <a:pt x="2824127" y="3168582"/>
                      <a:pt x="2884669" y="3168962"/>
                    </a:cubicBezTo>
                    <a:cubicBezTo>
                      <a:pt x="2945211" y="3169341"/>
                      <a:pt x="3005753" y="3170101"/>
                      <a:pt x="3066295" y="3170101"/>
                    </a:cubicBezTo>
                    <a:cubicBezTo>
                      <a:pt x="3126836" y="3170101"/>
                      <a:pt x="3187378" y="3169341"/>
                      <a:pt x="3247920" y="3168962"/>
                    </a:cubicBezTo>
                    <a:close/>
                    <a:moveTo>
                      <a:pt x="1494323" y="2573649"/>
                    </a:moveTo>
                    <a:cubicBezTo>
                      <a:pt x="1556757" y="2574029"/>
                      <a:pt x="1619569" y="2574788"/>
                      <a:pt x="1683138" y="2574788"/>
                    </a:cubicBezTo>
                    <a:cubicBezTo>
                      <a:pt x="1804222" y="2574788"/>
                      <a:pt x="1922278" y="2571751"/>
                      <a:pt x="2043362" y="2574788"/>
                    </a:cubicBezTo>
                    <a:cubicBezTo>
                      <a:pt x="2125094" y="2574788"/>
                      <a:pt x="2158392" y="2608200"/>
                      <a:pt x="2161419" y="2687175"/>
                    </a:cubicBezTo>
                    <a:cubicBezTo>
                      <a:pt x="2161419" y="2866388"/>
                      <a:pt x="2161419" y="3048638"/>
                      <a:pt x="2161419" y="3227850"/>
                    </a:cubicBezTo>
                    <a:cubicBezTo>
                      <a:pt x="2158392" y="3306825"/>
                      <a:pt x="2122067" y="3343275"/>
                      <a:pt x="2043362" y="3343275"/>
                    </a:cubicBezTo>
                    <a:cubicBezTo>
                      <a:pt x="1798167" y="3343275"/>
                      <a:pt x="1552973" y="3343275"/>
                      <a:pt x="1307778" y="3343275"/>
                    </a:cubicBezTo>
                    <a:cubicBezTo>
                      <a:pt x="1229073" y="3343275"/>
                      <a:pt x="1189721" y="3303788"/>
                      <a:pt x="1189721" y="3227850"/>
                    </a:cubicBezTo>
                    <a:cubicBezTo>
                      <a:pt x="1186694" y="3048638"/>
                      <a:pt x="1186694" y="2866388"/>
                      <a:pt x="1189721" y="2687175"/>
                    </a:cubicBezTo>
                    <a:cubicBezTo>
                      <a:pt x="1189721" y="2611238"/>
                      <a:pt x="1229073" y="2574788"/>
                      <a:pt x="1307778" y="2574788"/>
                    </a:cubicBezTo>
                    <a:cubicBezTo>
                      <a:pt x="1369834" y="2573269"/>
                      <a:pt x="1431889" y="2573269"/>
                      <a:pt x="1494323" y="2573649"/>
                    </a:cubicBezTo>
                    <a:close/>
                    <a:moveTo>
                      <a:pt x="4254985" y="2573649"/>
                    </a:moveTo>
                    <a:cubicBezTo>
                      <a:pt x="4317419" y="2574028"/>
                      <a:pt x="4380231" y="2574788"/>
                      <a:pt x="4443801" y="2574788"/>
                    </a:cubicBezTo>
                    <a:cubicBezTo>
                      <a:pt x="4564885" y="2574788"/>
                      <a:pt x="4685969" y="2571750"/>
                      <a:pt x="4807053" y="2574788"/>
                    </a:cubicBezTo>
                    <a:cubicBezTo>
                      <a:pt x="4888783" y="2574788"/>
                      <a:pt x="4922083" y="2608200"/>
                      <a:pt x="4922083" y="2687175"/>
                    </a:cubicBezTo>
                    <a:cubicBezTo>
                      <a:pt x="4922083" y="2869425"/>
                      <a:pt x="4922083" y="3048638"/>
                      <a:pt x="4922083" y="3227850"/>
                    </a:cubicBezTo>
                    <a:cubicBezTo>
                      <a:pt x="4922083" y="3303788"/>
                      <a:pt x="4885757" y="3343275"/>
                      <a:pt x="4810079" y="3343275"/>
                    </a:cubicBezTo>
                    <a:cubicBezTo>
                      <a:pt x="4561857" y="3343275"/>
                      <a:pt x="4310609" y="3343275"/>
                      <a:pt x="4059359" y="3343275"/>
                    </a:cubicBezTo>
                    <a:cubicBezTo>
                      <a:pt x="3995791" y="3343275"/>
                      <a:pt x="3953411" y="3303788"/>
                      <a:pt x="3950384" y="3236963"/>
                    </a:cubicBezTo>
                    <a:cubicBezTo>
                      <a:pt x="3947357" y="3051675"/>
                      <a:pt x="3947357" y="2863350"/>
                      <a:pt x="3953411" y="2678063"/>
                    </a:cubicBezTo>
                    <a:cubicBezTo>
                      <a:pt x="3953411" y="2608200"/>
                      <a:pt x="3992763" y="2574788"/>
                      <a:pt x="4068441" y="2574788"/>
                    </a:cubicBezTo>
                    <a:cubicBezTo>
                      <a:pt x="4130497" y="2573269"/>
                      <a:pt x="4192551" y="2573269"/>
                      <a:pt x="4254985" y="2573649"/>
                    </a:cubicBezTo>
                    <a:close/>
                    <a:moveTo>
                      <a:pt x="2706070" y="1992313"/>
                    </a:moveTo>
                    <a:cubicBezTo>
                      <a:pt x="2945211" y="1992313"/>
                      <a:pt x="3187378" y="1992313"/>
                      <a:pt x="3426519" y="1992313"/>
                    </a:cubicBezTo>
                    <a:cubicBezTo>
                      <a:pt x="3511278" y="1992313"/>
                      <a:pt x="3550630" y="2031720"/>
                      <a:pt x="3550630" y="2113563"/>
                    </a:cubicBezTo>
                    <a:cubicBezTo>
                      <a:pt x="3553657" y="2292407"/>
                      <a:pt x="3553657" y="2468220"/>
                      <a:pt x="3550630" y="2647064"/>
                    </a:cubicBezTo>
                    <a:cubicBezTo>
                      <a:pt x="3550630" y="2722845"/>
                      <a:pt x="3514305" y="2759220"/>
                      <a:pt x="3438627" y="2759220"/>
                    </a:cubicBezTo>
                    <a:cubicBezTo>
                      <a:pt x="3311489" y="2762251"/>
                      <a:pt x="3187378" y="2759220"/>
                      <a:pt x="3063267" y="2759220"/>
                    </a:cubicBezTo>
                    <a:cubicBezTo>
                      <a:pt x="2942184" y="2759220"/>
                      <a:pt x="2824127" y="2762251"/>
                      <a:pt x="2706070" y="2759220"/>
                    </a:cubicBezTo>
                    <a:cubicBezTo>
                      <a:pt x="2612230" y="2759220"/>
                      <a:pt x="2578932" y="2728908"/>
                      <a:pt x="2578932" y="2637970"/>
                    </a:cubicBezTo>
                    <a:cubicBezTo>
                      <a:pt x="2578932" y="2465189"/>
                      <a:pt x="2578932" y="2289376"/>
                      <a:pt x="2578932" y="2116595"/>
                    </a:cubicBezTo>
                    <a:cubicBezTo>
                      <a:pt x="2578932" y="2025657"/>
                      <a:pt x="2615257" y="1992313"/>
                      <a:pt x="2706070" y="1992313"/>
                    </a:cubicBezTo>
                    <a:close/>
                    <a:moveTo>
                      <a:pt x="1679838" y="1362003"/>
                    </a:moveTo>
                    <a:cubicBezTo>
                      <a:pt x="1803880" y="1362003"/>
                      <a:pt x="1927922" y="1363519"/>
                      <a:pt x="2051964" y="1366551"/>
                    </a:cubicBezTo>
                    <a:cubicBezTo>
                      <a:pt x="2139701" y="1366551"/>
                      <a:pt x="2176006" y="1408996"/>
                      <a:pt x="2179032" y="1496917"/>
                    </a:cubicBezTo>
                    <a:cubicBezTo>
                      <a:pt x="2182057" y="1678823"/>
                      <a:pt x="2182057" y="1860729"/>
                      <a:pt x="2179032" y="2039603"/>
                    </a:cubicBezTo>
                    <a:cubicBezTo>
                      <a:pt x="2176006" y="2133588"/>
                      <a:pt x="2136676" y="2163906"/>
                      <a:pt x="2042888" y="2163906"/>
                    </a:cubicBezTo>
                    <a:cubicBezTo>
                      <a:pt x="1924896" y="2166938"/>
                      <a:pt x="1803880" y="2163906"/>
                      <a:pt x="1682863" y="2163906"/>
                    </a:cubicBezTo>
                    <a:cubicBezTo>
                      <a:pt x="1558821" y="2163906"/>
                      <a:pt x="1434778" y="2166938"/>
                      <a:pt x="1313762" y="2163906"/>
                    </a:cubicBezTo>
                    <a:cubicBezTo>
                      <a:pt x="1222999" y="2163906"/>
                      <a:pt x="1189719" y="2130556"/>
                      <a:pt x="1189719" y="2039603"/>
                    </a:cubicBezTo>
                    <a:cubicBezTo>
                      <a:pt x="1186694" y="1857697"/>
                      <a:pt x="1186694" y="1675791"/>
                      <a:pt x="1189719" y="1493885"/>
                    </a:cubicBezTo>
                    <a:cubicBezTo>
                      <a:pt x="1189719" y="1408996"/>
                      <a:pt x="1222999" y="1366551"/>
                      <a:pt x="1307711" y="1366551"/>
                    </a:cubicBezTo>
                    <a:cubicBezTo>
                      <a:pt x="1431753" y="1363519"/>
                      <a:pt x="1555795" y="1362003"/>
                      <a:pt x="1679838" y="1362003"/>
                    </a:cubicBezTo>
                    <a:close/>
                    <a:moveTo>
                      <a:pt x="129395" y="0"/>
                    </a:moveTo>
                    <a:cubicBezTo>
                      <a:pt x="150583" y="0"/>
                      <a:pt x="174797" y="0"/>
                      <a:pt x="195985" y="0"/>
                    </a:cubicBezTo>
                    <a:cubicBezTo>
                      <a:pt x="1082830" y="0"/>
                      <a:pt x="1969676" y="0"/>
                      <a:pt x="2859549" y="0"/>
                    </a:cubicBezTo>
                    <a:cubicBezTo>
                      <a:pt x="3746395" y="0"/>
                      <a:pt x="4633241" y="0"/>
                      <a:pt x="5520087" y="0"/>
                    </a:cubicBezTo>
                    <a:cubicBezTo>
                      <a:pt x="5544301" y="0"/>
                      <a:pt x="5568515" y="0"/>
                      <a:pt x="5592729" y="3036"/>
                    </a:cubicBezTo>
                    <a:cubicBezTo>
                      <a:pt x="5677479" y="6072"/>
                      <a:pt x="5704719" y="36432"/>
                      <a:pt x="5704719" y="118406"/>
                    </a:cubicBezTo>
                    <a:cubicBezTo>
                      <a:pt x="5704719" y="494876"/>
                      <a:pt x="5704719" y="871347"/>
                      <a:pt x="5704719" y="1247817"/>
                    </a:cubicBezTo>
                    <a:cubicBezTo>
                      <a:pt x="5704719" y="1348007"/>
                      <a:pt x="5665371" y="1387476"/>
                      <a:pt x="5571543" y="1387476"/>
                    </a:cubicBezTo>
                    <a:cubicBezTo>
                      <a:pt x="5402043" y="1387476"/>
                      <a:pt x="5235569" y="1387476"/>
                      <a:pt x="5069097" y="1387476"/>
                    </a:cubicBezTo>
                    <a:cubicBezTo>
                      <a:pt x="4954079" y="1387476"/>
                      <a:pt x="4917759" y="1348007"/>
                      <a:pt x="4917759" y="1232637"/>
                    </a:cubicBezTo>
                    <a:cubicBezTo>
                      <a:pt x="4917759" y="1108159"/>
                      <a:pt x="4914731" y="983681"/>
                      <a:pt x="4917759" y="862239"/>
                    </a:cubicBezTo>
                    <a:cubicBezTo>
                      <a:pt x="4917759" y="807590"/>
                      <a:pt x="4899597" y="789373"/>
                      <a:pt x="4848143" y="792409"/>
                    </a:cubicBezTo>
                    <a:cubicBezTo>
                      <a:pt x="4578759" y="792409"/>
                      <a:pt x="4312403" y="792409"/>
                      <a:pt x="4043019" y="792409"/>
                    </a:cubicBezTo>
                    <a:cubicBezTo>
                      <a:pt x="2992727" y="792409"/>
                      <a:pt x="1945462" y="792409"/>
                      <a:pt x="895170" y="792409"/>
                    </a:cubicBezTo>
                    <a:cubicBezTo>
                      <a:pt x="804367" y="792409"/>
                      <a:pt x="804367" y="792409"/>
                      <a:pt x="804367" y="886527"/>
                    </a:cubicBezTo>
                    <a:cubicBezTo>
                      <a:pt x="801340" y="1007969"/>
                      <a:pt x="804367" y="1129411"/>
                      <a:pt x="801340" y="1250853"/>
                    </a:cubicBezTo>
                    <a:cubicBezTo>
                      <a:pt x="801340" y="1348007"/>
                      <a:pt x="765019" y="1387476"/>
                      <a:pt x="668162" y="1387476"/>
                    </a:cubicBezTo>
                    <a:cubicBezTo>
                      <a:pt x="489582" y="1387476"/>
                      <a:pt x="311002" y="1387476"/>
                      <a:pt x="135449" y="1387476"/>
                    </a:cubicBezTo>
                    <a:cubicBezTo>
                      <a:pt x="41619" y="1387476"/>
                      <a:pt x="2271" y="1344971"/>
                      <a:pt x="2271" y="1253889"/>
                    </a:cubicBezTo>
                    <a:cubicBezTo>
                      <a:pt x="-756" y="880455"/>
                      <a:pt x="-756" y="507020"/>
                      <a:pt x="2271" y="136622"/>
                    </a:cubicBezTo>
                    <a:cubicBezTo>
                      <a:pt x="2271" y="45541"/>
                      <a:pt x="41619" y="6072"/>
                      <a:pt x="129395"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nvGrpSpPr>
              <p:cNvPr id="191" name="Group 190">
                <a:extLst>
                  <a:ext uri="{FF2B5EF4-FFF2-40B4-BE49-F238E27FC236}">
                    <a16:creationId xmlns:a16="http://schemas.microsoft.com/office/drawing/2014/main" id="{8C378069-583E-4591-AA8B-B737643CC911}"/>
                  </a:ext>
                </a:extLst>
              </p:cNvPr>
              <p:cNvGrpSpPr/>
              <p:nvPr/>
            </p:nvGrpSpPr>
            <p:grpSpPr>
              <a:xfrm>
                <a:off x="7323089" y="4796473"/>
                <a:ext cx="508182" cy="557322"/>
                <a:chOff x="6620328" y="4192420"/>
                <a:chExt cx="854490" cy="937117"/>
              </a:xfrm>
            </p:grpSpPr>
            <p:sp>
              <p:nvSpPr>
                <p:cNvPr id="192" name="Freeform 101">
                  <a:extLst>
                    <a:ext uri="{FF2B5EF4-FFF2-40B4-BE49-F238E27FC236}">
                      <a16:creationId xmlns:a16="http://schemas.microsoft.com/office/drawing/2014/main" id="{B6126FAE-AE28-424D-ACA1-89BBC5084D31}"/>
                    </a:ext>
                  </a:extLst>
                </p:cNvPr>
                <p:cNvSpPr>
                  <a:spLocks noEditPoints="1"/>
                </p:cNvSpPr>
                <p:nvPr/>
              </p:nvSpPr>
              <p:spPr bwMode="auto">
                <a:xfrm>
                  <a:off x="6636184" y="4192420"/>
                  <a:ext cx="319822" cy="419247"/>
                </a:xfrm>
                <a:custGeom>
                  <a:avLst/>
                  <a:gdLst>
                    <a:gd name="T0" fmla="*/ 1572 w 1573"/>
                    <a:gd name="T1" fmla="*/ 1720 h 2055"/>
                    <a:gd name="T2" fmla="*/ 1225 w 1573"/>
                    <a:gd name="T3" fmla="*/ 1995 h 2055"/>
                    <a:gd name="T4" fmla="*/ 361 w 1573"/>
                    <a:gd name="T5" fmla="*/ 1995 h 2055"/>
                    <a:gd name="T6" fmla="*/ 48 w 1573"/>
                    <a:gd name="T7" fmla="*/ 1839 h 2055"/>
                    <a:gd name="T8" fmla="*/ 0 w 1573"/>
                    <a:gd name="T9" fmla="*/ 334 h 2055"/>
                    <a:gd name="T10" fmla="*/ 326 w 1573"/>
                    <a:gd name="T11" fmla="*/ 67 h 2055"/>
                    <a:gd name="T12" fmla="*/ 1157 w 1573"/>
                    <a:gd name="T13" fmla="*/ 46 h 2055"/>
                    <a:gd name="T14" fmla="*/ 1547 w 1573"/>
                    <a:gd name="T15" fmla="*/ 243 h 2055"/>
                    <a:gd name="T16" fmla="*/ 1571 w 1573"/>
                    <a:gd name="T17" fmla="*/ 1032 h 2055"/>
                    <a:gd name="T18" fmla="*/ 1068 w 1573"/>
                    <a:gd name="T19" fmla="*/ 426 h 2055"/>
                    <a:gd name="T20" fmla="*/ 1291 w 1573"/>
                    <a:gd name="T21" fmla="*/ 210 h 2055"/>
                    <a:gd name="T22" fmla="*/ 655 w 1573"/>
                    <a:gd name="T23" fmla="*/ 118 h 2055"/>
                    <a:gd name="T24" fmla="*/ 247 w 1573"/>
                    <a:gd name="T25" fmla="*/ 239 h 2055"/>
                    <a:gd name="T26" fmla="*/ 283 w 1573"/>
                    <a:gd name="T27" fmla="*/ 351 h 2055"/>
                    <a:gd name="T28" fmla="*/ 795 w 1573"/>
                    <a:gd name="T29" fmla="*/ 447 h 2055"/>
                    <a:gd name="T30" fmla="*/ 1253 w 1573"/>
                    <a:gd name="T31" fmla="*/ 944 h 2055"/>
                    <a:gd name="T32" fmla="*/ 1045 w 1573"/>
                    <a:gd name="T33" fmla="*/ 799 h 2055"/>
                    <a:gd name="T34" fmla="*/ 1026 w 1573"/>
                    <a:gd name="T35" fmla="*/ 890 h 2055"/>
                    <a:gd name="T36" fmla="*/ 1102 w 1573"/>
                    <a:gd name="T37" fmla="*/ 965 h 2055"/>
                    <a:gd name="T38" fmla="*/ 1168 w 1573"/>
                    <a:gd name="T39" fmla="*/ 1218 h 2055"/>
                    <a:gd name="T40" fmla="*/ 1137 w 1573"/>
                    <a:gd name="T41" fmla="*/ 1260 h 2055"/>
                    <a:gd name="T42" fmla="*/ 1102 w 1573"/>
                    <a:gd name="T43" fmla="*/ 1542 h 2055"/>
                    <a:gd name="T44" fmla="*/ 1026 w 1573"/>
                    <a:gd name="T45" fmla="*/ 1638 h 2055"/>
                    <a:gd name="T46" fmla="*/ 1046 w 1573"/>
                    <a:gd name="T47" fmla="*/ 1726 h 2055"/>
                    <a:gd name="T48" fmla="*/ 1239 w 1573"/>
                    <a:gd name="T49" fmla="*/ 1624 h 2055"/>
                    <a:gd name="T50" fmla="*/ 1258 w 1573"/>
                    <a:gd name="T51" fmla="*/ 1353 h 2055"/>
                    <a:gd name="T52" fmla="*/ 1330 w 1573"/>
                    <a:gd name="T53" fmla="*/ 1277 h 2055"/>
                    <a:gd name="T54" fmla="*/ 1303 w 1573"/>
                    <a:gd name="T55" fmla="*/ 1147 h 2055"/>
                    <a:gd name="T56" fmla="*/ 1257 w 1573"/>
                    <a:gd name="T57" fmla="*/ 1039 h 2055"/>
                    <a:gd name="T58" fmla="*/ 339 w 1573"/>
                    <a:gd name="T59" fmla="*/ 1573 h 2055"/>
                    <a:gd name="T60" fmla="*/ 541 w 1573"/>
                    <a:gd name="T61" fmla="*/ 1721 h 2055"/>
                    <a:gd name="T62" fmla="*/ 558 w 1573"/>
                    <a:gd name="T63" fmla="*/ 1633 h 2055"/>
                    <a:gd name="T64" fmla="*/ 485 w 1573"/>
                    <a:gd name="T65" fmla="*/ 1561 h 2055"/>
                    <a:gd name="T66" fmla="*/ 481 w 1573"/>
                    <a:gd name="T67" fmla="*/ 1361 h 2055"/>
                    <a:gd name="T68" fmla="*/ 423 w 1573"/>
                    <a:gd name="T69" fmla="*/ 1212 h 2055"/>
                    <a:gd name="T70" fmla="*/ 482 w 1573"/>
                    <a:gd name="T71" fmla="*/ 969 h 2055"/>
                    <a:gd name="T72" fmla="*/ 558 w 1573"/>
                    <a:gd name="T73" fmla="*/ 898 h 2055"/>
                    <a:gd name="T74" fmla="*/ 545 w 1573"/>
                    <a:gd name="T75" fmla="*/ 793 h 2055"/>
                    <a:gd name="T76" fmla="*/ 337 w 1573"/>
                    <a:gd name="T77" fmla="*/ 933 h 2055"/>
                    <a:gd name="T78" fmla="*/ 276 w 1573"/>
                    <a:gd name="T79" fmla="*/ 1147 h 2055"/>
                    <a:gd name="T80" fmla="*/ 258 w 1573"/>
                    <a:gd name="T81" fmla="*/ 1273 h 2055"/>
                    <a:gd name="T82" fmla="*/ 334 w 1573"/>
                    <a:gd name="T83" fmla="*/ 1357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73" h="2055">
                      <a:moveTo>
                        <a:pt x="1571" y="1032"/>
                      </a:moveTo>
                      <a:cubicBezTo>
                        <a:pt x="1571" y="1261"/>
                        <a:pt x="1569" y="1491"/>
                        <a:pt x="1572" y="1720"/>
                      </a:cubicBezTo>
                      <a:cubicBezTo>
                        <a:pt x="1573" y="1788"/>
                        <a:pt x="1544" y="1836"/>
                        <a:pt x="1494" y="1875"/>
                      </a:cubicBezTo>
                      <a:cubicBezTo>
                        <a:pt x="1414" y="1936"/>
                        <a:pt x="1321" y="1970"/>
                        <a:pt x="1225" y="1995"/>
                      </a:cubicBezTo>
                      <a:cubicBezTo>
                        <a:pt x="1119" y="2023"/>
                        <a:pt x="1011" y="2037"/>
                        <a:pt x="902" y="2044"/>
                      </a:cubicBezTo>
                      <a:cubicBezTo>
                        <a:pt x="719" y="2055"/>
                        <a:pt x="539" y="2041"/>
                        <a:pt x="361" y="1995"/>
                      </a:cubicBezTo>
                      <a:cubicBezTo>
                        <a:pt x="269" y="1970"/>
                        <a:pt x="180" y="1937"/>
                        <a:pt x="100" y="1883"/>
                      </a:cubicBezTo>
                      <a:cubicBezTo>
                        <a:pt x="81" y="1870"/>
                        <a:pt x="64" y="1855"/>
                        <a:pt x="48" y="1839"/>
                      </a:cubicBezTo>
                      <a:cubicBezTo>
                        <a:pt x="18" y="1807"/>
                        <a:pt x="1" y="1770"/>
                        <a:pt x="1" y="1724"/>
                      </a:cubicBezTo>
                      <a:cubicBezTo>
                        <a:pt x="2" y="1261"/>
                        <a:pt x="2" y="798"/>
                        <a:pt x="0" y="334"/>
                      </a:cubicBezTo>
                      <a:cubicBezTo>
                        <a:pt x="0" y="271"/>
                        <a:pt x="26" y="226"/>
                        <a:pt x="72" y="188"/>
                      </a:cubicBezTo>
                      <a:cubicBezTo>
                        <a:pt x="147" y="127"/>
                        <a:pt x="235" y="93"/>
                        <a:pt x="326" y="67"/>
                      </a:cubicBezTo>
                      <a:cubicBezTo>
                        <a:pt x="444" y="33"/>
                        <a:pt x="564" y="16"/>
                        <a:pt x="686" y="9"/>
                      </a:cubicBezTo>
                      <a:cubicBezTo>
                        <a:pt x="845" y="0"/>
                        <a:pt x="1002" y="12"/>
                        <a:pt x="1157" y="46"/>
                      </a:cubicBezTo>
                      <a:cubicBezTo>
                        <a:pt x="1260" y="69"/>
                        <a:pt x="1360" y="102"/>
                        <a:pt x="1451" y="157"/>
                      </a:cubicBezTo>
                      <a:cubicBezTo>
                        <a:pt x="1488" y="180"/>
                        <a:pt x="1522" y="206"/>
                        <a:pt x="1547" y="243"/>
                      </a:cubicBezTo>
                      <a:cubicBezTo>
                        <a:pt x="1563" y="267"/>
                        <a:pt x="1571" y="293"/>
                        <a:pt x="1571" y="322"/>
                      </a:cubicBezTo>
                      <a:cubicBezTo>
                        <a:pt x="1571" y="559"/>
                        <a:pt x="1571" y="795"/>
                        <a:pt x="1571" y="1032"/>
                      </a:cubicBezTo>
                      <a:close/>
                      <a:moveTo>
                        <a:pt x="795" y="447"/>
                      </a:moveTo>
                      <a:cubicBezTo>
                        <a:pt x="882" y="449"/>
                        <a:pt x="975" y="442"/>
                        <a:pt x="1068" y="426"/>
                      </a:cubicBezTo>
                      <a:cubicBezTo>
                        <a:pt x="1144" y="412"/>
                        <a:pt x="1220" y="396"/>
                        <a:pt x="1288" y="355"/>
                      </a:cubicBezTo>
                      <a:cubicBezTo>
                        <a:pt x="1359" y="312"/>
                        <a:pt x="1360" y="255"/>
                        <a:pt x="1291" y="210"/>
                      </a:cubicBezTo>
                      <a:cubicBezTo>
                        <a:pt x="1235" y="174"/>
                        <a:pt x="1171" y="157"/>
                        <a:pt x="1106" y="143"/>
                      </a:cubicBezTo>
                      <a:cubicBezTo>
                        <a:pt x="957" y="112"/>
                        <a:pt x="807" y="108"/>
                        <a:pt x="655" y="118"/>
                      </a:cubicBezTo>
                      <a:cubicBezTo>
                        <a:pt x="560" y="125"/>
                        <a:pt x="466" y="138"/>
                        <a:pt x="375" y="168"/>
                      </a:cubicBezTo>
                      <a:cubicBezTo>
                        <a:pt x="328" y="183"/>
                        <a:pt x="282" y="201"/>
                        <a:pt x="247" y="239"/>
                      </a:cubicBezTo>
                      <a:cubicBezTo>
                        <a:pt x="224" y="266"/>
                        <a:pt x="224" y="296"/>
                        <a:pt x="248" y="322"/>
                      </a:cubicBezTo>
                      <a:cubicBezTo>
                        <a:pt x="258" y="333"/>
                        <a:pt x="270" y="343"/>
                        <a:pt x="283" y="351"/>
                      </a:cubicBezTo>
                      <a:cubicBezTo>
                        <a:pt x="321" y="375"/>
                        <a:pt x="362" y="390"/>
                        <a:pt x="404" y="402"/>
                      </a:cubicBezTo>
                      <a:cubicBezTo>
                        <a:pt x="530" y="436"/>
                        <a:pt x="658" y="449"/>
                        <a:pt x="795" y="447"/>
                      </a:cubicBezTo>
                      <a:close/>
                      <a:moveTo>
                        <a:pt x="1257" y="1039"/>
                      </a:moveTo>
                      <a:cubicBezTo>
                        <a:pt x="1257" y="1007"/>
                        <a:pt x="1259" y="975"/>
                        <a:pt x="1253" y="944"/>
                      </a:cubicBezTo>
                      <a:cubicBezTo>
                        <a:pt x="1246" y="894"/>
                        <a:pt x="1226" y="851"/>
                        <a:pt x="1178" y="828"/>
                      </a:cubicBezTo>
                      <a:cubicBezTo>
                        <a:pt x="1137" y="808"/>
                        <a:pt x="1091" y="800"/>
                        <a:pt x="1045" y="799"/>
                      </a:cubicBezTo>
                      <a:cubicBezTo>
                        <a:pt x="1031" y="798"/>
                        <a:pt x="1026" y="805"/>
                        <a:pt x="1026" y="818"/>
                      </a:cubicBezTo>
                      <a:cubicBezTo>
                        <a:pt x="1026" y="842"/>
                        <a:pt x="1026" y="866"/>
                        <a:pt x="1026" y="890"/>
                      </a:cubicBezTo>
                      <a:cubicBezTo>
                        <a:pt x="1026" y="918"/>
                        <a:pt x="1026" y="918"/>
                        <a:pt x="1054" y="918"/>
                      </a:cubicBezTo>
                      <a:cubicBezTo>
                        <a:pt x="1093" y="918"/>
                        <a:pt x="1102" y="926"/>
                        <a:pt x="1102" y="965"/>
                      </a:cubicBezTo>
                      <a:cubicBezTo>
                        <a:pt x="1102" y="1010"/>
                        <a:pt x="1100" y="1055"/>
                        <a:pt x="1103" y="1099"/>
                      </a:cubicBezTo>
                      <a:cubicBezTo>
                        <a:pt x="1106" y="1148"/>
                        <a:pt x="1114" y="1196"/>
                        <a:pt x="1168" y="1218"/>
                      </a:cubicBezTo>
                      <a:cubicBezTo>
                        <a:pt x="1178" y="1222"/>
                        <a:pt x="1175" y="1229"/>
                        <a:pt x="1167" y="1234"/>
                      </a:cubicBezTo>
                      <a:cubicBezTo>
                        <a:pt x="1156" y="1240"/>
                        <a:pt x="1146" y="1249"/>
                        <a:pt x="1137" y="1260"/>
                      </a:cubicBezTo>
                      <a:cubicBezTo>
                        <a:pt x="1110" y="1294"/>
                        <a:pt x="1104" y="1335"/>
                        <a:pt x="1103" y="1376"/>
                      </a:cubicBezTo>
                      <a:cubicBezTo>
                        <a:pt x="1101" y="1432"/>
                        <a:pt x="1102" y="1487"/>
                        <a:pt x="1102" y="1542"/>
                      </a:cubicBezTo>
                      <a:cubicBezTo>
                        <a:pt x="1102" y="1588"/>
                        <a:pt x="1088" y="1606"/>
                        <a:pt x="1043" y="1616"/>
                      </a:cubicBezTo>
                      <a:cubicBezTo>
                        <a:pt x="1030" y="1619"/>
                        <a:pt x="1026" y="1626"/>
                        <a:pt x="1026" y="1638"/>
                      </a:cubicBezTo>
                      <a:cubicBezTo>
                        <a:pt x="1027" y="1661"/>
                        <a:pt x="1027" y="1684"/>
                        <a:pt x="1026" y="1706"/>
                      </a:cubicBezTo>
                      <a:cubicBezTo>
                        <a:pt x="1026" y="1721"/>
                        <a:pt x="1031" y="1727"/>
                        <a:pt x="1046" y="1726"/>
                      </a:cubicBezTo>
                      <a:cubicBezTo>
                        <a:pt x="1083" y="1724"/>
                        <a:pt x="1120" y="1720"/>
                        <a:pt x="1156" y="1707"/>
                      </a:cubicBezTo>
                      <a:cubicBezTo>
                        <a:pt x="1197" y="1693"/>
                        <a:pt x="1224" y="1665"/>
                        <a:pt x="1239" y="1624"/>
                      </a:cubicBezTo>
                      <a:cubicBezTo>
                        <a:pt x="1253" y="1585"/>
                        <a:pt x="1256" y="1544"/>
                        <a:pt x="1257" y="1503"/>
                      </a:cubicBezTo>
                      <a:cubicBezTo>
                        <a:pt x="1258" y="1453"/>
                        <a:pt x="1257" y="1403"/>
                        <a:pt x="1258" y="1353"/>
                      </a:cubicBezTo>
                      <a:cubicBezTo>
                        <a:pt x="1258" y="1314"/>
                        <a:pt x="1273" y="1300"/>
                        <a:pt x="1311" y="1298"/>
                      </a:cubicBezTo>
                      <a:cubicBezTo>
                        <a:pt x="1326" y="1297"/>
                        <a:pt x="1331" y="1291"/>
                        <a:pt x="1330" y="1277"/>
                      </a:cubicBezTo>
                      <a:cubicBezTo>
                        <a:pt x="1330" y="1243"/>
                        <a:pt x="1330" y="1209"/>
                        <a:pt x="1330" y="1175"/>
                      </a:cubicBezTo>
                      <a:cubicBezTo>
                        <a:pt x="1330" y="1148"/>
                        <a:pt x="1330" y="1148"/>
                        <a:pt x="1303" y="1147"/>
                      </a:cubicBezTo>
                      <a:cubicBezTo>
                        <a:pt x="1271" y="1146"/>
                        <a:pt x="1259" y="1133"/>
                        <a:pt x="1258" y="1101"/>
                      </a:cubicBezTo>
                      <a:cubicBezTo>
                        <a:pt x="1257" y="1081"/>
                        <a:pt x="1257" y="1060"/>
                        <a:pt x="1257" y="1039"/>
                      </a:cubicBezTo>
                      <a:close/>
                      <a:moveTo>
                        <a:pt x="334" y="1450"/>
                      </a:moveTo>
                      <a:cubicBezTo>
                        <a:pt x="335" y="1489"/>
                        <a:pt x="332" y="1531"/>
                        <a:pt x="339" y="1573"/>
                      </a:cubicBezTo>
                      <a:cubicBezTo>
                        <a:pt x="348" y="1630"/>
                        <a:pt x="369" y="1677"/>
                        <a:pt x="428" y="1699"/>
                      </a:cubicBezTo>
                      <a:cubicBezTo>
                        <a:pt x="465" y="1714"/>
                        <a:pt x="503" y="1717"/>
                        <a:pt x="541" y="1721"/>
                      </a:cubicBezTo>
                      <a:cubicBezTo>
                        <a:pt x="553" y="1723"/>
                        <a:pt x="558" y="1717"/>
                        <a:pt x="558" y="1705"/>
                      </a:cubicBezTo>
                      <a:cubicBezTo>
                        <a:pt x="558" y="1681"/>
                        <a:pt x="557" y="1657"/>
                        <a:pt x="558" y="1633"/>
                      </a:cubicBezTo>
                      <a:cubicBezTo>
                        <a:pt x="559" y="1618"/>
                        <a:pt x="554" y="1612"/>
                        <a:pt x="538" y="1611"/>
                      </a:cubicBezTo>
                      <a:cubicBezTo>
                        <a:pt x="508" y="1609"/>
                        <a:pt x="490" y="1591"/>
                        <a:pt x="485" y="1561"/>
                      </a:cubicBezTo>
                      <a:cubicBezTo>
                        <a:pt x="483" y="1547"/>
                        <a:pt x="482" y="1533"/>
                        <a:pt x="482" y="1519"/>
                      </a:cubicBezTo>
                      <a:cubicBezTo>
                        <a:pt x="482" y="1466"/>
                        <a:pt x="483" y="1414"/>
                        <a:pt x="481" y="1361"/>
                      </a:cubicBezTo>
                      <a:cubicBezTo>
                        <a:pt x="479" y="1308"/>
                        <a:pt x="474" y="1256"/>
                        <a:pt x="421" y="1226"/>
                      </a:cubicBezTo>
                      <a:cubicBezTo>
                        <a:pt x="413" y="1221"/>
                        <a:pt x="416" y="1215"/>
                        <a:pt x="423" y="1212"/>
                      </a:cubicBezTo>
                      <a:cubicBezTo>
                        <a:pt x="471" y="1190"/>
                        <a:pt x="480" y="1147"/>
                        <a:pt x="482" y="1101"/>
                      </a:cubicBezTo>
                      <a:cubicBezTo>
                        <a:pt x="483" y="1057"/>
                        <a:pt x="482" y="1013"/>
                        <a:pt x="482" y="969"/>
                      </a:cubicBezTo>
                      <a:cubicBezTo>
                        <a:pt x="483" y="916"/>
                        <a:pt x="490" y="905"/>
                        <a:pt x="542" y="912"/>
                      </a:cubicBezTo>
                      <a:cubicBezTo>
                        <a:pt x="553" y="914"/>
                        <a:pt x="558" y="909"/>
                        <a:pt x="558" y="898"/>
                      </a:cubicBezTo>
                      <a:cubicBezTo>
                        <a:pt x="558" y="868"/>
                        <a:pt x="558" y="837"/>
                        <a:pt x="558" y="806"/>
                      </a:cubicBezTo>
                      <a:cubicBezTo>
                        <a:pt x="558" y="798"/>
                        <a:pt x="556" y="792"/>
                        <a:pt x="545" y="793"/>
                      </a:cubicBezTo>
                      <a:cubicBezTo>
                        <a:pt x="516" y="796"/>
                        <a:pt x="487" y="795"/>
                        <a:pt x="458" y="802"/>
                      </a:cubicBezTo>
                      <a:cubicBezTo>
                        <a:pt x="380" y="820"/>
                        <a:pt x="347" y="854"/>
                        <a:pt x="337" y="933"/>
                      </a:cubicBezTo>
                      <a:cubicBezTo>
                        <a:pt x="330" y="983"/>
                        <a:pt x="335" y="1034"/>
                        <a:pt x="334" y="1084"/>
                      </a:cubicBezTo>
                      <a:cubicBezTo>
                        <a:pt x="333" y="1131"/>
                        <a:pt x="322" y="1143"/>
                        <a:pt x="276" y="1147"/>
                      </a:cubicBezTo>
                      <a:cubicBezTo>
                        <a:pt x="263" y="1148"/>
                        <a:pt x="258" y="1153"/>
                        <a:pt x="258" y="1165"/>
                      </a:cubicBezTo>
                      <a:cubicBezTo>
                        <a:pt x="259" y="1201"/>
                        <a:pt x="259" y="1237"/>
                        <a:pt x="258" y="1273"/>
                      </a:cubicBezTo>
                      <a:cubicBezTo>
                        <a:pt x="258" y="1284"/>
                        <a:pt x="263" y="1289"/>
                        <a:pt x="275" y="1291"/>
                      </a:cubicBezTo>
                      <a:cubicBezTo>
                        <a:pt x="320" y="1296"/>
                        <a:pt x="333" y="1311"/>
                        <a:pt x="334" y="1357"/>
                      </a:cubicBezTo>
                      <a:cubicBezTo>
                        <a:pt x="335" y="1387"/>
                        <a:pt x="334" y="1417"/>
                        <a:pt x="334" y="145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212" name="Freeform 58">
                  <a:extLst>
                    <a:ext uri="{FF2B5EF4-FFF2-40B4-BE49-F238E27FC236}">
                      <a16:creationId xmlns:a16="http://schemas.microsoft.com/office/drawing/2014/main" id="{BAD4980A-7A21-4718-97CB-8A69465B5433}"/>
                    </a:ext>
                  </a:extLst>
                </p:cNvPr>
                <p:cNvSpPr>
                  <a:spLocks/>
                </p:cNvSpPr>
                <p:nvPr/>
              </p:nvSpPr>
              <p:spPr bwMode="auto">
                <a:xfrm>
                  <a:off x="7059451" y="4220638"/>
                  <a:ext cx="415367" cy="362811"/>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218" name="Freeform 52">
                  <a:extLst>
                    <a:ext uri="{FF2B5EF4-FFF2-40B4-BE49-F238E27FC236}">
                      <a16:creationId xmlns:a16="http://schemas.microsoft.com/office/drawing/2014/main" id="{6A519418-CC6F-4367-8ADC-FA9FDCF524EB}"/>
                    </a:ext>
                  </a:extLst>
                </p:cNvPr>
                <p:cNvSpPr>
                  <a:spLocks/>
                </p:cNvSpPr>
                <p:nvPr/>
              </p:nvSpPr>
              <p:spPr bwMode="auto">
                <a:xfrm>
                  <a:off x="6620328" y="4659390"/>
                  <a:ext cx="351535" cy="470147"/>
                </a:xfrm>
                <a:custGeom>
                  <a:avLst/>
                  <a:gdLst>
                    <a:gd name="connsiteX0" fmla="*/ 2357708 w 4634134"/>
                    <a:gd name="connsiteY0" fmla="*/ 2986464 h 6197751"/>
                    <a:gd name="connsiteX1" fmla="*/ 2533172 w 4634134"/>
                    <a:gd name="connsiteY1" fmla="*/ 3119963 h 6197751"/>
                    <a:gd name="connsiteX2" fmla="*/ 2539222 w 4634134"/>
                    <a:gd name="connsiteY2" fmla="*/ 3487083 h 6197751"/>
                    <a:gd name="connsiteX3" fmla="*/ 2336531 w 4634134"/>
                    <a:gd name="connsiteY3" fmla="*/ 3632718 h 6197751"/>
                    <a:gd name="connsiteX4" fmla="*/ 2136865 w 4634134"/>
                    <a:gd name="connsiteY4" fmla="*/ 3484049 h 6197751"/>
                    <a:gd name="connsiteX5" fmla="*/ 2109638 w 4634134"/>
                    <a:gd name="connsiteY5" fmla="*/ 3305040 h 6197751"/>
                    <a:gd name="connsiteX6" fmla="*/ 2151992 w 4634134"/>
                    <a:gd name="connsiteY6" fmla="*/ 3107826 h 6197751"/>
                    <a:gd name="connsiteX7" fmla="*/ 2357708 w 4634134"/>
                    <a:gd name="connsiteY7" fmla="*/ 2986464 h 6197751"/>
                    <a:gd name="connsiteX8" fmla="*/ 3208068 w 4634134"/>
                    <a:gd name="connsiteY8" fmla="*/ 2686428 h 6197751"/>
                    <a:gd name="connsiteX9" fmla="*/ 3138488 w 4634134"/>
                    <a:gd name="connsiteY9" fmla="*/ 2756263 h 6197751"/>
                    <a:gd name="connsiteX10" fmla="*/ 3141513 w 4634134"/>
                    <a:gd name="connsiteY10" fmla="*/ 3308867 h 6197751"/>
                    <a:gd name="connsiteX11" fmla="*/ 3138488 w 4634134"/>
                    <a:gd name="connsiteY11" fmla="*/ 3873616 h 6197751"/>
                    <a:gd name="connsiteX12" fmla="*/ 3198993 w 4634134"/>
                    <a:gd name="connsiteY12" fmla="*/ 3934342 h 6197751"/>
                    <a:gd name="connsiteX13" fmla="*/ 3879671 w 4634134"/>
                    <a:gd name="connsiteY13" fmla="*/ 3934342 h 6197751"/>
                    <a:gd name="connsiteX14" fmla="*/ 3937151 w 4634134"/>
                    <a:gd name="connsiteY14" fmla="*/ 3876653 h 6197751"/>
                    <a:gd name="connsiteX15" fmla="*/ 3937151 w 4634134"/>
                    <a:gd name="connsiteY15" fmla="*/ 3718766 h 6197751"/>
                    <a:gd name="connsiteX16" fmla="*/ 3864545 w 4634134"/>
                    <a:gd name="connsiteY16" fmla="*/ 3642859 h 6197751"/>
                    <a:gd name="connsiteX17" fmla="*/ 3592274 w 4634134"/>
                    <a:gd name="connsiteY17" fmla="*/ 3642859 h 6197751"/>
                    <a:gd name="connsiteX18" fmla="*/ 3510592 w 4634134"/>
                    <a:gd name="connsiteY18" fmla="*/ 3560879 h 6197751"/>
                    <a:gd name="connsiteX19" fmla="*/ 3513617 w 4634134"/>
                    <a:gd name="connsiteY19" fmla="*/ 2756263 h 6197751"/>
                    <a:gd name="connsiteX20" fmla="*/ 3444037 w 4634134"/>
                    <a:gd name="connsiteY20" fmla="*/ 2686428 h 6197751"/>
                    <a:gd name="connsiteX21" fmla="*/ 3208068 w 4634134"/>
                    <a:gd name="connsiteY21" fmla="*/ 2686428 h 6197751"/>
                    <a:gd name="connsiteX22" fmla="*/ 1262101 w 4634134"/>
                    <a:gd name="connsiteY22" fmla="*/ 2670553 h 6197751"/>
                    <a:gd name="connsiteX23" fmla="*/ 871308 w 4634134"/>
                    <a:gd name="connsiteY23" fmla="*/ 2764659 h 6197751"/>
                    <a:gd name="connsiteX24" fmla="*/ 847073 w 4634134"/>
                    <a:gd name="connsiteY24" fmla="*/ 3335367 h 6197751"/>
                    <a:gd name="connsiteX25" fmla="*/ 1119719 w 4634134"/>
                    <a:gd name="connsiteY25" fmla="*/ 3475008 h 6197751"/>
                    <a:gd name="connsiteX26" fmla="*/ 1210601 w 4634134"/>
                    <a:gd name="connsiteY26" fmla="*/ 3608578 h 6197751"/>
                    <a:gd name="connsiteX27" fmla="*/ 1059131 w 4634134"/>
                    <a:gd name="connsiteY27" fmla="*/ 3675363 h 6197751"/>
                    <a:gd name="connsiteX28" fmla="*/ 1047013 w 4634134"/>
                    <a:gd name="connsiteY28" fmla="*/ 3672328 h 6197751"/>
                    <a:gd name="connsiteX29" fmla="*/ 786485 w 4634134"/>
                    <a:gd name="connsiteY29" fmla="*/ 3581257 h 6197751"/>
                    <a:gd name="connsiteX30" fmla="*/ 741044 w 4634134"/>
                    <a:gd name="connsiteY30" fmla="*/ 3605543 h 6197751"/>
                    <a:gd name="connsiteX31" fmla="*/ 741044 w 4634134"/>
                    <a:gd name="connsiteY31" fmla="*/ 3848397 h 6197751"/>
                    <a:gd name="connsiteX32" fmla="*/ 783455 w 4634134"/>
                    <a:gd name="connsiteY32" fmla="*/ 3900004 h 6197751"/>
                    <a:gd name="connsiteX33" fmla="*/ 1437806 w 4634134"/>
                    <a:gd name="connsiteY33" fmla="*/ 3875718 h 6197751"/>
                    <a:gd name="connsiteX34" fmla="*/ 1492335 w 4634134"/>
                    <a:gd name="connsiteY34" fmla="*/ 3283760 h 6197751"/>
                    <a:gd name="connsiteX35" fmla="*/ 1186366 w 4634134"/>
                    <a:gd name="connsiteY35" fmla="*/ 3122869 h 6197751"/>
                    <a:gd name="connsiteX36" fmla="*/ 1119719 w 4634134"/>
                    <a:gd name="connsiteY36" fmla="*/ 3019656 h 6197751"/>
                    <a:gd name="connsiteX37" fmla="*/ 1213630 w 4634134"/>
                    <a:gd name="connsiteY37" fmla="*/ 2949836 h 6197751"/>
                    <a:gd name="connsiteX38" fmla="*/ 1513541 w 4634134"/>
                    <a:gd name="connsiteY38" fmla="*/ 3004478 h 6197751"/>
                    <a:gd name="connsiteX39" fmla="*/ 1562012 w 4634134"/>
                    <a:gd name="connsiteY39" fmla="*/ 2971085 h 6197751"/>
                    <a:gd name="connsiteX40" fmla="*/ 1562012 w 4634134"/>
                    <a:gd name="connsiteY40" fmla="*/ 2770731 h 6197751"/>
                    <a:gd name="connsiteX41" fmla="*/ 1504453 w 4634134"/>
                    <a:gd name="connsiteY41" fmla="*/ 2700910 h 6197751"/>
                    <a:gd name="connsiteX42" fmla="*/ 1262101 w 4634134"/>
                    <a:gd name="connsiteY42" fmla="*/ 2670553 h 6197751"/>
                    <a:gd name="connsiteX43" fmla="*/ 2365917 w 4634134"/>
                    <a:gd name="connsiteY43" fmla="*/ 2669970 h 6197751"/>
                    <a:gd name="connsiteX44" fmla="*/ 2200676 w 4634134"/>
                    <a:gd name="connsiteY44" fmla="*/ 2685757 h 6197751"/>
                    <a:gd name="connsiteX45" fmla="*/ 1719371 w 4634134"/>
                    <a:gd name="connsiteY45" fmla="*/ 3268975 h 6197751"/>
                    <a:gd name="connsiteX46" fmla="*/ 2243055 w 4634134"/>
                    <a:gd name="connsiteY46" fmla="*/ 3943321 h 6197751"/>
                    <a:gd name="connsiteX47" fmla="*/ 2330840 w 4634134"/>
                    <a:gd name="connsiteY47" fmla="*/ 3991922 h 6197751"/>
                    <a:gd name="connsiteX48" fmla="*/ 2530627 w 4634134"/>
                    <a:gd name="connsiteY48" fmla="*/ 4210629 h 6197751"/>
                    <a:gd name="connsiteX49" fmla="*/ 2582087 w 4634134"/>
                    <a:gd name="connsiteY49" fmla="*/ 4247080 h 6197751"/>
                    <a:gd name="connsiteX50" fmla="*/ 3011932 w 4634134"/>
                    <a:gd name="connsiteY50" fmla="*/ 4247080 h 6197751"/>
                    <a:gd name="connsiteX51" fmla="*/ 3021013 w 4634134"/>
                    <a:gd name="connsiteY51" fmla="*/ 4228855 h 6197751"/>
                    <a:gd name="connsiteX52" fmla="*/ 2993769 w 4634134"/>
                    <a:gd name="connsiteY52" fmla="*/ 4213667 h 6197751"/>
                    <a:gd name="connsiteX53" fmla="*/ 2657764 w 4634134"/>
                    <a:gd name="connsiteY53" fmla="*/ 3928133 h 6197751"/>
                    <a:gd name="connsiteX54" fmla="*/ 2663818 w 4634134"/>
                    <a:gd name="connsiteY54" fmla="*/ 3864343 h 6197751"/>
                    <a:gd name="connsiteX55" fmla="*/ 2818199 w 4634134"/>
                    <a:gd name="connsiteY55" fmla="*/ 3733727 h 6197751"/>
                    <a:gd name="connsiteX56" fmla="*/ 2957444 w 4634134"/>
                    <a:gd name="connsiteY56" fmla="*/ 3278088 h 6197751"/>
                    <a:gd name="connsiteX57" fmla="*/ 2365917 w 4634134"/>
                    <a:gd name="connsiteY57" fmla="*/ 2669970 h 6197751"/>
                    <a:gd name="connsiteX58" fmla="*/ 2302839 w 4634134"/>
                    <a:gd name="connsiteY58" fmla="*/ 343135 h 6197751"/>
                    <a:gd name="connsiteX59" fmla="*/ 1186001 w 4634134"/>
                    <a:gd name="connsiteY59" fmla="*/ 476617 h 6197751"/>
                    <a:gd name="connsiteX60" fmla="*/ 756215 w 4634134"/>
                    <a:gd name="connsiteY60" fmla="*/ 679874 h 6197751"/>
                    <a:gd name="connsiteX61" fmla="*/ 747135 w 4634134"/>
                    <a:gd name="connsiteY61" fmla="*/ 998410 h 6197751"/>
                    <a:gd name="connsiteX62" fmla="*/ 1074014 w 4634134"/>
                    <a:gd name="connsiteY62" fmla="*/ 1174364 h 6197751"/>
                    <a:gd name="connsiteX63" fmla="*/ 2139400 w 4634134"/>
                    <a:gd name="connsiteY63" fmla="*/ 1344250 h 6197751"/>
                    <a:gd name="connsiteX64" fmla="*/ 3334931 w 4634134"/>
                    <a:gd name="connsiteY64" fmla="*/ 1238071 h 6197751"/>
                    <a:gd name="connsiteX65" fmla="*/ 3828277 w 4634134"/>
                    <a:gd name="connsiteY65" fmla="*/ 1040882 h 6197751"/>
                    <a:gd name="connsiteX66" fmla="*/ 3819197 w 4634134"/>
                    <a:gd name="connsiteY66" fmla="*/ 640436 h 6197751"/>
                    <a:gd name="connsiteX67" fmla="*/ 3443891 w 4634134"/>
                    <a:gd name="connsiteY67" fmla="*/ 476617 h 6197751"/>
                    <a:gd name="connsiteX68" fmla="*/ 2302839 w 4634134"/>
                    <a:gd name="connsiteY68" fmla="*/ 343135 h 6197751"/>
                    <a:gd name="connsiteX69" fmla="*/ 2420226 w 4634134"/>
                    <a:gd name="connsiteY69" fmla="*/ 921 h 6197751"/>
                    <a:gd name="connsiteX70" fmla="*/ 3595862 w 4634134"/>
                    <a:gd name="connsiteY70" fmla="*/ 169562 h 6197751"/>
                    <a:gd name="connsiteX71" fmla="*/ 4400996 w 4634134"/>
                    <a:gd name="connsiteY71" fmla="*/ 549064 h 6197751"/>
                    <a:gd name="connsiteX72" fmla="*/ 4552337 w 4634134"/>
                    <a:gd name="connsiteY72" fmla="*/ 709973 h 6197751"/>
                    <a:gd name="connsiteX73" fmla="*/ 4631034 w 4634134"/>
                    <a:gd name="connsiteY73" fmla="*/ 955890 h 6197751"/>
                    <a:gd name="connsiteX74" fmla="*/ 4631034 w 4634134"/>
                    <a:gd name="connsiteY74" fmla="*/ 3117534 h 6197751"/>
                    <a:gd name="connsiteX75" fmla="*/ 4634061 w 4634134"/>
                    <a:gd name="connsiteY75" fmla="*/ 5197206 h 6197751"/>
                    <a:gd name="connsiteX76" fmla="*/ 4388889 w 4634134"/>
                    <a:gd name="connsiteY76" fmla="*/ 5682968 h 6197751"/>
                    <a:gd name="connsiteX77" fmla="*/ 3744176 w 4634134"/>
                    <a:gd name="connsiteY77" fmla="*/ 5995678 h 6197751"/>
                    <a:gd name="connsiteX78" fmla="*/ 2657548 w 4634134"/>
                    <a:gd name="connsiteY78" fmla="*/ 6186947 h 6197751"/>
                    <a:gd name="connsiteX79" fmla="*/ 1056360 w 4634134"/>
                    <a:gd name="connsiteY79" fmla="*/ 6038182 h 6197751"/>
                    <a:gd name="connsiteX80" fmla="*/ 308736 w 4634134"/>
                    <a:gd name="connsiteY80" fmla="*/ 5716365 h 6197751"/>
                    <a:gd name="connsiteX81" fmla="*/ 93831 w 4634134"/>
                    <a:gd name="connsiteY81" fmla="*/ 5515987 h 6197751"/>
                    <a:gd name="connsiteX82" fmla="*/ 0 w 4634134"/>
                    <a:gd name="connsiteY82" fmla="*/ 5251854 h 6197751"/>
                    <a:gd name="connsiteX83" fmla="*/ 0 w 4634134"/>
                    <a:gd name="connsiteY83" fmla="*/ 934638 h 6197751"/>
                    <a:gd name="connsiteX84" fmla="*/ 181609 w 4634134"/>
                    <a:gd name="connsiteY84" fmla="*/ 573352 h 6197751"/>
                    <a:gd name="connsiteX85" fmla="*/ 953448 w 4634134"/>
                    <a:gd name="connsiteY85" fmla="*/ 184742 h 6197751"/>
                    <a:gd name="connsiteX86" fmla="*/ 2021916 w 4634134"/>
                    <a:gd name="connsiteY86" fmla="*/ 8653 h 6197751"/>
                    <a:gd name="connsiteX87" fmla="*/ 2420226 w 4634134"/>
                    <a:gd name="connsiteY87" fmla="*/ 921 h 619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34134" h="6197751">
                      <a:moveTo>
                        <a:pt x="2357708" y="2986464"/>
                      </a:moveTo>
                      <a:cubicBezTo>
                        <a:pt x="2448465" y="2989498"/>
                        <a:pt x="2499894" y="3041077"/>
                        <a:pt x="2533172" y="3119963"/>
                      </a:cubicBezTo>
                      <a:cubicBezTo>
                        <a:pt x="2581576" y="3241325"/>
                        <a:pt x="2587626" y="3362687"/>
                        <a:pt x="2539222" y="3487083"/>
                      </a:cubicBezTo>
                      <a:cubicBezTo>
                        <a:pt x="2499894" y="3584173"/>
                        <a:pt x="2430314" y="3632718"/>
                        <a:pt x="2336531" y="3632718"/>
                      </a:cubicBezTo>
                      <a:cubicBezTo>
                        <a:pt x="2242749" y="3632718"/>
                        <a:pt x="2176194" y="3584173"/>
                        <a:pt x="2136865" y="3484049"/>
                      </a:cubicBezTo>
                      <a:cubicBezTo>
                        <a:pt x="2115689" y="3426402"/>
                        <a:pt x="2106613" y="3368755"/>
                        <a:pt x="2109638" y="3305040"/>
                      </a:cubicBezTo>
                      <a:cubicBezTo>
                        <a:pt x="2109638" y="3238291"/>
                        <a:pt x="2118714" y="3168508"/>
                        <a:pt x="2151992" y="3107826"/>
                      </a:cubicBezTo>
                      <a:cubicBezTo>
                        <a:pt x="2194345" y="3022873"/>
                        <a:pt x="2260900" y="2983430"/>
                        <a:pt x="2357708" y="2986464"/>
                      </a:cubicBezTo>
                      <a:close/>
                      <a:moveTo>
                        <a:pt x="3208068" y="2686428"/>
                      </a:moveTo>
                      <a:cubicBezTo>
                        <a:pt x="3153614" y="2683392"/>
                        <a:pt x="3138488" y="2704646"/>
                        <a:pt x="3138488" y="2756263"/>
                      </a:cubicBezTo>
                      <a:cubicBezTo>
                        <a:pt x="3141513" y="2941476"/>
                        <a:pt x="3141513" y="3123654"/>
                        <a:pt x="3141513" y="3308867"/>
                      </a:cubicBezTo>
                      <a:cubicBezTo>
                        <a:pt x="3141513" y="3497117"/>
                        <a:pt x="3141513" y="3685367"/>
                        <a:pt x="3138488" y="3873616"/>
                      </a:cubicBezTo>
                      <a:cubicBezTo>
                        <a:pt x="3138488" y="3916124"/>
                        <a:pt x="3153614" y="3934342"/>
                        <a:pt x="3198993" y="3934342"/>
                      </a:cubicBezTo>
                      <a:cubicBezTo>
                        <a:pt x="3425886" y="3931306"/>
                        <a:pt x="3652778" y="3934342"/>
                        <a:pt x="3879671" y="3934342"/>
                      </a:cubicBezTo>
                      <a:cubicBezTo>
                        <a:pt x="3922025" y="3934342"/>
                        <a:pt x="3937151" y="3916124"/>
                        <a:pt x="3937151" y="3876653"/>
                      </a:cubicBezTo>
                      <a:cubicBezTo>
                        <a:pt x="3934126" y="3822000"/>
                        <a:pt x="3934126" y="3770383"/>
                        <a:pt x="3937151" y="3718766"/>
                      </a:cubicBezTo>
                      <a:cubicBezTo>
                        <a:pt x="3940176" y="3664113"/>
                        <a:pt x="3922025" y="3639822"/>
                        <a:pt x="3864545" y="3642859"/>
                      </a:cubicBezTo>
                      <a:cubicBezTo>
                        <a:pt x="3773788" y="3645895"/>
                        <a:pt x="3683031" y="3645895"/>
                        <a:pt x="3592274" y="3642859"/>
                      </a:cubicBezTo>
                      <a:cubicBezTo>
                        <a:pt x="3513617" y="3642859"/>
                        <a:pt x="3510592" y="3642859"/>
                        <a:pt x="3510592" y="3560879"/>
                      </a:cubicBezTo>
                      <a:cubicBezTo>
                        <a:pt x="3510592" y="3293686"/>
                        <a:pt x="3510592" y="3023456"/>
                        <a:pt x="3513617" y="2756263"/>
                      </a:cubicBezTo>
                      <a:cubicBezTo>
                        <a:pt x="3513617" y="2704646"/>
                        <a:pt x="3495466" y="2683392"/>
                        <a:pt x="3444037" y="2686428"/>
                      </a:cubicBezTo>
                      <a:cubicBezTo>
                        <a:pt x="3365381" y="2689465"/>
                        <a:pt x="3286725" y="2689465"/>
                        <a:pt x="3208068" y="2686428"/>
                      </a:cubicBezTo>
                      <a:close/>
                      <a:moveTo>
                        <a:pt x="1262101" y="2670553"/>
                      </a:moveTo>
                      <a:cubicBezTo>
                        <a:pt x="1074278" y="2670553"/>
                        <a:pt x="971278" y="2697874"/>
                        <a:pt x="871308" y="2764659"/>
                      </a:cubicBezTo>
                      <a:cubicBezTo>
                        <a:pt x="677426" y="2895193"/>
                        <a:pt x="668338" y="3186619"/>
                        <a:pt x="847073" y="3335367"/>
                      </a:cubicBezTo>
                      <a:cubicBezTo>
                        <a:pt x="928867" y="3402152"/>
                        <a:pt x="1025807" y="3432509"/>
                        <a:pt x="1119719" y="3475008"/>
                      </a:cubicBezTo>
                      <a:cubicBezTo>
                        <a:pt x="1192425" y="3511437"/>
                        <a:pt x="1225748" y="3563043"/>
                        <a:pt x="1210601" y="3608578"/>
                      </a:cubicBezTo>
                      <a:cubicBezTo>
                        <a:pt x="1192425" y="3654114"/>
                        <a:pt x="1131837" y="3681435"/>
                        <a:pt x="1059131" y="3675363"/>
                      </a:cubicBezTo>
                      <a:cubicBezTo>
                        <a:pt x="1056102" y="3675363"/>
                        <a:pt x="1053072" y="3672328"/>
                        <a:pt x="1047013" y="3672328"/>
                      </a:cubicBezTo>
                      <a:cubicBezTo>
                        <a:pt x="953102" y="3663221"/>
                        <a:pt x="868279" y="3629828"/>
                        <a:pt x="786485" y="3581257"/>
                      </a:cubicBezTo>
                      <a:cubicBezTo>
                        <a:pt x="759220" y="3566079"/>
                        <a:pt x="741044" y="3566079"/>
                        <a:pt x="741044" y="3605543"/>
                      </a:cubicBezTo>
                      <a:cubicBezTo>
                        <a:pt x="741044" y="3687506"/>
                        <a:pt x="741044" y="3766434"/>
                        <a:pt x="741044" y="3848397"/>
                      </a:cubicBezTo>
                      <a:cubicBezTo>
                        <a:pt x="741044" y="3875718"/>
                        <a:pt x="756191" y="3893932"/>
                        <a:pt x="783455" y="3900004"/>
                      </a:cubicBezTo>
                      <a:cubicBezTo>
                        <a:pt x="1004602" y="3963753"/>
                        <a:pt x="1225748" y="3981967"/>
                        <a:pt x="1437806" y="3875718"/>
                      </a:cubicBezTo>
                      <a:cubicBezTo>
                        <a:pt x="1668041" y="3760362"/>
                        <a:pt x="1692276" y="3441616"/>
                        <a:pt x="1492335" y="3283760"/>
                      </a:cubicBezTo>
                      <a:cubicBezTo>
                        <a:pt x="1398424" y="3207868"/>
                        <a:pt x="1286336" y="3177512"/>
                        <a:pt x="1186366" y="3122869"/>
                      </a:cubicBezTo>
                      <a:cubicBezTo>
                        <a:pt x="1146984" y="3098584"/>
                        <a:pt x="1107601" y="3071263"/>
                        <a:pt x="1119719" y="3019656"/>
                      </a:cubicBezTo>
                      <a:cubicBezTo>
                        <a:pt x="1128807" y="2971085"/>
                        <a:pt x="1171219" y="2955907"/>
                        <a:pt x="1213630" y="2949836"/>
                      </a:cubicBezTo>
                      <a:cubicBezTo>
                        <a:pt x="1319660" y="2928586"/>
                        <a:pt x="1416600" y="2961978"/>
                        <a:pt x="1513541" y="3004478"/>
                      </a:cubicBezTo>
                      <a:cubicBezTo>
                        <a:pt x="1549894" y="3019656"/>
                        <a:pt x="1565041" y="3010549"/>
                        <a:pt x="1562012" y="2971085"/>
                      </a:cubicBezTo>
                      <a:cubicBezTo>
                        <a:pt x="1562012" y="2904300"/>
                        <a:pt x="1562012" y="2837516"/>
                        <a:pt x="1562012" y="2770731"/>
                      </a:cubicBezTo>
                      <a:cubicBezTo>
                        <a:pt x="1565041" y="2728231"/>
                        <a:pt x="1543835" y="2710017"/>
                        <a:pt x="1504453" y="2700910"/>
                      </a:cubicBezTo>
                      <a:cubicBezTo>
                        <a:pt x="1419630" y="2679660"/>
                        <a:pt x="1334806" y="2667517"/>
                        <a:pt x="1262101" y="2670553"/>
                      </a:cubicBezTo>
                      <a:close/>
                      <a:moveTo>
                        <a:pt x="2365917" y="2669970"/>
                      </a:moveTo>
                      <a:cubicBezTo>
                        <a:pt x="2313718" y="2669668"/>
                        <a:pt x="2258569" y="2674746"/>
                        <a:pt x="2200676" y="2685757"/>
                      </a:cubicBezTo>
                      <a:cubicBezTo>
                        <a:pt x="1913104" y="2740434"/>
                        <a:pt x="1749642" y="2953066"/>
                        <a:pt x="1719371" y="3268975"/>
                      </a:cubicBezTo>
                      <a:cubicBezTo>
                        <a:pt x="1689100" y="3627411"/>
                        <a:pt x="1907049" y="3897757"/>
                        <a:pt x="2243055" y="3943321"/>
                      </a:cubicBezTo>
                      <a:cubicBezTo>
                        <a:pt x="2279380" y="3949396"/>
                        <a:pt x="2306623" y="3964584"/>
                        <a:pt x="2330840" y="3991922"/>
                      </a:cubicBezTo>
                      <a:cubicBezTo>
                        <a:pt x="2394408" y="4064825"/>
                        <a:pt x="2464031" y="4137727"/>
                        <a:pt x="2530627" y="4210629"/>
                      </a:cubicBezTo>
                      <a:cubicBezTo>
                        <a:pt x="2545762" y="4228855"/>
                        <a:pt x="2557870" y="4247080"/>
                        <a:pt x="2582087" y="4247080"/>
                      </a:cubicBezTo>
                      <a:cubicBezTo>
                        <a:pt x="2724360" y="4247080"/>
                        <a:pt x="2866632" y="4247080"/>
                        <a:pt x="3011932" y="4247080"/>
                      </a:cubicBezTo>
                      <a:cubicBezTo>
                        <a:pt x="3014959" y="4241005"/>
                        <a:pt x="3017986" y="4234930"/>
                        <a:pt x="3021013" y="4228855"/>
                      </a:cubicBezTo>
                      <a:cubicBezTo>
                        <a:pt x="3011932" y="4222779"/>
                        <a:pt x="3002850" y="4219742"/>
                        <a:pt x="2993769" y="4213667"/>
                      </a:cubicBezTo>
                      <a:cubicBezTo>
                        <a:pt x="2881768" y="4119501"/>
                        <a:pt x="2769766" y="4022298"/>
                        <a:pt x="2657764" y="3928133"/>
                      </a:cubicBezTo>
                      <a:cubicBezTo>
                        <a:pt x="2624466" y="3900795"/>
                        <a:pt x="2621439" y="3885607"/>
                        <a:pt x="2663818" y="3864343"/>
                      </a:cubicBezTo>
                      <a:cubicBezTo>
                        <a:pt x="2724360" y="3830930"/>
                        <a:pt x="2775820" y="3788404"/>
                        <a:pt x="2818199" y="3733727"/>
                      </a:cubicBezTo>
                      <a:cubicBezTo>
                        <a:pt x="2924147" y="3597035"/>
                        <a:pt x="2960472" y="3445156"/>
                        <a:pt x="2957444" y="3278088"/>
                      </a:cubicBezTo>
                      <a:cubicBezTo>
                        <a:pt x="2952147" y="2937878"/>
                        <a:pt x="2731312" y="2672088"/>
                        <a:pt x="2365917" y="2669970"/>
                      </a:cubicBezTo>
                      <a:close/>
                      <a:moveTo>
                        <a:pt x="2302839" y="343135"/>
                      </a:moveTo>
                      <a:cubicBezTo>
                        <a:pt x="1933586" y="337068"/>
                        <a:pt x="1555254" y="373472"/>
                        <a:pt x="1186001" y="476617"/>
                      </a:cubicBezTo>
                      <a:cubicBezTo>
                        <a:pt x="1031641" y="519089"/>
                        <a:pt x="880308" y="573695"/>
                        <a:pt x="756215" y="679874"/>
                      </a:cubicBezTo>
                      <a:cubicBezTo>
                        <a:pt x="644228" y="776952"/>
                        <a:pt x="638175" y="892232"/>
                        <a:pt x="747135" y="998410"/>
                      </a:cubicBezTo>
                      <a:cubicBezTo>
                        <a:pt x="840961" y="1086387"/>
                        <a:pt x="955975" y="1134926"/>
                        <a:pt x="1074014" y="1174364"/>
                      </a:cubicBezTo>
                      <a:cubicBezTo>
                        <a:pt x="1419054" y="1292677"/>
                        <a:pt x="1779227" y="1332115"/>
                        <a:pt x="2139400" y="1344250"/>
                      </a:cubicBezTo>
                      <a:cubicBezTo>
                        <a:pt x="2541946" y="1359418"/>
                        <a:pt x="2941465" y="1332115"/>
                        <a:pt x="3334931" y="1238071"/>
                      </a:cubicBezTo>
                      <a:cubicBezTo>
                        <a:pt x="3507451" y="1195599"/>
                        <a:pt x="3679970" y="1147061"/>
                        <a:pt x="3828277" y="1040882"/>
                      </a:cubicBezTo>
                      <a:cubicBezTo>
                        <a:pt x="4006850" y="910434"/>
                        <a:pt x="4003823" y="764817"/>
                        <a:pt x="3819197" y="640436"/>
                      </a:cubicBezTo>
                      <a:cubicBezTo>
                        <a:pt x="3704184" y="561560"/>
                        <a:pt x="3574037" y="513022"/>
                        <a:pt x="3443891" y="476617"/>
                      </a:cubicBezTo>
                      <a:cubicBezTo>
                        <a:pt x="3074638" y="376506"/>
                        <a:pt x="2699332" y="340102"/>
                        <a:pt x="2302839" y="343135"/>
                      </a:cubicBezTo>
                      <a:close/>
                      <a:moveTo>
                        <a:pt x="2420226" y="921"/>
                      </a:moveTo>
                      <a:cubicBezTo>
                        <a:pt x="2817212" y="8464"/>
                        <a:pt x="3209942" y="62543"/>
                        <a:pt x="3595862" y="169562"/>
                      </a:cubicBezTo>
                      <a:cubicBezTo>
                        <a:pt x="3886437" y="248499"/>
                        <a:pt x="4161877" y="357795"/>
                        <a:pt x="4400996" y="549064"/>
                      </a:cubicBezTo>
                      <a:cubicBezTo>
                        <a:pt x="4458506" y="594604"/>
                        <a:pt x="4509962" y="649253"/>
                        <a:pt x="4552337" y="709973"/>
                      </a:cubicBezTo>
                      <a:cubicBezTo>
                        <a:pt x="4603793" y="782838"/>
                        <a:pt x="4631034" y="864810"/>
                        <a:pt x="4631034" y="955890"/>
                      </a:cubicBezTo>
                      <a:cubicBezTo>
                        <a:pt x="4631034" y="1675426"/>
                        <a:pt x="4631034" y="2394963"/>
                        <a:pt x="4631034" y="3117534"/>
                      </a:cubicBezTo>
                      <a:cubicBezTo>
                        <a:pt x="4631034" y="3809746"/>
                        <a:pt x="4624980" y="4504994"/>
                        <a:pt x="4634061" y="5197206"/>
                      </a:cubicBezTo>
                      <a:cubicBezTo>
                        <a:pt x="4637088" y="5412763"/>
                        <a:pt x="4546284" y="5561528"/>
                        <a:pt x="4388889" y="5682968"/>
                      </a:cubicBezTo>
                      <a:cubicBezTo>
                        <a:pt x="4195172" y="5831733"/>
                        <a:pt x="3974214" y="5925850"/>
                        <a:pt x="3744176" y="5995678"/>
                      </a:cubicBezTo>
                      <a:cubicBezTo>
                        <a:pt x="3390038" y="6108011"/>
                        <a:pt x="3026820" y="6162659"/>
                        <a:pt x="2657548" y="6186947"/>
                      </a:cubicBezTo>
                      <a:cubicBezTo>
                        <a:pt x="2115747" y="6220343"/>
                        <a:pt x="1580000" y="6177839"/>
                        <a:pt x="1056360" y="6038182"/>
                      </a:cubicBezTo>
                      <a:cubicBezTo>
                        <a:pt x="790000" y="5968354"/>
                        <a:pt x="538774" y="5871201"/>
                        <a:pt x="308736" y="5716365"/>
                      </a:cubicBezTo>
                      <a:cubicBezTo>
                        <a:pt x="227011" y="5658680"/>
                        <a:pt x="154368" y="5594924"/>
                        <a:pt x="93831" y="5515987"/>
                      </a:cubicBezTo>
                      <a:cubicBezTo>
                        <a:pt x="33295" y="5437051"/>
                        <a:pt x="0" y="5352043"/>
                        <a:pt x="0" y="5251854"/>
                      </a:cubicBezTo>
                      <a:cubicBezTo>
                        <a:pt x="0" y="3812782"/>
                        <a:pt x="0" y="2373710"/>
                        <a:pt x="0" y="934638"/>
                      </a:cubicBezTo>
                      <a:cubicBezTo>
                        <a:pt x="0" y="782838"/>
                        <a:pt x="75670" y="670505"/>
                        <a:pt x="181609" y="573352"/>
                      </a:cubicBezTo>
                      <a:cubicBezTo>
                        <a:pt x="405594" y="372975"/>
                        <a:pt x="674981" y="269751"/>
                        <a:pt x="953448" y="184742"/>
                      </a:cubicBezTo>
                      <a:cubicBezTo>
                        <a:pt x="1301532" y="81518"/>
                        <a:pt x="1658697" y="29905"/>
                        <a:pt x="2021916" y="8653"/>
                      </a:cubicBezTo>
                      <a:cubicBezTo>
                        <a:pt x="2155096" y="1063"/>
                        <a:pt x="2287898" y="-1593"/>
                        <a:pt x="2420226" y="921"/>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sp>
              <p:nvSpPr>
                <p:cNvPr id="221" name="Freeform 14">
                  <a:extLst>
                    <a:ext uri="{FF2B5EF4-FFF2-40B4-BE49-F238E27FC236}">
                      <a16:creationId xmlns:a16="http://schemas.microsoft.com/office/drawing/2014/main" id="{74F91B3E-9E80-41F6-9E08-DBE867DF25D0}"/>
                    </a:ext>
                  </a:extLst>
                </p:cNvPr>
                <p:cNvSpPr>
                  <a:spLocks/>
                </p:cNvSpPr>
                <p:nvPr/>
              </p:nvSpPr>
              <p:spPr bwMode="auto">
                <a:xfrm>
                  <a:off x="7083993" y="4689169"/>
                  <a:ext cx="366283" cy="410589"/>
                </a:xfrm>
                <a:custGeom>
                  <a:avLst/>
                  <a:gdLst>
                    <a:gd name="T0" fmla="*/ 917 w 1834"/>
                    <a:gd name="T1" fmla="*/ 0 h 2050"/>
                    <a:gd name="T2" fmla="*/ 1731 w 1834"/>
                    <a:gd name="T3" fmla="*/ 0 h 2050"/>
                    <a:gd name="T4" fmla="*/ 1831 w 1834"/>
                    <a:gd name="T5" fmla="*/ 66 h 2050"/>
                    <a:gd name="T6" fmla="*/ 1834 w 1834"/>
                    <a:gd name="T7" fmla="*/ 98 h 2050"/>
                    <a:gd name="T8" fmla="*/ 1834 w 1834"/>
                    <a:gd name="T9" fmla="*/ 1418 h 2050"/>
                    <a:gd name="T10" fmla="*/ 1736 w 1834"/>
                    <a:gd name="T11" fmla="*/ 1516 h 2050"/>
                    <a:gd name="T12" fmla="*/ 1398 w 1834"/>
                    <a:gd name="T13" fmla="*/ 1515 h 2050"/>
                    <a:gd name="T14" fmla="*/ 1374 w 1834"/>
                    <a:gd name="T15" fmla="*/ 1535 h 2050"/>
                    <a:gd name="T16" fmla="*/ 1147 w 1834"/>
                    <a:gd name="T17" fmla="*/ 1911 h 2050"/>
                    <a:gd name="T18" fmla="*/ 718 w 1834"/>
                    <a:gd name="T19" fmla="*/ 2037 h 2050"/>
                    <a:gd name="T20" fmla="*/ 498 w 1834"/>
                    <a:gd name="T21" fmla="*/ 1976 h 2050"/>
                    <a:gd name="T22" fmla="*/ 490 w 1834"/>
                    <a:gd name="T23" fmla="*/ 1949 h 2050"/>
                    <a:gd name="T24" fmla="*/ 554 w 1834"/>
                    <a:gd name="T25" fmla="*/ 1828 h 2050"/>
                    <a:gd name="T26" fmla="*/ 584 w 1834"/>
                    <a:gd name="T27" fmla="*/ 1819 h 2050"/>
                    <a:gd name="T28" fmla="*/ 968 w 1834"/>
                    <a:gd name="T29" fmla="*/ 1815 h 2050"/>
                    <a:gd name="T30" fmla="*/ 1201 w 1834"/>
                    <a:gd name="T31" fmla="*/ 1492 h 2050"/>
                    <a:gd name="T32" fmla="*/ 860 w 1834"/>
                    <a:gd name="T33" fmla="*/ 1001 h 2050"/>
                    <a:gd name="T34" fmla="*/ 581 w 1834"/>
                    <a:gd name="T35" fmla="*/ 1037 h 2050"/>
                    <a:gd name="T36" fmla="*/ 555 w 1834"/>
                    <a:gd name="T37" fmla="*/ 1029 h 2050"/>
                    <a:gd name="T38" fmla="*/ 488 w 1834"/>
                    <a:gd name="T39" fmla="*/ 902 h 2050"/>
                    <a:gd name="T40" fmla="*/ 494 w 1834"/>
                    <a:gd name="T41" fmla="*/ 881 h 2050"/>
                    <a:gd name="T42" fmla="*/ 825 w 1834"/>
                    <a:gd name="T43" fmla="*/ 817 h 2050"/>
                    <a:gd name="T44" fmla="*/ 1320 w 1834"/>
                    <a:gd name="T45" fmla="*/ 1153 h 2050"/>
                    <a:gd name="T46" fmla="*/ 1374 w 1834"/>
                    <a:gd name="T47" fmla="*/ 1317 h 2050"/>
                    <a:gd name="T48" fmla="*/ 1400 w 1834"/>
                    <a:gd name="T49" fmla="*/ 1340 h 2050"/>
                    <a:gd name="T50" fmla="*/ 1640 w 1834"/>
                    <a:gd name="T51" fmla="*/ 1339 h 2050"/>
                    <a:gd name="T52" fmla="*/ 1658 w 1834"/>
                    <a:gd name="T53" fmla="*/ 1321 h 2050"/>
                    <a:gd name="T54" fmla="*/ 1658 w 1834"/>
                    <a:gd name="T55" fmla="*/ 401 h 2050"/>
                    <a:gd name="T56" fmla="*/ 1637 w 1834"/>
                    <a:gd name="T57" fmla="*/ 383 h 2050"/>
                    <a:gd name="T58" fmla="*/ 719 w 1834"/>
                    <a:gd name="T59" fmla="*/ 383 h 2050"/>
                    <a:gd name="T60" fmla="*/ 197 w 1834"/>
                    <a:gd name="T61" fmla="*/ 383 h 2050"/>
                    <a:gd name="T62" fmla="*/ 177 w 1834"/>
                    <a:gd name="T63" fmla="*/ 402 h 2050"/>
                    <a:gd name="T64" fmla="*/ 177 w 1834"/>
                    <a:gd name="T65" fmla="*/ 1320 h 2050"/>
                    <a:gd name="T66" fmla="*/ 197 w 1834"/>
                    <a:gd name="T67" fmla="*/ 1339 h 2050"/>
                    <a:gd name="T68" fmla="*/ 497 w 1834"/>
                    <a:gd name="T69" fmla="*/ 1339 h 2050"/>
                    <a:gd name="T70" fmla="*/ 522 w 1834"/>
                    <a:gd name="T71" fmla="*/ 1323 h 2050"/>
                    <a:gd name="T72" fmla="*/ 783 w 1834"/>
                    <a:gd name="T73" fmla="*/ 1158 h 2050"/>
                    <a:gd name="T74" fmla="*/ 1033 w 1834"/>
                    <a:gd name="T75" fmla="*/ 1351 h 2050"/>
                    <a:gd name="T76" fmla="*/ 958 w 1834"/>
                    <a:gd name="T77" fmla="*/ 1623 h 2050"/>
                    <a:gd name="T78" fmla="*/ 674 w 1834"/>
                    <a:gd name="T79" fmla="*/ 1678 h 2050"/>
                    <a:gd name="T80" fmla="*/ 521 w 1834"/>
                    <a:gd name="T81" fmla="*/ 1528 h 2050"/>
                    <a:gd name="T82" fmla="*/ 498 w 1834"/>
                    <a:gd name="T83" fmla="*/ 1515 h 2050"/>
                    <a:gd name="T84" fmla="*/ 102 w 1834"/>
                    <a:gd name="T85" fmla="*/ 1516 h 2050"/>
                    <a:gd name="T86" fmla="*/ 1 w 1834"/>
                    <a:gd name="T87" fmla="*/ 1415 h 2050"/>
                    <a:gd name="T88" fmla="*/ 1 w 1834"/>
                    <a:gd name="T89" fmla="*/ 101 h 2050"/>
                    <a:gd name="T90" fmla="*/ 103 w 1834"/>
                    <a:gd name="T91" fmla="*/ 0 h 2050"/>
                    <a:gd name="T92" fmla="*/ 917 w 1834"/>
                    <a:gd name="T93" fmla="*/ 0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4" h="2050">
                      <a:moveTo>
                        <a:pt x="917" y="0"/>
                      </a:moveTo>
                      <a:cubicBezTo>
                        <a:pt x="1189" y="0"/>
                        <a:pt x="1460" y="0"/>
                        <a:pt x="1731" y="0"/>
                      </a:cubicBezTo>
                      <a:cubicBezTo>
                        <a:pt x="1783" y="0"/>
                        <a:pt x="1818" y="23"/>
                        <a:pt x="1831" y="66"/>
                      </a:cubicBezTo>
                      <a:cubicBezTo>
                        <a:pt x="1834" y="77"/>
                        <a:pt x="1834" y="87"/>
                        <a:pt x="1834" y="98"/>
                      </a:cubicBezTo>
                      <a:cubicBezTo>
                        <a:pt x="1834" y="538"/>
                        <a:pt x="1834" y="978"/>
                        <a:pt x="1834" y="1418"/>
                      </a:cubicBezTo>
                      <a:cubicBezTo>
                        <a:pt x="1834" y="1481"/>
                        <a:pt x="1799" y="1515"/>
                        <a:pt x="1736" y="1516"/>
                      </a:cubicBezTo>
                      <a:cubicBezTo>
                        <a:pt x="1623" y="1516"/>
                        <a:pt x="1511" y="1516"/>
                        <a:pt x="1398" y="1515"/>
                      </a:cubicBezTo>
                      <a:cubicBezTo>
                        <a:pt x="1381" y="1515"/>
                        <a:pt x="1377" y="1521"/>
                        <a:pt x="1374" y="1535"/>
                      </a:cubicBezTo>
                      <a:cubicBezTo>
                        <a:pt x="1348" y="1690"/>
                        <a:pt x="1271" y="1815"/>
                        <a:pt x="1147" y="1911"/>
                      </a:cubicBezTo>
                      <a:cubicBezTo>
                        <a:pt x="1021" y="2009"/>
                        <a:pt x="877" y="2050"/>
                        <a:pt x="718" y="2037"/>
                      </a:cubicBezTo>
                      <a:cubicBezTo>
                        <a:pt x="640" y="2030"/>
                        <a:pt x="567" y="2010"/>
                        <a:pt x="498" y="1976"/>
                      </a:cubicBezTo>
                      <a:cubicBezTo>
                        <a:pt x="484" y="1969"/>
                        <a:pt x="482" y="1963"/>
                        <a:pt x="490" y="1949"/>
                      </a:cubicBezTo>
                      <a:cubicBezTo>
                        <a:pt x="512" y="1909"/>
                        <a:pt x="534" y="1869"/>
                        <a:pt x="554" y="1828"/>
                      </a:cubicBezTo>
                      <a:cubicBezTo>
                        <a:pt x="562" y="1811"/>
                        <a:pt x="570" y="1812"/>
                        <a:pt x="584" y="1819"/>
                      </a:cubicBezTo>
                      <a:cubicBezTo>
                        <a:pt x="713" y="1881"/>
                        <a:pt x="842" y="1880"/>
                        <a:pt x="968" y="1815"/>
                      </a:cubicBezTo>
                      <a:cubicBezTo>
                        <a:pt x="1099" y="1747"/>
                        <a:pt x="1178" y="1638"/>
                        <a:pt x="1201" y="1492"/>
                      </a:cubicBezTo>
                      <a:cubicBezTo>
                        <a:pt x="1238" y="1261"/>
                        <a:pt x="1081" y="1050"/>
                        <a:pt x="860" y="1001"/>
                      </a:cubicBezTo>
                      <a:cubicBezTo>
                        <a:pt x="763" y="979"/>
                        <a:pt x="669" y="992"/>
                        <a:pt x="581" y="1037"/>
                      </a:cubicBezTo>
                      <a:cubicBezTo>
                        <a:pt x="567" y="1043"/>
                        <a:pt x="562" y="1043"/>
                        <a:pt x="555" y="1029"/>
                      </a:cubicBezTo>
                      <a:cubicBezTo>
                        <a:pt x="534" y="986"/>
                        <a:pt x="511" y="944"/>
                        <a:pt x="488" y="902"/>
                      </a:cubicBezTo>
                      <a:cubicBezTo>
                        <a:pt x="483" y="892"/>
                        <a:pt x="481" y="887"/>
                        <a:pt x="494" y="881"/>
                      </a:cubicBezTo>
                      <a:cubicBezTo>
                        <a:pt x="599" y="832"/>
                        <a:pt x="709" y="805"/>
                        <a:pt x="825" y="817"/>
                      </a:cubicBezTo>
                      <a:cubicBezTo>
                        <a:pt x="1048" y="841"/>
                        <a:pt x="1214" y="954"/>
                        <a:pt x="1320" y="1153"/>
                      </a:cubicBezTo>
                      <a:cubicBezTo>
                        <a:pt x="1347" y="1204"/>
                        <a:pt x="1365" y="1259"/>
                        <a:pt x="1374" y="1317"/>
                      </a:cubicBezTo>
                      <a:cubicBezTo>
                        <a:pt x="1376" y="1333"/>
                        <a:pt x="1381" y="1340"/>
                        <a:pt x="1400" y="1340"/>
                      </a:cubicBezTo>
                      <a:cubicBezTo>
                        <a:pt x="1480" y="1338"/>
                        <a:pt x="1560" y="1339"/>
                        <a:pt x="1640" y="1339"/>
                      </a:cubicBezTo>
                      <a:cubicBezTo>
                        <a:pt x="1654" y="1339"/>
                        <a:pt x="1658" y="1335"/>
                        <a:pt x="1658" y="1321"/>
                      </a:cubicBezTo>
                      <a:cubicBezTo>
                        <a:pt x="1657" y="1015"/>
                        <a:pt x="1657" y="708"/>
                        <a:pt x="1658" y="401"/>
                      </a:cubicBezTo>
                      <a:cubicBezTo>
                        <a:pt x="1658" y="384"/>
                        <a:pt x="1651" y="383"/>
                        <a:pt x="1637" y="383"/>
                      </a:cubicBezTo>
                      <a:cubicBezTo>
                        <a:pt x="1331" y="383"/>
                        <a:pt x="1025" y="383"/>
                        <a:pt x="719" y="383"/>
                      </a:cubicBezTo>
                      <a:cubicBezTo>
                        <a:pt x="545" y="383"/>
                        <a:pt x="371" y="383"/>
                        <a:pt x="197" y="383"/>
                      </a:cubicBezTo>
                      <a:cubicBezTo>
                        <a:pt x="182" y="383"/>
                        <a:pt x="177" y="386"/>
                        <a:pt x="177" y="402"/>
                      </a:cubicBezTo>
                      <a:cubicBezTo>
                        <a:pt x="177" y="708"/>
                        <a:pt x="177" y="1014"/>
                        <a:pt x="177" y="1320"/>
                      </a:cubicBezTo>
                      <a:cubicBezTo>
                        <a:pt x="177" y="1337"/>
                        <a:pt x="182" y="1339"/>
                        <a:pt x="197" y="1339"/>
                      </a:cubicBezTo>
                      <a:cubicBezTo>
                        <a:pt x="297" y="1339"/>
                        <a:pt x="397" y="1339"/>
                        <a:pt x="497" y="1339"/>
                      </a:cubicBezTo>
                      <a:cubicBezTo>
                        <a:pt x="510" y="1339"/>
                        <a:pt x="516" y="1336"/>
                        <a:pt x="522" y="1323"/>
                      </a:cubicBezTo>
                      <a:cubicBezTo>
                        <a:pt x="563" y="1220"/>
                        <a:pt x="671" y="1152"/>
                        <a:pt x="783" y="1158"/>
                      </a:cubicBezTo>
                      <a:cubicBezTo>
                        <a:pt x="903" y="1165"/>
                        <a:pt x="1002" y="1242"/>
                        <a:pt x="1033" y="1351"/>
                      </a:cubicBezTo>
                      <a:cubicBezTo>
                        <a:pt x="1063" y="1457"/>
                        <a:pt x="1037" y="1549"/>
                        <a:pt x="958" y="1623"/>
                      </a:cubicBezTo>
                      <a:cubicBezTo>
                        <a:pt x="876" y="1699"/>
                        <a:pt x="779" y="1716"/>
                        <a:pt x="674" y="1678"/>
                      </a:cubicBezTo>
                      <a:cubicBezTo>
                        <a:pt x="601" y="1651"/>
                        <a:pt x="549" y="1601"/>
                        <a:pt x="521" y="1528"/>
                      </a:cubicBezTo>
                      <a:cubicBezTo>
                        <a:pt x="516" y="1515"/>
                        <a:pt x="508" y="1515"/>
                        <a:pt x="498" y="1515"/>
                      </a:cubicBezTo>
                      <a:cubicBezTo>
                        <a:pt x="366" y="1516"/>
                        <a:pt x="234" y="1516"/>
                        <a:pt x="102" y="1516"/>
                      </a:cubicBezTo>
                      <a:cubicBezTo>
                        <a:pt x="35" y="1516"/>
                        <a:pt x="1" y="1481"/>
                        <a:pt x="1" y="1415"/>
                      </a:cubicBezTo>
                      <a:cubicBezTo>
                        <a:pt x="0" y="977"/>
                        <a:pt x="0" y="539"/>
                        <a:pt x="1" y="101"/>
                      </a:cubicBezTo>
                      <a:cubicBezTo>
                        <a:pt x="1" y="34"/>
                        <a:pt x="35" y="0"/>
                        <a:pt x="103" y="0"/>
                      </a:cubicBezTo>
                      <a:cubicBezTo>
                        <a:pt x="375" y="0"/>
                        <a:pt x="646" y="0"/>
                        <a:pt x="917" y="0"/>
                      </a:cubicBez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a:solidFill>
                      <a:srgbClr val="353535"/>
                    </a:solidFill>
                    <a:latin typeface="Segoe UI Semilight"/>
                  </a:endParaRPr>
                </a:p>
              </p:txBody>
            </p:sp>
          </p:grpSp>
          <p:sp>
            <p:nvSpPr>
              <p:cNvPr id="222" name="Rectangle 266">
                <a:extLst>
                  <a:ext uri="{FF2B5EF4-FFF2-40B4-BE49-F238E27FC236}">
                    <a16:creationId xmlns:a16="http://schemas.microsoft.com/office/drawing/2014/main" id="{25E798BC-5BF7-42F8-8405-B668E20B8D17}"/>
                  </a:ext>
                </a:extLst>
              </p:cNvPr>
              <p:cNvSpPr/>
              <p:nvPr/>
            </p:nvSpPr>
            <p:spPr bwMode="auto">
              <a:xfrm>
                <a:off x="3963899" y="2238577"/>
                <a:ext cx="647157" cy="2214984"/>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Lst>
                <a:ahLst/>
                <a:cxnLst>
                  <a:cxn ang="0">
                    <a:pos x="connsiteX0" y="connsiteY0"/>
                  </a:cxn>
                  <a:cxn ang="0">
                    <a:pos x="connsiteX1" y="connsiteY1"/>
                  </a:cxn>
                  <a:cxn ang="0">
                    <a:pos x="connsiteX2" y="connsiteY2"/>
                  </a:cxn>
                  <a:cxn ang="0">
                    <a:pos x="connsiteX3" y="connsiteY3"/>
                  </a:cxn>
                </a:cxnLst>
                <a:rect l="l" t="t" r="r" b="b"/>
                <a:pathLst>
                  <a:path w="7055610" h="4250800">
                    <a:moveTo>
                      <a:pt x="7055610" y="4250800"/>
                    </a:moveTo>
                    <a:lnTo>
                      <a:pt x="0" y="4250800"/>
                    </a:lnTo>
                    <a:lnTo>
                      <a:pt x="0" y="0"/>
                    </a:lnTo>
                    <a:lnTo>
                      <a:pt x="7055610" y="0"/>
                    </a:lnTo>
                  </a:path>
                </a:pathLst>
              </a:custGeom>
              <a:noFill/>
              <a:ln w="6350" cap="flat" cmpd="sng" algn="ctr">
                <a:solidFill>
                  <a:srgbClr val="002050"/>
                </a:solidFill>
                <a:prstDash val="solid"/>
                <a:headEnd type="triangl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002050"/>
                  </a:solidFill>
                  <a:latin typeface="Segoe UI Semibold" panose="020B0702040204020203" pitchFamily="34" charset="0"/>
                  <a:cs typeface="Segoe UI" pitchFamily="34" charset="0"/>
                </a:endParaRPr>
              </a:p>
            </p:txBody>
          </p:sp>
          <p:cxnSp>
            <p:nvCxnSpPr>
              <p:cNvPr id="226" name="Straight Connector 225">
                <a:extLst>
                  <a:ext uri="{FF2B5EF4-FFF2-40B4-BE49-F238E27FC236}">
                    <a16:creationId xmlns:a16="http://schemas.microsoft.com/office/drawing/2014/main" id="{996FFC48-21FE-420D-B4BA-0F5D72761FEE}"/>
                  </a:ext>
                </a:extLst>
              </p:cNvPr>
              <p:cNvCxnSpPr>
                <a:cxnSpLocks/>
              </p:cNvCxnSpPr>
              <p:nvPr/>
            </p:nvCxnSpPr>
            <p:spPr>
              <a:xfrm flipH="1">
                <a:off x="3963900" y="3360558"/>
                <a:ext cx="647156" cy="0"/>
              </a:xfrm>
              <a:prstGeom prst="line">
                <a:avLst/>
              </a:prstGeom>
              <a:noFill/>
              <a:ln w="6350" cap="flat" cmpd="sng" algn="ctr">
                <a:solidFill>
                  <a:srgbClr val="002050"/>
                </a:solidFill>
                <a:prstDash val="solid"/>
                <a:headEnd type="triangle" w="med" len="med"/>
                <a:tailEnd type="none" w="med" len="med"/>
              </a:ln>
              <a:effectLst/>
            </p:spPr>
          </p:cxnSp>
          <p:cxnSp>
            <p:nvCxnSpPr>
              <p:cNvPr id="227" name="Straight Connector 226">
                <a:extLst>
                  <a:ext uri="{FF2B5EF4-FFF2-40B4-BE49-F238E27FC236}">
                    <a16:creationId xmlns:a16="http://schemas.microsoft.com/office/drawing/2014/main" id="{61815107-FFCB-4095-A438-8F814CB2ECAB}"/>
                  </a:ext>
                </a:extLst>
              </p:cNvPr>
              <p:cNvCxnSpPr>
                <a:cxnSpLocks/>
              </p:cNvCxnSpPr>
              <p:nvPr/>
            </p:nvCxnSpPr>
            <p:spPr>
              <a:xfrm flipH="1">
                <a:off x="5327225" y="3360558"/>
                <a:ext cx="2709114" cy="0"/>
              </a:xfrm>
              <a:prstGeom prst="line">
                <a:avLst/>
              </a:prstGeom>
              <a:noFill/>
              <a:ln w="6350" cap="flat" cmpd="sng" algn="ctr">
                <a:solidFill>
                  <a:srgbClr val="002050"/>
                </a:solidFill>
                <a:prstDash val="solid"/>
                <a:headEnd type="triangle" w="med" len="med"/>
                <a:tailEnd type="none" w="med" len="med"/>
              </a:ln>
              <a:effectLst/>
            </p:spPr>
          </p:cxnSp>
          <p:cxnSp>
            <p:nvCxnSpPr>
              <p:cNvPr id="229" name="Straight Connector 228">
                <a:extLst>
                  <a:ext uri="{FF2B5EF4-FFF2-40B4-BE49-F238E27FC236}">
                    <a16:creationId xmlns:a16="http://schemas.microsoft.com/office/drawing/2014/main" id="{AC2C0035-78CC-4881-9A58-018B107001F3}"/>
                  </a:ext>
                </a:extLst>
              </p:cNvPr>
              <p:cNvCxnSpPr>
                <a:cxnSpLocks/>
              </p:cNvCxnSpPr>
              <p:nvPr/>
            </p:nvCxnSpPr>
            <p:spPr>
              <a:xfrm flipH="1">
                <a:off x="5380564" y="2238577"/>
                <a:ext cx="647156" cy="0"/>
              </a:xfrm>
              <a:prstGeom prst="line">
                <a:avLst/>
              </a:prstGeom>
              <a:noFill/>
              <a:ln w="6350" cap="flat" cmpd="sng" algn="ctr">
                <a:solidFill>
                  <a:srgbClr val="002050"/>
                </a:solidFill>
                <a:prstDash val="solid"/>
                <a:headEnd type="triangle" w="med" len="med"/>
                <a:tailEnd type="none" w="med" len="med"/>
              </a:ln>
              <a:effectLst/>
            </p:spPr>
          </p:cxnSp>
          <p:cxnSp>
            <p:nvCxnSpPr>
              <p:cNvPr id="230" name="Straight Connector 229">
                <a:extLst>
                  <a:ext uri="{FF2B5EF4-FFF2-40B4-BE49-F238E27FC236}">
                    <a16:creationId xmlns:a16="http://schemas.microsoft.com/office/drawing/2014/main" id="{3E60D89D-A78C-4198-851F-6BE40C96E777}"/>
                  </a:ext>
                </a:extLst>
              </p:cNvPr>
              <p:cNvCxnSpPr>
                <a:cxnSpLocks/>
              </p:cNvCxnSpPr>
              <p:nvPr/>
            </p:nvCxnSpPr>
            <p:spPr>
              <a:xfrm>
                <a:off x="6505990" y="5080676"/>
                <a:ext cx="647156" cy="0"/>
              </a:xfrm>
              <a:prstGeom prst="line">
                <a:avLst/>
              </a:prstGeom>
              <a:noFill/>
              <a:ln w="6350" cap="flat" cmpd="sng" algn="ctr">
                <a:solidFill>
                  <a:srgbClr val="002050"/>
                </a:solidFill>
                <a:prstDash val="solid"/>
                <a:headEnd type="triangle" w="med" len="med"/>
                <a:tailEnd type="none" w="med" len="med"/>
              </a:ln>
              <a:effectLst/>
            </p:spPr>
          </p:cxnSp>
          <p:sp>
            <p:nvSpPr>
              <p:cNvPr id="232" name="Rectangle 266">
                <a:extLst>
                  <a:ext uri="{FF2B5EF4-FFF2-40B4-BE49-F238E27FC236}">
                    <a16:creationId xmlns:a16="http://schemas.microsoft.com/office/drawing/2014/main" id="{D2ED3E75-57F2-4337-9FE5-9B646E4585A9}"/>
                  </a:ext>
                </a:extLst>
              </p:cNvPr>
              <p:cNvSpPr/>
              <p:nvPr/>
            </p:nvSpPr>
            <p:spPr bwMode="auto">
              <a:xfrm rot="16200000">
                <a:off x="4118682" y="3462292"/>
                <a:ext cx="1021782" cy="2214984"/>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 name="connsiteX0" fmla="*/ 0 w 7055610"/>
                  <a:gd name="connsiteY0" fmla="*/ 4250800 h 4250800"/>
                  <a:gd name="connsiteX1" fmla="*/ 0 w 7055610"/>
                  <a:gd name="connsiteY1" fmla="*/ 0 h 4250800"/>
                  <a:gd name="connsiteX2" fmla="*/ 7055610 w 7055610"/>
                  <a:gd name="connsiteY2" fmla="*/ 0 h 4250800"/>
                </a:gdLst>
                <a:ahLst/>
                <a:cxnLst>
                  <a:cxn ang="0">
                    <a:pos x="connsiteX0" y="connsiteY0"/>
                  </a:cxn>
                  <a:cxn ang="0">
                    <a:pos x="connsiteX1" y="connsiteY1"/>
                  </a:cxn>
                  <a:cxn ang="0">
                    <a:pos x="connsiteX2" y="connsiteY2"/>
                  </a:cxn>
                </a:cxnLst>
                <a:rect l="l" t="t" r="r" b="b"/>
                <a:pathLst>
                  <a:path w="7055610" h="4250800">
                    <a:moveTo>
                      <a:pt x="0" y="4250800"/>
                    </a:moveTo>
                    <a:lnTo>
                      <a:pt x="0" y="0"/>
                    </a:lnTo>
                    <a:lnTo>
                      <a:pt x="7055610" y="0"/>
                    </a:lnTo>
                  </a:path>
                </a:pathLst>
              </a:custGeom>
              <a:noFill/>
              <a:ln w="6350" cap="flat" cmpd="sng" algn="ctr">
                <a:solidFill>
                  <a:srgbClr val="002050"/>
                </a:solidFill>
                <a:prstDash val="solid"/>
                <a:headEnd type="non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002050"/>
                  </a:solidFill>
                  <a:latin typeface="Segoe UI Semibold" panose="020B0702040204020203" pitchFamily="34" charset="0"/>
                  <a:cs typeface="Segoe UI" pitchFamily="34" charset="0"/>
                </a:endParaRPr>
              </a:p>
            </p:txBody>
          </p:sp>
          <p:sp>
            <p:nvSpPr>
              <p:cNvPr id="235" name="Rectangle 266">
                <a:extLst>
                  <a:ext uri="{FF2B5EF4-FFF2-40B4-BE49-F238E27FC236}">
                    <a16:creationId xmlns:a16="http://schemas.microsoft.com/office/drawing/2014/main" id="{24C14B21-B5D6-4ECC-A231-9B4C77938A13}"/>
                  </a:ext>
                </a:extLst>
              </p:cNvPr>
              <p:cNvSpPr/>
              <p:nvPr/>
            </p:nvSpPr>
            <p:spPr bwMode="auto">
              <a:xfrm>
                <a:off x="8109847" y="1956694"/>
                <a:ext cx="647157" cy="2540985"/>
              </a:xfrm>
              <a:custGeom>
                <a:avLst/>
                <a:gdLst>
                  <a:gd name="connsiteX0" fmla="*/ 0 w 7055610"/>
                  <a:gd name="connsiteY0" fmla="*/ 0 h 4250800"/>
                  <a:gd name="connsiteX1" fmla="*/ 7055610 w 7055610"/>
                  <a:gd name="connsiteY1" fmla="*/ 0 h 4250800"/>
                  <a:gd name="connsiteX2" fmla="*/ 7055610 w 7055610"/>
                  <a:gd name="connsiteY2" fmla="*/ 4250800 h 4250800"/>
                  <a:gd name="connsiteX3" fmla="*/ 0 w 7055610"/>
                  <a:gd name="connsiteY3" fmla="*/ 4250800 h 4250800"/>
                  <a:gd name="connsiteX4" fmla="*/ 0 w 7055610"/>
                  <a:gd name="connsiteY4" fmla="*/ 0 h 4250800"/>
                  <a:gd name="connsiteX0" fmla="*/ 7055610 w 7147050"/>
                  <a:gd name="connsiteY0" fmla="*/ 4250800 h 4342240"/>
                  <a:gd name="connsiteX1" fmla="*/ 0 w 7147050"/>
                  <a:gd name="connsiteY1" fmla="*/ 4250800 h 4342240"/>
                  <a:gd name="connsiteX2" fmla="*/ 0 w 7147050"/>
                  <a:gd name="connsiteY2" fmla="*/ 0 h 4342240"/>
                  <a:gd name="connsiteX3" fmla="*/ 7055610 w 7147050"/>
                  <a:gd name="connsiteY3" fmla="*/ 0 h 4342240"/>
                  <a:gd name="connsiteX4" fmla="*/ 7147050 w 7147050"/>
                  <a:gd name="connsiteY4" fmla="*/ 4342240 h 4342240"/>
                  <a:gd name="connsiteX0" fmla="*/ 7055610 w 7055610"/>
                  <a:gd name="connsiteY0" fmla="*/ 4250800 h 4250800"/>
                  <a:gd name="connsiteX1" fmla="*/ 0 w 7055610"/>
                  <a:gd name="connsiteY1" fmla="*/ 4250800 h 4250800"/>
                  <a:gd name="connsiteX2" fmla="*/ 0 w 7055610"/>
                  <a:gd name="connsiteY2" fmla="*/ 0 h 4250800"/>
                  <a:gd name="connsiteX3" fmla="*/ 7055610 w 7055610"/>
                  <a:gd name="connsiteY3" fmla="*/ 0 h 4250800"/>
                </a:gdLst>
                <a:ahLst/>
                <a:cxnLst>
                  <a:cxn ang="0">
                    <a:pos x="connsiteX0" y="connsiteY0"/>
                  </a:cxn>
                  <a:cxn ang="0">
                    <a:pos x="connsiteX1" y="connsiteY1"/>
                  </a:cxn>
                  <a:cxn ang="0">
                    <a:pos x="connsiteX2" y="connsiteY2"/>
                  </a:cxn>
                  <a:cxn ang="0">
                    <a:pos x="connsiteX3" y="connsiteY3"/>
                  </a:cxn>
                </a:cxnLst>
                <a:rect l="l" t="t" r="r" b="b"/>
                <a:pathLst>
                  <a:path w="7055610" h="4250800">
                    <a:moveTo>
                      <a:pt x="7055610" y="4250800"/>
                    </a:moveTo>
                    <a:lnTo>
                      <a:pt x="0" y="4250800"/>
                    </a:lnTo>
                    <a:lnTo>
                      <a:pt x="0" y="0"/>
                    </a:lnTo>
                    <a:lnTo>
                      <a:pt x="7055610" y="0"/>
                    </a:lnTo>
                  </a:path>
                </a:pathLst>
              </a:custGeom>
              <a:noFill/>
              <a:ln w="6350" cap="flat" cmpd="sng" algn="ctr">
                <a:solidFill>
                  <a:srgbClr val="002050"/>
                </a:solidFill>
                <a:prstDash val="solid"/>
                <a:headEnd type="triangle" w="med" len="med"/>
                <a:tailEnd type="triangle" w="med" len="med"/>
              </a:ln>
              <a:effectLst/>
            </p:spPr>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002050"/>
                  </a:solidFill>
                  <a:latin typeface="Segoe UI Semibold" panose="020B0702040204020203" pitchFamily="34" charset="0"/>
                  <a:cs typeface="Segoe UI" pitchFamily="34" charset="0"/>
                </a:endParaRPr>
              </a:p>
            </p:txBody>
          </p:sp>
          <p:sp>
            <p:nvSpPr>
              <p:cNvPr id="236" name="Rectangle 180">
                <a:extLst>
                  <a:ext uri="{FF2B5EF4-FFF2-40B4-BE49-F238E27FC236}">
                    <a16:creationId xmlns:a16="http://schemas.microsoft.com/office/drawing/2014/main" id="{83B86DCC-44A1-4CCA-BFEC-24BD829FD45E}"/>
                  </a:ext>
                </a:extLst>
              </p:cNvPr>
              <p:cNvSpPr>
                <a:spLocks noChangeArrowheads="1"/>
              </p:cNvSpPr>
              <p:nvPr/>
            </p:nvSpPr>
            <p:spPr bwMode="auto">
              <a:xfrm>
                <a:off x="3212661" y="3622835"/>
                <a:ext cx="609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Ingestion</a:t>
                </a:r>
                <a:br>
                  <a:rPr lang="en-US" altLang="en-US" sz="1176" kern="0">
                    <a:latin typeface="Segoe UI Semilight"/>
                  </a:rPr>
                </a:br>
                <a:r>
                  <a:rPr lang="en-US" altLang="en-US" sz="1176" kern="0">
                    <a:latin typeface="Segoe UI Semilight"/>
                  </a:rPr>
                  <a:t>Hub</a:t>
                </a:r>
                <a:endParaRPr lang="en-US" altLang="en-US" sz="1961" kern="0">
                  <a:latin typeface="Segoe UI Semilight"/>
                </a:endParaRPr>
              </a:p>
            </p:txBody>
          </p:sp>
          <p:sp>
            <p:nvSpPr>
              <p:cNvPr id="237" name="Rectangle 180">
                <a:extLst>
                  <a:ext uri="{FF2B5EF4-FFF2-40B4-BE49-F238E27FC236}">
                    <a16:creationId xmlns:a16="http://schemas.microsoft.com/office/drawing/2014/main" id="{001CFF80-4B76-4415-87C2-F66FC3F76215}"/>
                  </a:ext>
                </a:extLst>
              </p:cNvPr>
              <p:cNvSpPr>
                <a:spLocks noChangeArrowheads="1"/>
              </p:cNvSpPr>
              <p:nvPr/>
            </p:nvSpPr>
            <p:spPr bwMode="auto">
              <a:xfrm>
                <a:off x="4312183" y="2581393"/>
                <a:ext cx="14923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DLT Services</a:t>
                </a:r>
                <a:br>
                  <a:rPr lang="en-US" altLang="en-US" sz="1176" kern="0">
                    <a:latin typeface="Segoe UI Semilight"/>
                  </a:rPr>
                </a:br>
                <a:r>
                  <a:rPr lang="en-US" altLang="en-US" sz="1176" kern="0">
                    <a:latin typeface="Segoe UI Semilight"/>
                  </a:rPr>
                  <a:t>(API, Hashing, Signing)</a:t>
                </a:r>
              </a:p>
            </p:txBody>
          </p:sp>
          <p:sp>
            <p:nvSpPr>
              <p:cNvPr id="238" name="Rectangle 180">
                <a:extLst>
                  <a:ext uri="{FF2B5EF4-FFF2-40B4-BE49-F238E27FC236}">
                    <a16:creationId xmlns:a16="http://schemas.microsoft.com/office/drawing/2014/main" id="{5ABD56C7-B499-4A45-B6BA-55608EBC251A}"/>
                  </a:ext>
                </a:extLst>
              </p:cNvPr>
              <p:cNvSpPr>
                <a:spLocks noChangeArrowheads="1"/>
              </p:cNvSpPr>
              <p:nvPr/>
            </p:nvSpPr>
            <p:spPr bwMode="auto">
              <a:xfrm>
                <a:off x="6067291" y="2673726"/>
                <a:ext cx="11990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Blockchain Ledger</a:t>
                </a:r>
              </a:p>
            </p:txBody>
          </p:sp>
          <p:sp>
            <p:nvSpPr>
              <p:cNvPr id="241" name="Rectangle 180">
                <a:extLst>
                  <a:ext uri="{FF2B5EF4-FFF2-40B4-BE49-F238E27FC236}">
                    <a16:creationId xmlns:a16="http://schemas.microsoft.com/office/drawing/2014/main" id="{5474BC78-6F34-46C6-AA76-227594DD20BD}"/>
                  </a:ext>
                </a:extLst>
              </p:cNvPr>
              <p:cNvSpPr>
                <a:spLocks noChangeArrowheads="1"/>
              </p:cNvSpPr>
              <p:nvPr/>
            </p:nvSpPr>
            <p:spPr bwMode="auto">
              <a:xfrm>
                <a:off x="4624489" y="3723771"/>
                <a:ext cx="8784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Off-Chain DB</a:t>
                </a:r>
              </a:p>
            </p:txBody>
          </p:sp>
          <p:sp>
            <p:nvSpPr>
              <p:cNvPr id="242" name="Rectangle 180">
                <a:extLst>
                  <a:ext uri="{FF2B5EF4-FFF2-40B4-BE49-F238E27FC236}">
                    <a16:creationId xmlns:a16="http://schemas.microsoft.com/office/drawing/2014/main" id="{3665CF13-45BD-47D1-88DA-BBA828A2BBD1}"/>
                  </a:ext>
                </a:extLst>
              </p:cNvPr>
              <p:cNvSpPr>
                <a:spLocks noChangeArrowheads="1"/>
              </p:cNvSpPr>
              <p:nvPr/>
            </p:nvSpPr>
            <p:spPr bwMode="auto">
              <a:xfrm>
                <a:off x="4464189" y="4704140"/>
                <a:ext cx="11990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Off-Chain Storage</a:t>
                </a:r>
              </a:p>
            </p:txBody>
          </p:sp>
          <p:sp>
            <p:nvSpPr>
              <p:cNvPr id="243" name="Rectangle 180">
                <a:extLst>
                  <a:ext uri="{FF2B5EF4-FFF2-40B4-BE49-F238E27FC236}">
                    <a16:creationId xmlns:a16="http://schemas.microsoft.com/office/drawing/2014/main" id="{F5AD2A1E-B473-4624-A2F8-ED8728D4D1C5}"/>
                  </a:ext>
                </a:extLst>
              </p:cNvPr>
              <p:cNvSpPr>
                <a:spLocks noChangeArrowheads="1"/>
              </p:cNvSpPr>
              <p:nvPr/>
            </p:nvSpPr>
            <p:spPr bwMode="auto">
              <a:xfrm>
                <a:off x="5605190" y="5384183"/>
                <a:ext cx="1057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Azure Functions</a:t>
                </a:r>
              </a:p>
            </p:txBody>
          </p:sp>
          <p:sp>
            <p:nvSpPr>
              <p:cNvPr id="244" name="Rectangle 180">
                <a:extLst>
                  <a:ext uri="{FF2B5EF4-FFF2-40B4-BE49-F238E27FC236}">
                    <a16:creationId xmlns:a16="http://schemas.microsoft.com/office/drawing/2014/main" id="{DAEAA61F-F298-42D1-9D56-E8621BC9ADC3}"/>
                  </a:ext>
                </a:extLst>
              </p:cNvPr>
              <p:cNvSpPr>
                <a:spLocks noChangeArrowheads="1"/>
              </p:cNvSpPr>
              <p:nvPr/>
            </p:nvSpPr>
            <p:spPr bwMode="auto">
              <a:xfrm>
                <a:off x="7074639" y="5384183"/>
                <a:ext cx="10050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Reference Data</a:t>
                </a:r>
              </a:p>
            </p:txBody>
          </p:sp>
          <p:sp>
            <p:nvSpPr>
              <p:cNvPr id="247" name="Rectangle 180">
                <a:extLst>
                  <a:ext uri="{FF2B5EF4-FFF2-40B4-BE49-F238E27FC236}">
                    <a16:creationId xmlns:a16="http://schemas.microsoft.com/office/drawing/2014/main" id="{EF42FE08-D406-44FA-966C-28BD7A062C1B}"/>
                  </a:ext>
                </a:extLst>
              </p:cNvPr>
              <p:cNvSpPr>
                <a:spLocks noChangeArrowheads="1"/>
              </p:cNvSpPr>
              <p:nvPr/>
            </p:nvSpPr>
            <p:spPr bwMode="auto">
              <a:xfrm>
                <a:off x="8864484" y="2278347"/>
                <a:ext cx="5786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Power BI</a:t>
                </a:r>
              </a:p>
            </p:txBody>
          </p:sp>
          <p:sp>
            <p:nvSpPr>
              <p:cNvPr id="248" name="Rectangle 180">
                <a:extLst>
                  <a:ext uri="{FF2B5EF4-FFF2-40B4-BE49-F238E27FC236}">
                    <a16:creationId xmlns:a16="http://schemas.microsoft.com/office/drawing/2014/main" id="{7BE5FB7F-4C65-4EC3-A0B5-179DC7006E3B}"/>
                  </a:ext>
                </a:extLst>
              </p:cNvPr>
              <p:cNvSpPr>
                <a:spLocks noChangeArrowheads="1"/>
              </p:cNvSpPr>
              <p:nvPr/>
            </p:nvSpPr>
            <p:spPr bwMode="auto">
              <a:xfrm>
                <a:off x="9011961" y="3153928"/>
                <a:ext cx="283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APIs</a:t>
                </a:r>
              </a:p>
            </p:txBody>
          </p:sp>
          <p:sp>
            <p:nvSpPr>
              <p:cNvPr id="249" name="Rectangle 180">
                <a:extLst>
                  <a:ext uri="{FF2B5EF4-FFF2-40B4-BE49-F238E27FC236}">
                    <a16:creationId xmlns:a16="http://schemas.microsoft.com/office/drawing/2014/main" id="{20C673D2-98C5-433B-AD2F-2A90B2FFE5DF}"/>
                  </a:ext>
                </a:extLst>
              </p:cNvPr>
              <p:cNvSpPr>
                <a:spLocks noChangeArrowheads="1"/>
              </p:cNvSpPr>
              <p:nvPr/>
            </p:nvSpPr>
            <p:spPr bwMode="auto">
              <a:xfrm>
                <a:off x="8789143" y="3927673"/>
                <a:ext cx="7293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Logic Apps</a:t>
                </a:r>
              </a:p>
            </p:txBody>
          </p:sp>
          <p:sp>
            <p:nvSpPr>
              <p:cNvPr id="250" name="Rectangle 180">
                <a:extLst>
                  <a:ext uri="{FF2B5EF4-FFF2-40B4-BE49-F238E27FC236}">
                    <a16:creationId xmlns:a16="http://schemas.microsoft.com/office/drawing/2014/main" id="{1C43672F-6A17-4106-A6DC-5E46E9E0B792}"/>
                  </a:ext>
                </a:extLst>
              </p:cNvPr>
              <p:cNvSpPr>
                <a:spLocks noChangeArrowheads="1"/>
              </p:cNvSpPr>
              <p:nvPr/>
            </p:nvSpPr>
            <p:spPr bwMode="auto">
              <a:xfrm>
                <a:off x="8811585" y="4799432"/>
                <a:ext cx="68448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78559">
                  <a:defRPr/>
                </a:pPr>
                <a:r>
                  <a:rPr lang="en-US" altLang="en-US" sz="1176" kern="0">
                    <a:latin typeface="Segoe UI Semilight"/>
                  </a:rPr>
                  <a:t>Event Hub</a:t>
                </a:r>
              </a:p>
            </p:txBody>
          </p:sp>
          <p:grpSp>
            <p:nvGrpSpPr>
              <p:cNvPr id="114" name="Group 113">
                <a:extLst>
                  <a:ext uri="{FF2B5EF4-FFF2-40B4-BE49-F238E27FC236}">
                    <a16:creationId xmlns:a16="http://schemas.microsoft.com/office/drawing/2014/main" id="{E23A9846-A880-4F2D-AEDF-E0231385B036}"/>
                  </a:ext>
                </a:extLst>
              </p:cNvPr>
              <p:cNvGrpSpPr/>
              <p:nvPr/>
            </p:nvGrpSpPr>
            <p:grpSpPr>
              <a:xfrm>
                <a:off x="8923164" y="1806500"/>
                <a:ext cx="461324" cy="350964"/>
                <a:chOff x="10393363" y="8712200"/>
                <a:chExt cx="1141413" cy="868363"/>
              </a:xfrm>
              <a:solidFill>
                <a:srgbClr val="002050"/>
              </a:solidFill>
            </p:grpSpPr>
            <p:sp>
              <p:nvSpPr>
                <p:cNvPr id="123" name="Freeform 7">
                  <a:extLst>
                    <a:ext uri="{FF2B5EF4-FFF2-40B4-BE49-F238E27FC236}">
                      <a16:creationId xmlns:a16="http://schemas.microsoft.com/office/drawing/2014/main" id="{631C25A0-71D4-42DE-8D13-AF3AAE29A9BB}"/>
                    </a:ext>
                  </a:extLst>
                </p:cNvPr>
                <p:cNvSpPr>
                  <a:spLocks/>
                </p:cNvSpPr>
                <p:nvPr/>
              </p:nvSpPr>
              <p:spPr bwMode="auto">
                <a:xfrm>
                  <a:off x="10393363" y="8712200"/>
                  <a:ext cx="1141413" cy="762000"/>
                </a:xfrm>
                <a:custGeom>
                  <a:avLst/>
                  <a:gdLst>
                    <a:gd name="T0" fmla="*/ 73 w 528"/>
                    <a:gd name="T1" fmla="*/ 326 h 352"/>
                    <a:gd name="T2" fmla="*/ 73 w 528"/>
                    <a:gd name="T3" fmla="*/ 344 h 352"/>
                    <a:gd name="T4" fmla="*/ 3 w 528"/>
                    <a:gd name="T5" fmla="*/ 300 h 352"/>
                    <a:gd name="T6" fmla="*/ 1 w 528"/>
                    <a:gd name="T7" fmla="*/ 280 h 352"/>
                    <a:gd name="T8" fmla="*/ 1 w 528"/>
                    <a:gd name="T9" fmla="*/ 66 h 352"/>
                    <a:gd name="T10" fmla="*/ 66 w 528"/>
                    <a:gd name="T11" fmla="*/ 0 h 352"/>
                    <a:gd name="T12" fmla="*/ 461 w 528"/>
                    <a:gd name="T13" fmla="*/ 0 h 352"/>
                    <a:gd name="T14" fmla="*/ 528 w 528"/>
                    <a:gd name="T15" fmla="*/ 67 h 352"/>
                    <a:gd name="T16" fmla="*/ 528 w 528"/>
                    <a:gd name="T17" fmla="*/ 281 h 352"/>
                    <a:gd name="T18" fmla="*/ 456 w 528"/>
                    <a:gd name="T19" fmla="*/ 345 h 352"/>
                    <a:gd name="T20" fmla="*/ 456 w 528"/>
                    <a:gd name="T21" fmla="*/ 335 h 352"/>
                    <a:gd name="T22" fmla="*/ 456 w 528"/>
                    <a:gd name="T23" fmla="*/ 326 h 352"/>
                    <a:gd name="T24" fmla="*/ 466 w 528"/>
                    <a:gd name="T25" fmla="*/ 325 h 352"/>
                    <a:gd name="T26" fmla="*/ 507 w 528"/>
                    <a:gd name="T27" fmla="*/ 283 h 352"/>
                    <a:gd name="T28" fmla="*/ 507 w 528"/>
                    <a:gd name="T29" fmla="*/ 64 h 352"/>
                    <a:gd name="T30" fmla="*/ 464 w 528"/>
                    <a:gd name="T31" fmla="*/ 21 h 352"/>
                    <a:gd name="T32" fmla="*/ 224 w 528"/>
                    <a:gd name="T33" fmla="*/ 21 h 352"/>
                    <a:gd name="T34" fmla="*/ 67 w 528"/>
                    <a:gd name="T35" fmla="*/ 21 h 352"/>
                    <a:gd name="T36" fmla="*/ 21 w 528"/>
                    <a:gd name="T37" fmla="*/ 67 h 352"/>
                    <a:gd name="T38" fmla="*/ 21 w 528"/>
                    <a:gd name="T39" fmla="*/ 276 h 352"/>
                    <a:gd name="T40" fmla="*/ 68 w 528"/>
                    <a:gd name="T41" fmla="*/ 325 h 352"/>
                    <a:gd name="T42" fmla="*/ 73 w 528"/>
                    <a:gd name="T43" fmla="*/ 3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352">
                      <a:moveTo>
                        <a:pt x="73" y="326"/>
                      </a:moveTo>
                      <a:cubicBezTo>
                        <a:pt x="73" y="332"/>
                        <a:pt x="73" y="338"/>
                        <a:pt x="73" y="344"/>
                      </a:cubicBezTo>
                      <a:cubicBezTo>
                        <a:pt x="45" y="352"/>
                        <a:pt x="11" y="331"/>
                        <a:pt x="3" y="300"/>
                      </a:cubicBezTo>
                      <a:cubicBezTo>
                        <a:pt x="2" y="294"/>
                        <a:pt x="1" y="287"/>
                        <a:pt x="1" y="280"/>
                      </a:cubicBezTo>
                      <a:cubicBezTo>
                        <a:pt x="0" y="209"/>
                        <a:pt x="0" y="137"/>
                        <a:pt x="1" y="66"/>
                      </a:cubicBezTo>
                      <a:cubicBezTo>
                        <a:pt x="1" y="26"/>
                        <a:pt x="27" y="0"/>
                        <a:pt x="66" y="0"/>
                      </a:cubicBezTo>
                      <a:cubicBezTo>
                        <a:pt x="198" y="0"/>
                        <a:pt x="330" y="0"/>
                        <a:pt x="461" y="0"/>
                      </a:cubicBezTo>
                      <a:cubicBezTo>
                        <a:pt x="501" y="0"/>
                        <a:pt x="528" y="26"/>
                        <a:pt x="528" y="67"/>
                      </a:cubicBezTo>
                      <a:cubicBezTo>
                        <a:pt x="528" y="138"/>
                        <a:pt x="528" y="210"/>
                        <a:pt x="528" y="281"/>
                      </a:cubicBezTo>
                      <a:cubicBezTo>
                        <a:pt x="528" y="321"/>
                        <a:pt x="496" y="350"/>
                        <a:pt x="456" y="345"/>
                      </a:cubicBezTo>
                      <a:cubicBezTo>
                        <a:pt x="456" y="342"/>
                        <a:pt x="456" y="339"/>
                        <a:pt x="456" y="335"/>
                      </a:cubicBezTo>
                      <a:cubicBezTo>
                        <a:pt x="456" y="332"/>
                        <a:pt x="456" y="329"/>
                        <a:pt x="456" y="326"/>
                      </a:cubicBezTo>
                      <a:cubicBezTo>
                        <a:pt x="460" y="325"/>
                        <a:pt x="463" y="325"/>
                        <a:pt x="466" y="325"/>
                      </a:cubicBezTo>
                      <a:cubicBezTo>
                        <a:pt x="490" y="324"/>
                        <a:pt x="507" y="307"/>
                        <a:pt x="507" y="283"/>
                      </a:cubicBezTo>
                      <a:cubicBezTo>
                        <a:pt x="507" y="210"/>
                        <a:pt x="507" y="137"/>
                        <a:pt x="507" y="64"/>
                      </a:cubicBezTo>
                      <a:cubicBezTo>
                        <a:pt x="507" y="38"/>
                        <a:pt x="490" y="21"/>
                        <a:pt x="464" y="21"/>
                      </a:cubicBezTo>
                      <a:cubicBezTo>
                        <a:pt x="384" y="21"/>
                        <a:pt x="304" y="21"/>
                        <a:pt x="224" y="21"/>
                      </a:cubicBezTo>
                      <a:cubicBezTo>
                        <a:pt x="172" y="21"/>
                        <a:pt x="120" y="21"/>
                        <a:pt x="67" y="21"/>
                      </a:cubicBezTo>
                      <a:cubicBezTo>
                        <a:pt x="37" y="21"/>
                        <a:pt x="21" y="37"/>
                        <a:pt x="21" y="67"/>
                      </a:cubicBezTo>
                      <a:cubicBezTo>
                        <a:pt x="21" y="136"/>
                        <a:pt x="21" y="206"/>
                        <a:pt x="21" y="276"/>
                      </a:cubicBezTo>
                      <a:cubicBezTo>
                        <a:pt x="21" y="309"/>
                        <a:pt x="35" y="324"/>
                        <a:pt x="68" y="325"/>
                      </a:cubicBezTo>
                      <a:cubicBezTo>
                        <a:pt x="70" y="325"/>
                        <a:pt x="71" y="326"/>
                        <a:pt x="73"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30" name="Freeform 8">
                  <a:extLst>
                    <a:ext uri="{FF2B5EF4-FFF2-40B4-BE49-F238E27FC236}">
                      <a16:creationId xmlns:a16="http://schemas.microsoft.com/office/drawing/2014/main" id="{B97E5549-901E-4763-B572-C6C9B9BE30F2}"/>
                    </a:ext>
                  </a:extLst>
                </p:cNvPr>
                <p:cNvSpPr>
                  <a:spLocks/>
                </p:cNvSpPr>
                <p:nvPr/>
              </p:nvSpPr>
              <p:spPr bwMode="auto">
                <a:xfrm>
                  <a:off x="11195051" y="8916988"/>
                  <a:ext cx="122238" cy="663575"/>
                </a:xfrm>
                <a:custGeom>
                  <a:avLst/>
                  <a:gdLst>
                    <a:gd name="T0" fmla="*/ 57 w 57"/>
                    <a:gd name="T1" fmla="*/ 152 h 306"/>
                    <a:gd name="T2" fmla="*/ 57 w 57"/>
                    <a:gd name="T3" fmla="*/ 274 h 306"/>
                    <a:gd name="T4" fmla="*/ 41 w 57"/>
                    <a:gd name="T5" fmla="*/ 300 h 306"/>
                    <a:gd name="T6" fmla="*/ 12 w 57"/>
                    <a:gd name="T7" fmla="*/ 298 h 306"/>
                    <a:gd name="T8" fmla="*/ 0 w 57"/>
                    <a:gd name="T9" fmla="*/ 273 h 306"/>
                    <a:gd name="T10" fmla="*/ 0 w 57"/>
                    <a:gd name="T11" fmla="*/ 30 h 306"/>
                    <a:gd name="T12" fmla="*/ 29 w 57"/>
                    <a:gd name="T13" fmla="*/ 0 h 306"/>
                    <a:gd name="T14" fmla="*/ 57 w 57"/>
                    <a:gd name="T15" fmla="*/ 30 h 306"/>
                    <a:gd name="T16" fmla="*/ 57 w 57"/>
                    <a:gd name="T17" fmla="*/ 15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306">
                      <a:moveTo>
                        <a:pt x="57" y="152"/>
                      </a:moveTo>
                      <a:cubicBezTo>
                        <a:pt x="57" y="192"/>
                        <a:pt x="57" y="233"/>
                        <a:pt x="57" y="274"/>
                      </a:cubicBezTo>
                      <a:cubicBezTo>
                        <a:pt x="57" y="286"/>
                        <a:pt x="52" y="295"/>
                        <a:pt x="41" y="300"/>
                      </a:cubicBezTo>
                      <a:cubicBezTo>
                        <a:pt x="31" y="306"/>
                        <a:pt x="21" y="304"/>
                        <a:pt x="12" y="298"/>
                      </a:cubicBezTo>
                      <a:cubicBezTo>
                        <a:pt x="4" y="292"/>
                        <a:pt x="0" y="283"/>
                        <a:pt x="0" y="273"/>
                      </a:cubicBezTo>
                      <a:cubicBezTo>
                        <a:pt x="0" y="192"/>
                        <a:pt x="0" y="111"/>
                        <a:pt x="0" y="30"/>
                      </a:cubicBezTo>
                      <a:cubicBezTo>
                        <a:pt x="0" y="13"/>
                        <a:pt x="13" y="0"/>
                        <a:pt x="29" y="0"/>
                      </a:cubicBezTo>
                      <a:cubicBezTo>
                        <a:pt x="45" y="0"/>
                        <a:pt x="57" y="13"/>
                        <a:pt x="57" y="30"/>
                      </a:cubicBezTo>
                      <a:cubicBezTo>
                        <a:pt x="57" y="71"/>
                        <a:pt x="57" y="111"/>
                        <a:pt x="57"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42" name="Freeform 9">
                  <a:extLst>
                    <a:ext uri="{FF2B5EF4-FFF2-40B4-BE49-F238E27FC236}">
                      <a16:creationId xmlns:a16="http://schemas.microsoft.com/office/drawing/2014/main" id="{7670AA87-8CAC-4122-9CBA-8C289B7AF6FC}"/>
                    </a:ext>
                  </a:extLst>
                </p:cNvPr>
                <p:cNvSpPr>
                  <a:spLocks/>
                </p:cNvSpPr>
                <p:nvPr/>
              </p:nvSpPr>
              <p:spPr bwMode="auto">
                <a:xfrm>
                  <a:off x="10804526" y="9074150"/>
                  <a:ext cx="122238" cy="501650"/>
                </a:xfrm>
                <a:custGeom>
                  <a:avLst/>
                  <a:gdLst>
                    <a:gd name="T0" fmla="*/ 0 w 57"/>
                    <a:gd name="T1" fmla="*/ 117 h 232"/>
                    <a:gd name="T2" fmla="*/ 0 w 57"/>
                    <a:gd name="T3" fmla="*/ 32 h 232"/>
                    <a:gd name="T4" fmla="*/ 29 w 57"/>
                    <a:gd name="T5" fmla="*/ 0 h 232"/>
                    <a:gd name="T6" fmla="*/ 57 w 57"/>
                    <a:gd name="T7" fmla="*/ 32 h 232"/>
                    <a:gd name="T8" fmla="*/ 57 w 57"/>
                    <a:gd name="T9" fmla="*/ 199 h 232"/>
                    <a:gd name="T10" fmla="*/ 29 w 57"/>
                    <a:gd name="T11" fmla="*/ 231 h 232"/>
                    <a:gd name="T12" fmla="*/ 0 w 57"/>
                    <a:gd name="T13" fmla="*/ 200 h 232"/>
                    <a:gd name="T14" fmla="*/ 0 w 57"/>
                    <a:gd name="T15" fmla="*/ 117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32">
                      <a:moveTo>
                        <a:pt x="0" y="117"/>
                      </a:moveTo>
                      <a:cubicBezTo>
                        <a:pt x="0" y="88"/>
                        <a:pt x="0" y="60"/>
                        <a:pt x="0" y="32"/>
                      </a:cubicBezTo>
                      <a:cubicBezTo>
                        <a:pt x="0" y="14"/>
                        <a:pt x="12" y="0"/>
                        <a:pt x="29" y="0"/>
                      </a:cubicBezTo>
                      <a:cubicBezTo>
                        <a:pt x="45" y="0"/>
                        <a:pt x="57" y="13"/>
                        <a:pt x="57" y="32"/>
                      </a:cubicBezTo>
                      <a:cubicBezTo>
                        <a:pt x="57" y="88"/>
                        <a:pt x="57" y="144"/>
                        <a:pt x="57" y="199"/>
                      </a:cubicBezTo>
                      <a:cubicBezTo>
                        <a:pt x="57" y="218"/>
                        <a:pt x="45" y="231"/>
                        <a:pt x="29" y="231"/>
                      </a:cubicBezTo>
                      <a:cubicBezTo>
                        <a:pt x="12" y="232"/>
                        <a:pt x="0" y="218"/>
                        <a:pt x="0" y="200"/>
                      </a:cubicBezTo>
                      <a:cubicBezTo>
                        <a:pt x="0" y="172"/>
                        <a:pt x="0" y="144"/>
                        <a:pt x="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44" name="Freeform 10">
                  <a:extLst>
                    <a:ext uri="{FF2B5EF4-FFF2-40B4-BE49-F238E27FC236}">
                      <a16:creationId xmlns:a16="http://schemas.microsoft.com/office/drawing/2014/main" id="{ECA5335E-7AF0-40AC-87F3-6D240FCE6AA4}"/>
                    </a:ext>
                  </a:extLst>
                </p:cNvPr>
                <p:cNvSpPr>
                  <a:spLocks/>
                </p:cNvSpPr>
                <p:nvPr/>
              </p:nvSpPr>
              <p:spPr bwMode="auto">
                <a:xfrm>
                  <a:off x="10999788" y="9169400"/>
                  <a:ext cx="123825" cy="404812"/>
                </a:xfrm>
                <a:custGeom>
                  <a:avLst/>
                  <a:gdLst>
                    <a:gd name="T0" fmla="*/ 0 w 57"/>
                    <a:gd name="T1" fmla="*/ 94 h 187"/>
                    <a:gd name="T2" fmla="*/ 0 w 57"/>
                    <a:gd name="T3" fmla="*/ 32 h 187"/>
                    <a:gd name="T4" fmla="*/ 28 w 57"/>
                    <a:gd name="T5" fmla="*/ 0 h 187"/>
                    <a:gd name="T6" fmla="*/ 57 w 57"/>
                    <a:gd name="T7" fmla="*/ 32 h 187"/>
                    <a:gd name="T8" fmla="*/ 57 w 57"/>
                    <a:gd name="T9" fmla="*/ 156 h 187"/>
                    <a:gd name="T10" fmla="*/ 28 w 57"/>
                    <a:gd name="T11" fmla="*/ 187 h 187"/>
                    <a:gd name="T12" fmla="*/ 0 w 57"/>
                    <a:gd name="T13" fmla="*/ 155 h 187"/>
                    <a:gd name="T14" fmla="*/ 0 w 57"/>
                    <a:gd name="T15" fmla="*/ 94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7">
                      <a:moveTo>
                        <a:pt x="0" y="94"/>
                      </a:moveTo>
                      <a:cubicBezTo>
                        <a:pt x="0" y="73"/>
                        <a:pt x="0" y="53"/>
                        <a:pt x="0" y="32"/>
                      </a:cubicBezTo>
                      <a:cubicBezTo>
                        <a:pt x="0" y="14"/>
                        <a:pt x="12" y="0"/>
                        <a:pt x="28" y="0"/>
                      </a:cubicBezTo>
                      <a:cubicBezTo>
                        <a:pt x="45" y="0"/>
                        <a:pt x="57" y="14"/>
                        <a:pt x="57" y="32"/>
                      </a:cubicBezTo>
                      <a:cubicBezTo>
                        <a:pt x="57" y="74"/>
                        <a:pt x="57" y="115"/>
                        <a:pt x="57" y="156"/>
                      </a:cubicBezTo>
                      <a:cubicBezTo>
                        <a:pt x="57" y="174"/>
                        <a:pt x="45" y="187"/>
                        <a:pt x="28" y="187"/>
                      </a:cubicBezTo>
                      <a:cubicBezTo>
                        <a:pt x="12" y="187"/>
                        <a:pt x="0" y="174"/>
                        <a:pt x="0" y="155"/>
                      </a:cubicBezTo>
                      <a:cubicBezTo>
                        <a:pt x="0" y="135"/>
                        <a:pt x="0" y="114"/>
                        <a:pt x="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48" name="Freeform 11">
                  <a:extLst>
                    <a:ext uri="{FF2B5EF4-FFF2-40B4-BE49-F238E27FC236}">
                      <a16:creationId xmlns:a16="http://schemas.microsoft.com/office/drawing/2014/main" id="{E95C9D55-530E-484E-B8A2-5165E8CD9F8E}"/>
                    </a:ext>
                  </a:extLst>
                </p:cNvPr>
                <p:cNvSpPr>
                  <a:spLocks/>
                </p:cNvSpPr>
                <p:nvPr/>
              </p:nvSpPr>
              <p:spPr bwMode="auto">
                <a:xfrm>
                  <a:off x="10604501" y="9302750"/>
                  <a:ext cx="128588" cy="273050"/>
                </a:xfrm>
                <a:custGeom>
                  <a:avLst/>
                  <a:gdLst>
                    <a:gd name="T0" fmla="*/ 1 w 59"/>
                    <a:gd name="T1" fmla="*/ 62 h 126"/>
                    <a:gd name="T2" fmla="*/ 1 w 59"/>
                    <a:gd name="T3" fmla="*/ 30 h 126"/>
                    <a:gd name="T4" fmla="*/ 31 w 59"/>
                    <a:gd name="T5" fmla="*/ 0 h 126"/>
                    <a:gd name="T6" fmla="*/ 59 w 59"/>
                    <a:gd name="T7" fmla="*/ 30 h 126"/>
                    <a:gd name="T8" fmla="*/ 59 w 59"/>
                    <a:gd name="T9" fmla="*/ 96 h 126"/>
                    <a:gd name="T10" fmla="*/ 30 w 59"/>
                    <a:gd name="T11" fmla="*/ 125 h 126"/>
                    <a:gd name="T12" fmla="*/ 1 w 59"/>
                    <a:gd name="T13" fmla="*/ 96 h 126"/>
                    <a:gd name="T14" fmla="*/ 1 w 59"/>
                    <a:gd name="T15" fmla="*/ 6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26">
                      <a:moveTo>
                        <a:pt x="1" y="62"/>
                      </a:moveTo>
                      <a:cubicBezTo>
                        <a:pt x="1" y="51"/>
                        <a:pt x="1" y="41"/>
                        <a:pt x="1" y="30"/>
                      </a:cubicBezTo>
                      <a:cubicBezTo>
                        <a:pt x="1" y="13"/>
                        <a:pt x="15" y="0"/>
                        <a:pt x="31" y="0"/>
                      </a:cubicBezTo>
                      <a:cubicBezTo>
                        <a:pt x="46" y="0"/>
                        <a:pt x="59" y="13"/>
                        <a:pt x="59" y="30"/>
                      </a:cubicBezTo>
                      <a:cubicBezTo>
                        <a:pt x="59" y="52"/>
                        <a:pt x="59" y="74"/>
                        <a:pt x="59" y="96"/>
                      </a:cubicBezTo>
                      <a:cubicBezTo>
                        <a:pt x="59" y="113"/>
                        <a:pt x="46" y="125"/>
                        <a:pt x="30" y="125"/>
                      </a:cubicBezTo>
                      <a:cubicBezTo>
                        <a:pt x="15" y="126"/>
                        <a:pt x="1" y="112"/>
                        <a:pt x="1" y="96"/>
                      </a:cubicBezTo>
                      <a:cubicBezTo>
                        <a:pt x="0" y="85"/>
                        <a:pt x="1" y="73"/>
                        <a:pt x="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grpSp>
        </p:grpSp>
      </p:grpSp>
      <p:grpSp>
        <p:nvGrpSpPr>
          <p:cNvPr id="149" name="Group 148">
            <a:extLst>
              <a:ext uri="{FF2B5EF4-FFF2-40B4-BE49-F238E27FC236}">
                <a16:creationId xmlns:a16="http://schemas.microsoft.com/office/drawing/2014/main" id="{0852A2D3-7834-473A-A624-EEFCF4E24419}"/>
              </a:ext>
            </a:extLst>
          </p:cNvPr>
          <p:cNvGrpSpPr/>
          <p:nvPr/>
        </p:nvGrpSpPr>
        <p:grpSpPr>
          <a:xfrm>
            <a:off x="9863714" y="3449662"/>
            <a:ext cx="301470" cy="148887"/>
            <a:chOff x="1798637" y="3316994"/>
            <a:chExt cx="307515" cy="151872"/>
          </a:xfrm>
        </p:grpSpPr>
        <p:cxnSp>
          <p:nvCxnSpPr>
            <p:cNvPr id="150" name="Straight Connector 149">
              <a:extLst>
                <a:ext uri="{FF2B5EF4-FFF2-40B4-BE49-F238E27FC236}">
                  <a16:creationId xmlns:a16="http://schemas.microsoft.com/office/drawing/2014/main" id="{13058C39-2FC3-43B8-B65B-FCA022E2E9CB}"/>
                </a:ext>
              </a:extLst>
            </p:cNvPr>
            <p:cNvCxnSpPr>
              <a:cxnSpLocks/>
            </p:cNvCxnSpPr>
            <p:nvPr/>
          </p:nvCxnSpPr>
          <p:spPr>
            <a:xfrm>
              <a:off x="1798637" y="3316994"/>
              <a:ext cx="307514" cy="0"/>
            </a:xfrm>
            <a:prstGeom prst="line">
              <a:avLst/>
            </a:prstGeom>
            <a:noFill/>
            <a:ln w="6350" cap="flat" cmpd="sng" algn="ctr">
              <a:solidFill>
                <a:srgbClr val="002050"/>
              </a:solidFill>
              <a:prstDash val="solid"/>
              <a:headEnd type="triangle" w="med" len="med"/>
              <a:tailEnd type="none" w="med" len="med"/>
            </a:ln>
            <a:effectLst/>
          </p:spPr>
        </p:cxnSp>
        <p:cxnSp>
          <p:nvCxnSpPr>
            <p:cNvPr id="151" name="Straight Connector 150">
              <a:extLst>
                <a:ext uri="{FF2B5EF4-FFF2-40B4-BE49-F238E27FC236}">
                  <a16:creationId xmlns:a16="http://schemas.microsoft.com/office/drawing/2014/main" id="{D29C5C1D-448C-4F36-843B-DAA818C2078E}"/>
                </a:ext>
              </a:extLst>
            </p:cNvPr>
            <p:cNvCxnSpPr>
              <a:cxnSpLocks/>
            </p:cNvCxnSpPr>
            <p:nvPr/>
          </p:nvCxnSpPr>
          <p:spPr>
            <a:xfrm flipH="1">
              <a:off x="1798637" y="3468866"/>
              <a:ext cx="307515" cy="0"/>
            </a:xfrm>
            <a:prstGeom prst="line">
              <a:avLst/>
            </a:prstGeom>
            <a:noFill/>
            <a:ln w="6350" cap="flat" cmpd="sng" algn="ctr">
              <a:solidFill>
                <a:srgbClr val="002050"/>
              </a:solidFill>
              <a:prstDash val="solid"/>
              <a:headEnd type="triangle" w="med" len="med"/>
              <a:tailEnd type="none" w="med" len="med"/>
            </a:ln>
            <a:effectLst/>
          </p:spPr>
        </p:cxnSp>
      </p:grpSp>
      <p:grpSp>
        <p:nvGrpSpPr>
          <p:cNvPr id="23" name="Group 22">
            <a:extLst>
              <a:ext uri="{FF2B5EF4-FFF2-40B4-BE49-F238E27FC236}">
                <a16:creationId xmlns:a16="http://schemas.microsoft.com/office/drawing/2014/main" id="{B426EE99-CAA1-4F0C-9689-46EF351E4EE8}"/>
              </a:ext>
            </a:extLst>
          </p:cNvPr>
          <p:cNvGrpSpPr/>
          <p:nvPr/>
        </p:nvGrpSpPr>
        <p:grpSpPr>
          <a:xfrm>
            <a:off x="6079105" y="4693374"/>
            <a:ext cx="420186" cy="378835"/>
            <a:chOff x="6201003" y="4786989"/>
            <a:chExt cx="428612" cy="386431"/>
          </a:xfrm>
        </p:grpSpPr>
        <p:sp>
          <p:nvSpPr>
            <p:cNvPr id="190" name="Freeform: Shape 189">
              <a:extLst>
                <a:ext uri="{FF2B5EF4-FFF2-40B4-BE49-F238E27FC236}">
                  <a16:creationId xmlns:a16="http://schemas.microsoft.com/office/drawing/2014/main" id="{1175E83A-6987-48ED-A5B8-28859A4CC343}"/>
                </a:ext>
              </a:extLst>
            </p:cNvPr>
            <p:cNvSpPr>
              <a:spLocks/>
            </p:cNvSpPr>
            <p:nvPr/>
          </p:nvSpPr>
          <p:spPr bwMode="auto">
            <a:xfrm>
              <a:off x="6319735" y="4786989"/>
              <a:ext cx="199771" cy="386431"/>
            </a:xfrm>
            <a:custGeom>
              <a:avLst/>
              <a:gdLst>
                <a:gd name="connsiteX0" fmla="*/ 59850 w 199771"/>
                <a:gd name="connsiteY0" fmla="*/ 160990 h 386431"/>
                <a:gd name="connsiteX1" fmla="*/ 59831 w 199771"/>
                <a:gd name="connsiteY1" fmla="*/ 161038 h 386431"/>
                <a:gd name="connsiteX2" fmla="*/ 62103 w 199771"/>
                <a:gd name="connsiteY2" fmla="*/ 162457 h 386431"/>
                <a:gd name="connsiteX3" fmla="*/ 77595 w 199771"/>
                <a:gd name="connsiteY3" fmla="*/ 163651 h 386431"/>
                <a:gd name="connsiteX4" fmla="*/ 137775 w 199771"/>
                <a:gd name="connsiteY4" fmla="*/ 163651 h 386431"/>
                <a:gd name="connsiteX5" fmla="*/ 140733 w 199771"/>
                <a:gd name="connsiteY5" fmla="*/ 168989 h 386431"/>
                <a:gd name="connsiteX6" fmla="*/ 140748 w 199771"/>
                <a:gd name="connsiteY6" fmla="*/ 168962 h 386431"/>
                <a:gd name="connsiteX7" fmla="*/ 137768 w 199771"/>
                <a:gd name="connsiteY7" fmla="*/ 163586 h 386431"/>
                <a:gd name="connsiteX8" fmla="*/ 77586 w 199771"/>
                <a:gd name="connsiteY8" fmla="*/ 163586 h 386431"/>
                <a:gd name="connsiteX9" fmla="*/ 62093 w 199771"/>
                <a:gd name="connsiteY9" fmla="*/ 162391 h 386431"/>
                <a:gd name="connsiteX10" fmla="*/ 71934 w 199771"/>
                <a:gd name="connsiteY10" fmla="*/ 0 h 386431"/>
                <a:gd name="connsiteX11" fmla="*/ 129700 w 199771"/>
                <a:gd name="connsiteY11" fmla="*/ 299 h 386431"/>
                <a:gd name="connsiteX12" fmla="*/ 129724 w 199771"/>
                <a:gd name="connsiteY12" fmla="*/ 220 h 386431"/>
                <a:gd name="connsiteX13" fmla="*/ 198249 w 199771"/>
                <a:gd name="connsiteY13" fmla="*/ 220 h 386431"/>
                <a:gd name="connsiteX14" fmla="*/ 112146 w 199771"/>
                <a:gd name="connsiteY14" fmla="*/ 131331 h 386431"/>
                <a:gd name="connsiteX15" fmla="*/ 199738 w 199771"/>
                <a:gd name="connsiteY15" fmla="*/ 131331 h 386431"/>
                <a:gd name="connsiteX16" fmla="*/ 197355 w 199771"/>
                <a:gd name="connsiteY16" fmla="*/ 137304 h 386431"/>
                <a:gd name="connsiteX17" fmla="*/ 28129 w 199771"/>
                <a:gd name="connsiteY17" fmla="*/ 375334 h 386431"/>
                <a:gd name="connsiteX18" fmla="*/ 26110 w 199771"/>
                <a:gd name="connsiteY18" fmla="*/ 377358 h 386431"/>
                <a:gd name="connsiteX19" fmla="*/ 26054 w 199771"/>
                <a:gd name="connsiteY19" fmla="*/ 377472 h 386431"/>
                <a:gd name="connsiteX20" fmla="*/ 22479 w 199771"/>
                <a:gd name="connsiteY20" fmla="*/ 382549 h 386431"/>
                <a:gd name="connsiteX21" fmla="*/ 18904 w 199771"/>
                <a:gd name="connsiteY21" fmla="*/ 386431 h 386431"/>
                <a:gd name="connsiteX22" fmla="*/ 33800 w 199771"/>
                <a:gd name="connsiteY22" fmla="*/ 342831 h 386431"/>
                <a:gd name="connsiteX23" fmla="*/ 81765 w 199771"/>
                <a:gd name="connsiteY23" fmla="*/ 203668 h 386431"/>
                <a:gd name="connsiteX24" fmla="*/ 76999 w 199771"/>
                <a:gd name="connsiteY24" fmla="*/ 196501 h 386431"/>
                <a:gd name="connsiteX25" fmla="*/ 4305 w 199771"/>
                <a:gd name="connsiteY25" fmla="*/ 195903 h 386431"/>
                <a:gd name="connsiteX26" fmla="*/ 730 w 199771"/>
                <a:gd name="connsiteY26" fmla="*/ 190528 h 386431"/>
                <a:gd name="connsiteX27" fmla="*/ 67167 w 199771"/>
                <a:gd name="connsiteY27" fmla="*/ 4181 h 386431"/>
                <a:gd name="connsiteX28" fmla="*/ 71934 w 199771"/>
                <a:gd name="connsiteY28" fmla="*/ 0 h 38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771" h="386431">
                  <a:moveTo>
                    <a:pt x="59850" y="160990"/>
                  </a:moveTo>
                  <a:lnTo>
                    <a:pt x="59831" y="161038"/>
                  </a:lnTo>
                  <a:cubicBezTo>
                    <a:pt x="59794" y="161859"/>
                    <a:pt x="60315" y="162457"/>
                    <a:pt x="62103" y="162457"/>
                  </a:cubicBezTo>
                  <a:cubicBezTo>
                    <a:pt x="67465" y="162158"/>
                    <a:pt x="72232" y="163950"/>
                    <a:pt x="77595" y="163651"/>
                  </a:cubicBezTo>
                  <a:cubicBezTo>
                    <a:pt x="97555" y="163352"/>
                    <a:pt x="117516" y="163651"/>
                    <a:pt x="137775" y="163651"/>
                  </a:cubicBezTo>
                  <a:lnTo>
                    <a:pt x="140733" y="168989"/>
                  </a:lnTo>
                  <a:lnTo>
                    <a:pt x="140748" y="168962"/>
                  </a:lnTo>
                  <a:cubicBezTo>
                    <a:pt x="143131" y="164780"/>
                    <a:pt x="142535" y="163586"/>
                    <a:pt x="137768" y="163586"/>
                  </a:cubicBezTo>
                  <a:cubicBezTo>
                    <a:pt x="117509" y="163586"/>
                    <a:pt x="97547" y="163287"/>
                    <a:pt x="77586" y="163586"/>
                  </a:cubicBezTo>
                  <a:cubicBezTo>
                    <a:pt x="72223" y="163884"/>
                    <a:pt x="67456" y="162092"/>
                    <a:pt x="62093" y="162391"/>
                  </a:cubicBezTo>
                  <a:close/>
                  <a:moveTo>
                    <a:pt x="71934" y="0"/>
                  </a:moveTo>
                  <a:lnTo>
                    <a:pt x="129700" y="299"/>
                  </a:lnTo>
                  <a:lnTo>
                    <a:pt x="129724" y="220"/>
                  </a:lnTo>
                  <a:cubicBezTo>
                    <a:pt x="152069" y="220"/>
                    <a:pt x="174712" y="220"/>
                    <a:pt x="198249" y="220"/>
                  </a:cubicBezTo>
                  <a:cubicBezTo>
                    <a:pt x="169647" y="44123"/>
                    <a:pt x="141343" y="87129"/>
                    <a:pt x="112146" y="131331"/>
                  </a:cubicBezTo>
                  <a:cubicBezTo>
                    <a:pt x="142237" y="131331"/>
                    <a:pt x="170839" y="131331"/>
                    <a:pt x="199738" y="131331"/>
                  </a:cubicBezTo>
                  <a:cubicBezTo>
                    <a:pt x="200036" y="134317"/>
                    <a:pt x="198249" y="135811"/>
                    <a:pt x="197355" y="137304"/>
                  </a:cubicBezTo>
                  <a:cubicBezTo>
                    <a:pt x="140748" y="216747"/>
                    <a:pt x="84438" y="295891"/>
                    <a:pt x="28129" y="375334"/>
                  </a:cubicBezTo>
                  <a:lnTo>
                    <a:pt x="26110" y="377358"/>
                  </a:lnTo>
                  <a:lnTo>
                    <a:pt x="26054" y="377472"/>
                  </a:lnTo>
                  <a:cubicBezTo>
                    <a:pt x="23074" y="377771"/>
                    <a:pt x="22777" y="380160"/>
                    <a:pt x="22479" y="382549"/>
                  </a:cubicBezTo>
                  <a:cubicBezTo>
                    <a:pt x="22181" y="384341"/>
                    <a:pt x="20989" y="385535"/>
                    <a:pt x="18904" y="386431"/>
                  </a:cubicBezTo>
                  <a:cubicBezTo>
                    <a:pt x="23968" y="371798"/>
                    <a:pt x="28735" y="357165"/>
                    <a:pt x="33800" y="342831"/>
                  </a:cubicBezTo>
                  <a:cubicBezTo>
                    <a:pt x="49888" y="296244"/>
                    <a:pt x="65678" y="249956"/>
                    <a:pt x="81765" y="203668"/>
                  </a:cubicBezTo>
                  <a:cubicBezTo>
                    <a:pt x="84149" y="196799"/>
                    <a:pt x="83851" y="196501"/>
                    <a:pt x="76999" y="196501"/>
                  </a:cubicBezTo>
                  <a:cubicBezTo>
                    <a:pt x="52867" y="196202"/>
                    <a:pt x="28735" y="195903"/>
                    <a:pt x="4305" y="195903"/>
                  </a:cubicBezTo>
                  <a:cubicBezTo>
                    <a:pt x="-163" y="195903"/>
                    <a:pt x="-759" y="194709"/>
                    <a:pt x="730" y="190528"/>
                  </a:cubicBezTo>
                  <a:cubicBezTo>
                    <a:pt x="22777" y="128412"/>
                    <a:pt x="45121" y="66297"/>
                    <a:pt x="67167" y="4181"/>
                  </a:cubicBezTo>
                  <a:cubicBezTo>
                    <a:pt x="68061" y="1792"/>
                    <a:pt x="68955" y="0"/>
                    <a:pt x="71934"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73" name="Freeform 22">
              <a:extLst>
                <a:ext uri="{FF2B5EF4-FFF2-40B4-BE49-F238E27FC236}">
                  <a16:creationId xmlns:a16="http://schemas.microsoft.com/office/drawing/2014/main" id="{8572B187-F2B4-4A47-AB6C-6F289295BB10}"/>
                </a:ext>
              </a:extLst>
            </p:cNvPr>
            <p:cNvSpPr>
              <a:spLocks/>
            </p:cNvSpPr>
            <p:nvPr/>
          </p:nvSpPr>
          <p:spPr bwMode="auto">
            <a:xfrm>
              <a:off x="6201003" y="4856191"/>
              <a:ext cx="137086" cy="245172"/>
            </a:xfrm>
            <a:custGeom>
              <a:avLst/>
              <a:gdLst>
                <a:gd name="T0" fmla="*/ 2 w 460"/>
                <a:gd name="T1" fmla="*/ 406 h 821"/>
                <a:gd name="T2" fmla="*/ 16 w 460"/>
                <a:gd name="T3" fmla="*/ 374 h 821"/>
                <a:gd name="T4" fmla="*/ 385 w 460"/>
                <a:gd name="T5" fmla="*/ 17 h 821"/>
                <a:gd name="T6" fmla="*/ 439 w 460"/>
                <a:gd name="T7" fmla="*/ 16 h 821"/>
                <a:gd name="T8" fmla="*/ 434 w 460"/>
                <a:gd name="T9" fmla="*/ 69 h 821"/>
                <a:gd name="T10" fmla="*/ 130 w 460"/>
                <a:gd name="T11" fmla="*/ 370 h 821"/>
                <a:gd name="T12" fmla="*/ 130 w 460"/>
                <a:gd name="T13" fmla="*/ 440 h 821"/>
                <a:gd name="T14" fmla="*/ 433 w 460"/>
                <a:gd name="T15" fmla="*/ 745 h 821"/>
                <a:gd name="T16" fmla="*/ 445 w 460"/>
                <a:gd name="T17" fmla="*/ 805 h 821"/>
                <a:gd name="T18" fmla="*/ 382 w 460"/>
                <a:gd name="T19" fmla="*/ 796 h 821"/>
                <a:gd name="T20" fmla="*/ 87 w 460"/>
                <a:gd name="T21" fmla="*/ 515 h 821"/>
                <a:gd name="T22" fmla="*/ 11 w 460"/>
                <a:gd name="T23" fmla="*/ 431 h 821"/>
                <a:gd name="T24" fmla="*/ 2 w 460"/>
                <a:gd name="T25" fmla="*/ 40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821">
                  <a:moveTo>
                    <a:pt x="2" y="406"/>
                  </a:moveTo>
                  <a:cubicBezTo>
                    <a:pt x="1" y="392"/>
                    <a:pt x="7" y="382"/>
                    <a:pt x="16" y="374"/>
                  </a:cubicBezTo>
                  <a:cubicBezTo>
                    <a:pt x="139" y="254"/>
                    <a:pt x="262" y="135"/>
                    <a:pt x="385" y="17"/>
                  </a:cubicBezTo>
                  <a:cubicBezTo>
                    <a:pt x="403" y="0"/>
                    <a:pt x="425" y="1"/>
                    <a:pt x="439" y="16"/>
                  </a:cubicBezTo>
                  <a:cubicBezTo>
                    <a:pt x="454" y="33"/>
                    <a:pt x="452" y="50"/>
                    <a:pt x="434" y="69"/>
                  </a:cubicBezTo>
                  <a:cubicBezTo>
                    <a:pt x="333" y="169"/>
                    <a:pt x="231" y="269"/>
                    <a:pt x="130" y="370"/>
                  </a:cubicBezTo>
                  <a:cubicBezTo>
                    <a:pt x="103" y="397"/>
                    <a:pt x="103" y="413"/>
                    <a:pt x="130" y="440"/>
                  </a:cubicBezTo>
                  <a:cubicBezTo>
                    <a:pt x="231" y="542"/>
                    <a:pt x="332" y="643"/>
                    <a:pt x="433" y="745"/>
                  </a:cubicBezTo>
                  <a:cubicBezTo>
                    <a:pt x="456" y="768"/>
                    <a:pt x="460" y="789"/>
                    <a:pt x="445" y="805"/>
                  </a:cubicBezTo>
                  <a:cubicBezTo>
                    <a:pt x="433" y="818"/>
                    <a:pt x="408" y="821"/>
                    <a:pt x="382" y="796"/>
                  </a:cubicBezTo>
                  <a:cubicBezTo>
                    <a:pt x="285" y="701"/>
                    <a:pt x="185" y="609"/>
                    <a:pt x="87" y="515"/>
                  </a:cubicBezTo>
                  <a:cubicBezTo>
                    <a:pt x="60" y="489"/>
                    <a:pt x="36" y="459"/>
                    <a:pt x="11" y="431"/>
                  </a:cubicBezTo>
                  <a:cubicBezTo>
                    <a:pt x="4" y="423"/>
                    <a:pt x="0" y="415"/>
                    <a:pt x="2" y="406"/>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74" name="Freeform 23">
              <a:extLst>
                <a:ext uri="{FF2B5EF4-FFF2-40B4-BE49-F238E27FC236}">
                  <a16:creationId xmlns:a16="http://schemas.microsoft.com/office/drawing/2014/main" id="{C590472E-918C-4C03-8F0B-9B6D291FBB4F}"/>
                </a:ext>
              </a:extLst>
            </p:cNvPr>
            <p:cNvSpPr>
              <a:spLocks/>
            </p:cNvSpPr>
            <p:nvPr/>
          </p:nvSpPr>
          <p:spPr bwMode="auto">
            <a:xfrm>
              <a:off x="6491431" y="4857069"/>
              <a:ext cx="138184" cy="242975"/>
            </a:xfrm>
            <a:custGeom>
              <a:avLst/>
              <a:gdLst>
                <a:gd name="T0" fmla="*/ 37 w 464"/>
                <a:gd name="T1" fmla="*/ 813 h 813"/>
                <a:gd name="T2" fmla="*/ 7 w 464"/>
                <a:gd name="T3" fmla="*/ 793 h 813"/>
                <a:gd name="T4" fmla="*/ 16 w 464"/>
                <a:gd name="T5" fmla="*/ 751 h 813"/>
                <a:gd name="T6" fmla="*/ 114 w 464"/>
                <a:gd name="T7" fmla="*/ 654 h 813"/>
                <a:gd name="T8" fmla="*/ 335 w 464"/>
                <a:gd name="T9" fmla="*/ 437 h 813"/>
                <a:gd name="T10" fmla="*/ 334 w 464"/>
                <a:gd name="T11" fmla="*/ 366 h 813"/>
                <a:gd name="T12" fmla="*/ 22 w 464"/>
                <a:gd name="T13" fmla="*/ 64 h 813"/>
                <a:gd name="T14" fmla="*/ 11 w 464"/>
                <a:gd name="T15" fmla="*/ 27 h 813"/>
                <a:gd name="T16" fmla="*/ 42 w 464"/>
                <a:gd name="T17" fmla="*/ 2 h 813"/>
                <a:gd name="T18" fmla="*/ 75 w 464"/>
                <a:gd name="T19" fmla="*/ 16 h 813"/>
                <a:gd name="T20" fmla="*/ 339 w 464"/>
                <a:gd name="T21" fmla="*/ 270 h 813"/>
                <a:gd name="T22" fmla="*/ 437 w 464"/>
                <a:gd name="T23" fmla="*/ 366 h 813"/>
                <a:gd name="T24" fmla="*/ 437 w 464"/>
                <a:gd name="T25" fmla="*/ 438 h 813"/>
                <a:gd name="T26" fmla="*/ 73 w 464"/>
                <a:gd name="T27" fmla="*/ 795 h 813"/>
                <a:gd name="T28" fmla="*/ 37 w 464"/>
                <a:gd name="T2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813">
                  <a:moveTo>
                    <a:pt x="37" y="813"/>
                  </a:moveTo>
                  <a:cubicBezTo>
                    <a:pt x="24" y="813"/>
                    <a:pt x="13" y="807"/>
                    <a:pt x="7" y="793"/>
                  </a:cubicBezTo>
                  <a:cubicBezTo>
                    <a:pt x="0" y="777"/>
                    <a:pt x="4" y="763"/>
                    <a:pt x="16" y="751"/>
                  </a:cubicBezTo>
                  <a:cubicBezTo>
                    <a:pt x="48" y="719"/>
                    <a:pt x="81" y="686"/>
                    <a:pt x="114" y="654"/>
                  </a:cubicBezTo>
                  <a:cubicBezTo>
                    <a:pt x="187" y="582"/>
                    <a:pt x="261" y="509"/>
                    <a:pt x="335" y="437"/>
                  </a:cubicBezTo>
                  <a:cubicBezTo>
                    <a:pt x="362" y="410"/>
                    <a:pt x="362" y="393"/>
                    <a:pt x="334" y="366"/>
                  </a:cubicBezTo>
                  <a:cubicBezTo>
                    <a:pt x="230" y="266"/>
                    <a:pt x="126" y="165"/>
                    <a:pt x="22" y="64"/>
                  </a:cubicBezTo>
                  <a:cubicBezTo>
                    <a:pt x="11" y="53"/>
                    <a:pt x="6" y="42"/>
                    <a:pt x="11" y="27"/>
                  </a:cubicBezTo>
                  <a:cubicBezTo>
                    <a:pt x="16" y="12"/>
                    <a:pt x="27" y="4"/>
                    <a:pt x="42" y="2"/>
                  </a:cubicBezTo>
                  <a:cubicBezTo>
                    <a:pt x="56" y="0"/>
                    <a:pt x="66" y="7"/>
                    <a:pt x="75" y="16"/>
                  </a:cubicBezTo>
                  <a:cubicBezTo>
                    <a:pt x="163" y="101"/>
                    <a:pt x="251" y="185"/>
                    <a:pt x="339" y="270"/>
                  </a:cubicBezTo>
                  <a:cubicBezTo>
                    <a:pt x="372" y="302"/>
                    <a:pt x="405" y="334"/>
                    <a:pt x="437" y="366"/>
                  </a:cubicBezTo>
                  <a:cubicBezTo>
                    <a:pt x="464" y="392"/>
                    <a:pt x="463" y="412"/>
                    <a:pt x="437" y="438"/>
                  </a:cubicBezTo>
                  <a:cubicBezTo>
                    <a:pt x="316" y="557"/>
                    <a:pt x="194" y="676"/>
                    <a:pt x="73" y="795"/>
                  </a:cubicBezTo>
                  <a:cubicBezTo>
                    <a:pt x="63" y="804"/>
                    <a:pt x="53" y="813"/>
                    <a:pt x="37" y="813"/>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grpSp>
      <p:sp>
        <p:nvSpPr>
          <p:cNvPr id="175" name="Freeform 26">
            <a:extLst>
              <a:ext uri="{FF2B5EF4-FFF2-40B4-BE49-F238E27FC236}">
                <a16:creationId xmlns:a16="http://schemas.microsoft.com/office/drawing/2014/main" id="{4FAE1255-D0B3-4C20-9B47-3FEAD705E310}"/>
              </a:ext>
            </a:extLst>
          </p:cNvPr>
          <p:cNvSpPr>
            <a:spLocks/>
          </p:cNvSpPr>
          <p:nvPr/>
        </p:nvSpPr>
        <p:spPr bwMode="auto">
          <a:xfrm>
            <a:off x="6217588" y="5063379"/>
            <a:ext cx="3446" cy="4954"/>
          </a:xfrm>
          <a:custGeom>
            <a:avLst/>
            <a:gdLst>
              <a:gd name="T0" fmla="*/ 0 w 12"/>
              <a:gd name="T1" fmla="*/ 17 h 17"/>
              <a:gd name="T2" fmla="*/ 12 w 12"/>
              <a:gd name="T3" fmla="*/ 0 h 17"/>
              <a:gd name="T4" fmla="*/ 0 w 12"/>
              <a:gd name="T5" fmla="*/ 17 h 17"/>
            </a:gdLst>
            <a:ahLst/>
            <a:cxnLst>
              <a:cxn ang="0">
                <a:pos x="T0" y="T1"/>
              </a:cxn>
              <a:cxn ang="0">
                <a:pos x="T2" y="T3"/>
              </a:cxn>
              <a:cxn ang="0">
                <a:pos x="T4" y="T5"/>
              </a:cxn>
            </a:cxnLst>
            <a:rect l="0" t="0" r="r" b="b"/>
            <a:pathLst>
              <a:path w="12" h="17">
                <a:moveTo>
                  <a:pt x="0" y="17"/>
                </a:moveTo>
                <a:cubicBezTo>
                  <a:pt x="1" y="9"/>
                  <a:pt x="2" y="1"/>
                  <a:pt x="12" y="0"/>
                </a:cubicBezTo>
                <a:cubicBezTo>
                  <a:pt x="10" y="7"/>
                  <a:pt x="6" y="12"/>
                  <a:pt x="0" y="17"/>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grpSp>
        <p:nvGrpSpPr>
          <p:cNvPr id="194" name="Group 193">
            <a:extLst>
              <a:ext uri="{FF2B5EF4-FFF2-40B4-BE49-F238E27FC236}">
                <a16:creationId xmlns:a16="http://schemas.microsoft.com/office/drawing/2014/main" id="{2095AB0A-FCE1-476E-B03D-566C651D95D8}"/>
              </a:ext>
            </a:extLst>
          </p:cNvPr>
          <p:cNvGrpSpPr/>
          <p:nvPr/>
        </p:nvGrpSpPr>
        <p:grpSpPr>
          <a:xfrm>
            <a:off x="10398528" y="6472490"/>
            <a:ext cx="1111567" cy="287039"/>
            <a:chOff x="613751" y="5469247"/>
            <a:chExt cx="11507941" cy="2971693"/>
          </a:xfrm>
        </p:grpSpPr>
        <p:grpSp>
          <p:nvGrpSpPr>
            <p:cNvPr id="195" name="Group 194">
              <a:extLst>
                <a:ext uri="{FF2B5EF4-FFF2-40B4-BE49-F238E27FC236}">
                  <a16:creationId xmlns:a16="http://schemas.microsoft.com/office/drawing/2014/main" id="{D3C41FF6-E9AC-4FA8-AF36-6745801BBDD7}"/>
                </a:ext>
              </a:extLst>
            </p:cNvPr>
            <p:cNvGrpSpPr/>
            <p:nvPr/>
          </p:nvGrpSpPr>
          <p:grpSpPr>
            <a:xfrm>
              <a:off x="613751" y="5469247"/>
              <a:ext cx="3141000" cy="2971693"/>
              <a:chOff x="461351" y="2167979"/>
              <a:chExt cx="3141000" cy="2971693"/>
            </a:xfrm>
          </p:grpSpPr>
          <p:sp>
            <p:nvSpPr>
              <p:cNvPr id="202" name="Cube 201">
                <a:extLst>
                  <a:ext uri="{FF2B5EF4-FFF2-40B4-BE49-F238E27FC236}">
                    <a16:creationId xmlns:a16="http://schemas.microsoft.com/office/drawing/2014/main" id="{8AAEC897-534B-4B13-A39D-B191BCCE2CE3}"/>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3" name="TextBox 202">
                <a:extLst>
                  <a:ext uri="{FF2B5EF4-FFF2-40B4-BE49-F238E27FC236}">
                    <a16:creationId xmlns:a16="http://schemas.microsoft.com/office/drawing/2014/main" id="{E76874D8-A0CE-4B5D-9186-8BBC2320F6A0}"/>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196" name="Cube 195">
              <a:extLst>
                <a:ext uri="{FF2B5EF4-FFF2-40B4-BE49-F238E27FC236}">
                  <a16:creationId xmlns:a16="http://schemas.microsoft.com/office/drawing/2014/main" id="{40B07F66-5260-436D-8DC6-A7CACE292823}"/>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97" name="TextBox 196">
              <a:extLst>
                <a:ext uri="{FF2B5EF4-FFF2-40B4-BE49-F238E27FC236}">
                  <a16:creationId xmlns:a16="http://schemas.microsoft.com/office/drawing/2014/main" id="{7CFE995C-E148-43FA-8754-6124BE28D4E5}"/>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198" name="Cube 197">
              <a:extLst>
                <a:ext uri="{FF2B5EF4-FFF2-40B4-BE49-F238E27FC236}">
                  <a16:creationId xmlns:a16="http://schemas.microsoft.com/office/drawing/2014/main" id="{8CC16565-97EB-4547-A753-FBF67DC08FCD}"/>
                </a:ext>
              </a:extLst>
            </p:cNvPr>
            <p:cNvSpPr/>
            <p:nvPr/>
          </p:nvSpPr>
          <p:spPr bwMode="auto">
            <a:xfrm>
              <a:off x="6191711"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99" name="TextBox 198">
              <a:extLst>
                <a:ext uri="{FF2B5EF4-FFF2-40B4-BE49-F238E27FC236}">
                  <a16:creationId xmlns:a16="http://schemas.microsoft.com/office/drawing/2014/main" id="{0F8E5A6F-590C-442B-A74C-051F90CC9D0F}"/>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200" name="Cube 199">
              <a:extLst>
                <a:ext uri="{FF2B5EF4-FFF2-40B4-BE49-F238E27FC236}">
                  <a16:creationId xmlns:a16="http://schemas.microsoft.com/office/drawing/2014/main" id="{A96F26F7-0EF8-40D9-A61F-9DE8D6E966B8}"/>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1" name="TextBox 200">
              <a:extLst>
                <a:ext uri="{FF2B5EF4-FFF2-40B4-BE49-F238E27FC236}">
                  <a16:creationId xmlns:a16="http://schemas.microsoft.com/office/drawing/2014/main" id="{89E6AE72-8490-4EE8-A02C-15CFC4706D93}"/>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Tree>
    <p:extLst>
      <p:ext uri="{BB962C8B-B14F-4D97-AF65-F5344CB8AC3E}">
        <p14:creationId xmlns:p14="http://schemas.microsoft.com/office/powerpoint/2010/main" val="2359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9" name="Group 338">
            <a:extLst>
              <a:ext uri="{FF2B5EF4-FFF2-40B4-BE49-F238E27FC236}">
                <a16:creationId xmlns:a16="http://schemas.microsoft.com/office/drawing/2014/main" id="{D6A04A5C-EF9A-4E95-B85B-7357DAA057EB}"/>
              </a:ext>
            </a:extLst>
          </p:cNvPr>
          <p:cNvGrpSpPr/>
          <p:nvPr/>
        </p:nvGrpSpPr>
        <p:grpSpPr>
          <a:xfrm>
            <a:off x="1805865" y="5332111"/>
            <a:ext cx="572004" cy="537367"/>
            <a:chOff x="-1895476" y="4024313"/>
            <a:chExt cx="1835151" cy="1724025"/>
          </a:xfrm>
          <a:solidFill>
            <a:srgbClr val="002050"/>
          </a:solidFill>
        </p:grpSpPr>
        <p:sp>
          <p:nvSpPr>
            <p:cNvPr id="338" name="Freeform: Shape 337">
              <a:extLst>
                <a:ext uri="{FF2B5EF4-FFF2-40B4-BE49-F238E27FC236}">
                  <a16:creationId xmlns:a16="http://schemas.microsoft.com/office/drawing/2014/main" id="{413A1B6F-E9B4-4DB0-AD07-E29E2FCFBD69}"/>
                </a:ext>
              </a:extLst>
            </p:cNvPr>
            <p:cNvSpPr>
              <a:spLocks/>
            </p:cNvSpPr>
            <p:nvPr/>
          </p:nvSpPr>
          <p:spPr bwMode="auto">
            <a:xfrm>
              <a:off x="-1895476" y="4024313"/>
              <a:ext cx="1235075" cy="1724025"/>
            </a:xfrm>
            <a:custGeom>
              <a:avLst/>
              <a:gdLst>
                <a:gd name="connsiteX0" fmla="*/ 1060564 w 1235075"/>
                <a:gd name="connsiteY0" fmla="*/ 869950 h 1724025"/>
                <a:gd name="connsiteX1" fmla="*/ 1015320 w 1235075"/>
                <a:gd name="connsiteY1" fmla="*/ 880781 h 1724025"/>
                <a:gd name="connsiteX2" fmla="*/ 1036865 w 1235075"/>
                <a:gd name="connsiteY2" fmla="*/ 880781 h 1724025"/>
                <a:gd name="connsiteX3" fmla="*/ 963613 w 1235075"/>
                <a:gd name="connsiteY3" fmla="*/ 1043240 h 1724025"/>
                <a:gd name="connsiteX4" fmla="*/ 1060564 w 1235075"/>
                <a:gd name="connsiteY4" fmla="*/ 1101725 h 1724025"/>
                <a:gd name="connsiteX5" fmla="*/ 1174751 w 1235075"/>
                <a:gd name="connsiteY5" fmla="*/ 986921 h 1724025"/>
                <a:gd name="connsiteX6" fmla="*/ 1060564 w 1235075"/>
                <a:gd name="connsiteY6" fmla="*/ 869950 h 1724025"/>
                <a:gd name="connsiteX7" fmla="*/ 330406 w 1235075"/>
                <a:gd name="connsiteY7" fmla="*/ 268287 h 1724025"/>
                <a:gd name="connsiteX8" fmla="*/ 142430 w 1235075"/>
                <a:gd name="connsiteY8" fmla="*/ 932792 h 1724025"/>
                <a:gd name="connsiteX9" fmla="*/ 60325 w 1235075"/>
                <a:gd name="connsiteY9" fmla="*/ 932792 h 1724025"/>
                <a:gd name="connsiteX10" fmla="*/ 62486 w 1235075"/>
                <a:gd name="connsiteY10" fmla="*/ 1032360 h 1724025"/>
                <a:gd name="connsiteX11" fmla="*/ 213731 w 1235075"/>
                <a:gd name="connsiteY11" fmla="*/ 1032360 h 1724025"/>
                <a:gd name="connsiteX12" fmla="*/ 315282 w 1235075"/>
                <a:gd name="connsiteY12" fmla="*/ 664393 h 1724025"/>
                <a:gd name="connsiteX13" fmla="*/ 462206 w 1235075"/>
                <a:gd name="connsiteY13" fmla="*/ 1465262 h 1724025"/>
                <a:gd name="connsiteX14" fmla="*/ 650182 w 1235075"/>
                <a:gd name="connsiteY14" fmla="*/ 837554 h 1724025"/>
                <a:gd name="connsiteX15" fmla="*/ 736608 w 1235075"/>
                <a:gd name="connsiteY15" fmla="*/ 1030195 h 1724025"/>
                <a:gd name="connsiteX16" fmla="*/ 892175 w 1235075"/>
                <a:gd name="connsiteY16" fmla="*/ 1030195 h 1724025"/>
                <a:gd name="connsiteX17" fmla="*/ 892175 w 1235075"/>
                <a:gd name="connsiteY17" fmla="*/ 1023702 h 1724025"/>
                <a:gd name="connsiteX18" fmla="*/ 890014 w 1235075"/>
                <a:gd name="connsiteY18" fmla="*/ 1021537 h 1724025"/>
                <a:gd name="connsiteX19" fmla="*/ 887854 w 1235075"/>
                <a:gd name="connsiteY19" fmla="*/ 1006386 h 1724025"/>
                <a:gd name="connsiteX20" fmla="*/ 887854 w 1235075"/>
                <a:gd name="connsiteY20" fmla="*/ 1002057 h 1724025"/>
                <a:gd name="connsiteX21" fmla="*/ 887854 w 1235075"/>
                <a:gd name="connsiteY21" fmla="*/ 986905 h 1724025"/>
                <a:gd name="connsiteX22" fmla="*/ 887854 w 1235075"/>
                <a:gd name="connsiteY22" fmla="*/ 973918 h 1724025"/>
                <a:gd name="connsiteX23" fmla="*/ 887854 w 1235075"/>
                <a:gd name="connsiteY23" fmla="*/ 969589 h 1724025"/>
                <a:gd name="connsiteX24" fmla="*/ 887854 w 1235075"/>
                <a:gd name="connsiteY24" fmla="*/ 963095 h 1724025"/>
                <a:gd name="connsiteX25" fmla="*/ 890014 w 1235075"/>
                <a:gd name="connsiteY25" fmla="*/ 958766 h 1724025"/>
                <a:gd name="connsiteX26" fmla="*/ 890014 w 1235075"/>
                <a:gd name="connsiteY26" fmla="*/ 952273 h 1724025"/>
                <a:gd name="connsiteX27" fmla="*/ 892175 w 1235075"/>
                <a:gd name="connsiteY27" fmla="*/ 945779 h 1724025"/>
                <a:gd name="connsiteX28" fmla="*/ 892175 w 1235075"/>
                <a:gd name="connsiteY28" fmla="*/ 941450 h 1724025"/>
                <a:gd name="connsiteX29" fmla="*/ 885693 w 1235075"/>
                <a:gd name="connsiteY29" fmla="*/ 941450 h 1724025"/>
                <a:gd name="connsiteX30" fmla="*/ 797107 w 1235075"/>
                <a:gd name="connsiteY30" fmla="*/ 941450 h 1724025"/>
                <a:gd name="connsiteX31" fmla="*/ 648022 w 1235075"/>
                <a:gd name="connsiteY31" fmla="*/ 543180 h 1724025"/>
                <a:gd name="connsiteX32" fmla="*/ 479491 w 1235075"/>
                <a:gd name="connsiteY32" fmla="*/ 1086473 h 1724025"/>
                <a:gd name="connsiteX33" fmla="*/ 330406 w 1235075"/>
                <a:gd name="connsiteY33" fmla="*/ 268287 h 1724025"/>
                <a:gd name="connsiteX34" fmla="*/ 345476 w 1235075"/>
                <a:gd name="connsiteY34" fmla="*/ 0 h 1724025"/>
                <a:gd name="connsiteX35" fmla="*/ 494462 w 1235075"/>
                <a:gd name="connsiteY35" fmla="*/ 830647 h 1724025"/>
                <a:gd name="connsiteX36" fmla="*/ 641289 w 1235075"/>
                <a:gd name="connsiteY36" fmla="*/ 359082 h 1724025"/>
                <a:gd name="connsiteX37" fmla="*/ 839937 w 1235075"/>
                <a:gd name="connsiteY37" fmla="*/ 880399 h 1724025"/>
                <a:gd name="connsiteX38" fmla="*/ 919829 w 1235075"/>
                <a:gd name="connsiteY38" fmla="*/ 880399 h 1724025"/>
                <a:gd name="connsiteX39" fmla="*/ 921988 w 1235075"/>
                <a:gd name="connsiteY39" fmla="*/ 880399 h 1724025"/>
                <a:gd name="connsiteX40" fmla="*/ 1060178 w 1235075"/>
                <a:gd name="connsiteY40" fmla="*/ 809016 h 1724025"/>
                <a:gd name="connsiteX41" fmla="*/ 1235075 w 1235075"/>
                <a:gd name="connsiteY41" fmla="*/ 986393 h 1724025"/>
                <a:gd name="connsiteX42" fmla="*/ 1060178 w 1235075"/>
                <a:gd name="connsiteY42" fmla="*/ 1161608 h 1724025"/>
                <a:gd name="connsiteX43" fmla="*/ 932784 w 1235075"/>
                <a:gd name="connsiteY43" fmla="*/ 1105366 h 1724025"/>
                <a:gd name="connsiteX44" fmla="*/ 928466 w 1235075"/>
                <a:gd name="connsiteY44" fmla="*/ 1118345 h 1724025"/>
                <a:gd name="connsiteX45" fmla="*/ 915510 w 1235075"/>
                <a:gd name="connsiteY45" fmla="*/ 1090224 h 1724025"/>
                <a:gd name="connsiteX46" fmla="*/ 697429 w 1235075"/>
                <a:gd name="connsiteY46" fmla="*/ 1090224 h 1724025"/>
                <a:gd name="connsiteX47" fmla="*/ 660722 w 1235075"/>
                <a:gd name="connsiteY47" fmla="*/ 1010188 h 1724025"/>
                <a:gd name="connsiteX48" fmla="*/ 449118 w 1235075"/>
                <a:gd name="connsiteY48" fmla="*/ 1724025 h 1724025"/>
                <a:gd name="connsiteX49" fmla="*/ 304450 w 1235075"/>
                <a:gd name="connsiteY49" fmla="*/ 934478 h 1724025"/>
                <a:gd name="connsiteX50" fmla="*/ 261266 w 1235075"/>
                <a:gd name="connsiteY50" fmla="*/ 1092387 h 1724025"/>
                <a:gd name="connsiteX51" fmla="*/ 2159 w 1235075"/>
                <a:gd name="connsiteY51" fmla="*/ 1092387 h 1724025"/>
                <a:gd name="connsiteX52" fmla="*/ 0 w 1235075"/>
                <a:gd name="connsiteY52" fmla="*/ 871747 h 1724025"/>
                <a:gd name="connsiteX53" fmla="*/ 97165 w 1235075"/>
                <a:gd name="connsiteY53" fmla="*/ 871747 h 1724025"/>
                <a:gd name="connsiteX54" fmla="*/ 345476 w 1235075"/>
                <a:gd name="connsiteY54" fmla="*/ 0 h 1724025"/>
                <a:gd name="connsiteX0" fmla="*/ 1060564 w 1235075"/>
                <a:gd name="connsiteY0" fmla="*/ 869950 h 1724025"/>
                <a:gd name="connsiteX1" fmla="*/ 1015320 w 1235075"/>
                <a:gd name="connsiteY1" fmla="*/ 880781 h 1724025"/>
                <a:gd name="connsiteX2" fmla="*/ 1036865 w 1235075"/>
                <a:gd name="connsiteY2" fmla="*/ 880781 h 1724025"/>
                <a:gd name="connsiteX3" fmla="*/ 963613 w 1235075"/>
                <a:gd name="connsiteY3" fmla="*/ 1043240 h 1724025"/>
                <a:gd name="connsiteX4" fmla="*/ 1060564 w 1235075"/>
                <a:gd name="connsiteY4" fmla="*/ 1101725 h 1724025"/>
                <a:gd name="connsiteX5" fmla="*/ 1174751 w 1235075"/>
                <a:gd name="connsiteY5" fmla="*/ 986921 h 1724025"/>
                <a:gd name="connsiteX6" fmla="*/ 1060564 w 1235075"/>
                <a:gd name="connsiteY6" fmla="*/ 869950 h 1724025"/>
                <a:gd name="connsiteX7" fmla="*/ 330406 w 1235075"/>
                <a:gd name="connsiteY7" fmla="*/ 268287 h 1724025"/>
                <a:gd name="connsiteX8" fmla="*/ 142430 w 1235075"/>
                <a:gd name="connsiteY8" fmla="*/ 932792 h 1724025"/>
                <a:gd name="connsiteX9" fmla="*/ 60325 w 1235075"/>
                <a:gd name="connsiteY9" fmla="*/ 932792 h 1724025"/>
                <a:gd name="connsiteX10" fmla="*/ 62486 w 1235075"/>
                <a:gd name="connsiteY10" fmla="*/ 1032360 h 1724025"/>
                <a:gd name="connsiteX11" fmla="*/ 213731 w 1235075"/>
                <a:gd name="connsiteY11" fmla="*/ 1032360 h 1724025"/>
                <a:gd name="connsiteX12" fmla="*/ 315282 w 1235075"/>
                <a:gd name="connsiteY12" fmla="*/ 664393 h 1724025"/>
                <a:gd name="connsiteX13" fmla="*/ 462206 w 1235075"/>
                <a:gd name="connsiteY13" fmla="*/ 1465262 h 1724025"/>
                <a:gd name="connsiteX14" fmla="*/ 650182 w 1235075"/>
                <a:gd name="connsiteY14" fmla="*/ 837554 h 1724025"/>
                <a:gd name="connsiteX15" fmla="*/ 736608 w 1235075"/>
                <a:gd name="connsiteY15" fmla="*/ 1030195 h 1724025"/>
                <a:gd name="connsiteX16" fmla="*/ 892175 w 1235075"/>
                <a:gd name="connsiteY16" fmla="*/ 1030195 h 1724025"/>
                <a:gd name="connsiteX17" fmla="*/ 892175 w 1235075"/>
                <a:gd name="connsiteY17" fmla="*/ 1023702 h 1724025"/>
                <a:gd name="connsiteX18" fmla="*/ 890014 w 1235075"/>
                <a:gd name="connsiteY18" fmla="*/ 1021537 h 1724025"/>
                <a:gd name="connsiteX19" fmla="*/ 887854 w 1235075"/>
                <a:gd name="connsiteY19" fmla="*/ 1006386 h 1724025"/>
                <a:gd name="connsiteX20" fmla="*/ 887854 w 1235075"/>
                <a:gd name="connsiteY20" fmla="*/ 1002057 h 1724025"/>
                <a:gd name="connsiteX21" fmla="*/ 887854 w 1235075"/>
                <a:gd name="connsiteY21" fmla="*/ 986905 h 1724025"/>
                <a:gd name="connsiteX22" fmla="*/ 887854 w 1235075"/>
                <a:gd name="connsiteY22" fmla="*/ 973918 h 1724025"/>
                <a:gd name="connsiteX23" fmla="*/ 887854 w 1235075"/>
                <a:gd name="connsiteY23" fmla="*/ 969589 h 1724025"/>
                <a:gd name="connsiteX24" fmla="*/ 887854 w 1235075"/>
                <a:gd name="connsiteY24" fmla="*/ 963095 h 1724025"/>
                <a:gd name="connsiteX25" fmla="*/ 890014 w 1235075"/>
                <a:gd name="connsiteY25" fmla="*/ 958766 h 1724025"/>
                <a:gd name="connsiteX26" fmla="*/ 890014 w 1235075"/>
                <a:gd name="connsiteY26" fmla="*/ 952273 h 1724025"/>
                <a:gd name="connsiteX27" fmla="*/ 892175 w 1235075"/>
                <a:gd name="connsiteY27" fmla="*/ 945779 h 1724025"/>
                <a:gd name="connsiteX28" fmla="*/ 892175 w 1235075"/>
                <a:gd name="connsiteY28" fmla="*/ 941450 h 1724025"/>
                <a:gd name="connsiteX29" fmla="*/ 885693 w 1235075"/>
                <a:gd name="connsiteY29" fmla="*/ 941450 h 1724025"/>
                <a:gd name="connsiteX30" fmla="*/ 797107 w 1235075"/>
                <a:gd name="connsiteY30" fmla="*/ 941450 h 1724025"/>
                <a:gd name="connsiteX31" fmla="*/ 648022 w 1235075"/>
                <a:gd name="connsiteY31" fmla="*/ 543180 h 1724025"/>
                <a:gd name="connsiteX32" fmla="*/ 479491 w 1235075"/>
                <a:gd name="connsiteY32" fmla="*/ 1086473 h 1724025"/>
                <a:gd name="connsiteX33" fmla="*/ 330406 w 1235075"/>
                <a:gd name="connsiteY33" fmla="*/ 268287 h 1724025"/>
                <a:gd name="connsiteX34" fmla="*/ 345476 w 1235075"/>
                <a:gd name="connsiteY34" fmla="*/ 0 h 1724025"/>
                <a:gd name="connsiteX35" fmla="*/ 494462 w 1235075"/>
                <a:gd name="connsiteY35" fmla="*/ 830647 h 1724025"/>
                <a:gd name="connsiteX36" fmla="*/ 641289 w 1235075"/>
                <a:gd name="connsiteY36" fmla="*/ 359082 h 1724025"/>
                <a:gd name="connsiteX37" fmla="*/ 839937 w 1235075"/>
                <a:gd name="connsiteY37" fmla="*/ 880399 h 1724025"/>
                <a:gd name="connsiteX38" fmla="*/ 919829 w 1235075"/>
                <a:gd name="connsiteY38" fmla="*/ 880399 h 1724025"/>
                <a:gd name="connsiteX39" fmla="*/ 921988 w 1235075"/>
                <a:gd name="connsiteY39" fmla="*/ 880399 h 1724025"/>
                <a:gd name="connsiteX40" fmla="*/ 1060178 w 1235075"/>
                <a:gd name="connsiteY40" fmla="*/ 809016 h 1724025"/>
                <a:gd name="connsiteX41" fmla="*/ 1235075 w 1235075"/>
                <a:gd name="connsiteY41" fmla="*/ 986393 h 1724025"/>
                <a:gd name="connsiteX42" fmla="*/ 1060178 w 1235075"/>
                <a:gd name="connsiteY42" fmla="*/ 1161608 h 1724025"/>
                <a:gd name="connsiteX43" fmla="*/ 932784 w 1235075"/>
                <a:gd name="connsiteY43" fmla="*/ 1105366 h 1724025"/>
                <a:gd name="connsiteX44" fmla="*/ 915510 w 1235075"/>
                <a:gd name="connsiteY44" fmla="*/ 1090224 h 1724025"/>
                <a:gd name="connsiteX45" fmla="*/ 697429 w 1235075"/>
                <a:gd name="connsiteY45" fmla="*/ 1090224 h 1724025"/>
                <a:gd name="connsiteX46" fmla="*/ 660722 w 1235075"/>
                <a:gd name="connsiteY46" fmla="*/ 1010188 h 1724025"/>
                <a:gd name="connsiteX47" fmla="*/ 449118 w 1235075"/>
                <a:gd name="connsiteY47" fmla="*/ 1724025 h 1724025"/>
                <a:gd name="connsiteX48" fmla="*/ 304450 w 1235075"/>
                <a:gd name="connsiteY48" fmla="*/ 934478 h 1724025"/>
                <a:gd name="connsiteX49" fmla="*/ 261266 w 1235075"/>
                <a:gd name="connsiteY49" fmla="*/ 1092387 h 1724025"/>
                <a:gd name="connsiteX50" fmla="*/ 2159 w 1235075"/>
                <a:gd name="connsiteY50" fmla="*/ 1092387 h 1724025"/>
                <a:gd name="connsiteX51" fmla="*/ 0 w 1235075"/>
                <a:gd name="connsiteY51" fmla="*/ 871747 h 1724025"/>
                <a:gd name="connsiteX52" fmla="*/ 97165 w 1235075"/>
                <a:gd name="connsiteY52" fmla="*/ 871747 h 1724025"/>
                <a:gd name="connsiteX53" fmla="*/ 345476 w 1235075"/>
                <a:gd name="connsiteY53" fmla="*/ 0 h 1724025"/>
                <a:gd name="connsiteX0" fmla="*/ 1060564 w 1235075"/>
                <a:gd name="connsiteY0" fmla="*/ 869950 h 1724025"/>
                <a:gd name="connsiteX1" fmla="*/ 1015320 w 1235075"/>
                <a:gd name="connsiteY1" fmla="*/ 880781 h 1724025"/>
                <a:gd name="connsiteX2" fmla="*/ 963613 w 1235075"/>
                <a:gd name="connsiteY2" fmla="*/ 1043240 h 1724025"/>
                <a:gd name="connsiteX3" fmla="*/ 1060564 w 1235075"/>
                <a:gd name="connsiteY3" fmla="*/ 1101725 h 1724025"/>
                <a:gd name="connsiteX4" fmla="*/ 1174751 w 1235075"/>
                <a:gd name="connsiteY4" fmla="*/ 986921 h 1724025"/>
                <a:gd name="connsiteX5" fmla="*/ 1060564 w 1235075"/>
                <a:gd name="connsiteY5" fmla="*/ 869950 h 1724025"/>
                <a:gd name="connsiteX6" fmla="*/ 330406 w 1235075"/>
                <a:gd name="connsiteY6" fmla="*/ 268287 h 1724025"/>
                <a:gd name="connsiteX7" fmla="*/ 142430 w 1235075"/>
                <a:gd name="connsiteY7" fmla="*/ 932792 h 1724025"/>
                <a:gd name="connsiteX8" fmla="*/ 60325 w 1235075"/>
                <a:gd name="connsiteY8" fmla="*/ 932792 h 1724025"/>
                <a:gd name="connsiteX9" fmla="*/ 62486 w 1235075"/>
                <a:gd name="connsiteY9" fmla="*/ 1032360 h 1724025"/>
                <a:gd name="connsiteX10" fmla="*/ 213731 w 1235075"/>
                <a:gd name="connsiteY10" fmla="*/ 1032360 h 1724025"/>
                <a:gd name="connsiteX11" fmla="*/ 315282 w 1235075"/>
                <a:gd name="connsiteY11" fmla="*/ 664393 h 1724025"/>
                <a:gd name="connsiteX12" fmla="*/ 462206 w 1235075"/>
                <a:gd name="connsiteY12" fmla="*/ 1465262 h 1724025"/>
                <a:gd name="connsiteX13" fmla="*/ 650182 w 1235075"/>
                <a:gd name="connsiteY13" fmla="*/ 837554 h 1724025"/>
                <a:gd name="connsiteX14" fmla="*/ 736608 w 1235075"/>
                <a:gd name="connsiteY14" fmla="*/ 1030195 h 1724025"/>
                <a:gd name="connsiteX15" fmla="*/ 892175 w 1235075"/>
                <a:gd name="connsiteY15" fmla="*/ 1030195 h 1724025"/>
                <a:gd name="connsiteX16" fmla="*/ 892175 w 1235075"/>
                <a:gd name="connsiteY16" fmla="*/ 1023702 h 1724025"/>
                <a:gd name="connsiteX17" fmla="*/ 890014 w 1235075"/>
                <a:gd name="connsiteY17" fmla="*/ 1021537 h 1724025"/>
                <a:gd name="connsiteX18" fmla="*/ 887854 w 1235075"/>
                <a:gd name="connsiteY18" fmla="*/ 1006386 h 1724025"/>
                <a:gd name="connsiteX19" fmla="*/ 887854 w 1235075"/>
                <a:gd name="connsiteY19" fmla="*/ 1002057 h 1724025"/>
                <a:gd name="connsiteX20" fmla="*/ 887854 w 1235075"/>
                <a:gd name="connsiteY20" fmla="*/ 986905 h 1724025"/>
                <a:gd name="connsiteX21" fmla="*/ 887854 w 1235075"/>
                <a:gd name="connsiteY21" fmla="*/ 973918 h 1724025"/>
                <a:gd name="connsiteX22" fmla="*/ 887854 w 1235075"/>
                <a:gd name="connsiteY22" fmla="*/ 969589 h 1724025"/>
                <a:gd name="connsiteX23" fmla="*/ 887854 w 1235075"/>
                <a:gd name="connsiteY23" fmla="*/ 963095 h 1724025"/>
                <a:gd name="connsiteX24" fmla="*/ 890014 w 1235075"/>
                <a:gd name="connsiteY24" fmla="*/ 958766 h 1724025"/>
                <a:gd name="connsiteX25" fmla="*/ 890014 w 1235075"/>
                <a:gd name="connsiteY25" fmla="*/ 952273 h 1724025"/>
                <a:gd name="connsiteX26" fmla="*/ 892175 w 1235075"/>
                <a:gd name="connsiteY26" fmla="*/ 945779 h 1724025"/>
                <a:gd name="connsiteX27" fmla="*/ 892175 w 1235075"/>
                <a:gd name="connsiteY27" fmla="*/ 941450 h 1724025"/>
                <a:gd name="connsiteX28" fmla="*/ 885693 w 1235075"/>
                <a:gd name="connsiteY28" fmla="*/ 941450 h 1724025"/>
                <a:gd name="connsiteX29" fmla="*/ 797107 w 1235075"/>
                <a:gd name="connsiteY29" fmla="*/ 941450 h 1724025"/>
                <a:gd name="connsiteX30" fmla="*/ 648022 w 1235075"/>
                <a:gd name="connsiteY30" fmla="*/ 543180 h 1724025"/>
                <a:gd name="connsiteX31" fmla="*/ 479491 w 1235075"/>
                <a:gd name="connsiteY31" fmla="*/ 1086473 h 1724025"/>
                <a:gd name="connsiteX32" fmla="*/ 330406 w 1235075"/>
                <a:gd name="connsiteY32" fmla="*/ 268287 h 1724025"/>
                <a:gd name="connsiteX33" fmla="*/ 345476 w 1235075"/>
                <a:gd name="connsiteY33" fmla="*/ 0 h 1724025"/>
                <a:gd name="connsiteX34" fmla="*/ 494462 w 1235075"/>
                <a:gd name="connsiteY34" fmla="*/ 830647 h 1724025"/>
                <a:gd name="connsiteX35" fmla="*/ 641289 w 1235075"/>
                <a:gd name="connsiteY35" fmla="*/ 359082 h 1724025"/>
                <a:gd name="connsiteX36" fmla="*/ 839937 w 1235075"/>
                <a:gd name="connsiteY36" fmla="*/ 880399 h 1724025"/>
                <a:gd name="connsiteX37" fmla="*/ 919829 w 1235075"/>
                <a:gd name="connsiteY37" fmla="*/ 880399 h 1724025"/>
                <a:gd name="connsiteX38" fmla="*/ 921988 w 1235075"/>
                <a:gd name="connsiteY38" fmla="*/ 880399 h 1724025"/>
                <a:gd name="connsiteX39" fmla="*/ 1060178 w 1235075"/>
                <a:gd name="connsiteY39" fmla="*/ 809016 h 1724025"/>
                <a:gd name="connsiteX40" fmla="*/ 1235075 w 1235075"/>
                <a:gd name="connsiteY40" fmla="*/ 986393 h 1724025"/>
                <a:gd name="connsiteX41" fmla="*/ 1060178 w 1235075"/>
                <a:gd name="connsiteY41" fmla="*/ 1161608 h 1724025"/>
                <a:gd name="connsiteX42" fmla="*/ 932784 w 1235075"/>
                <a:gd name="connsiteY42" fmla="*/ 1105366 h 1724025"/>
                <a:gd name="connsiteX43" fmla="*/ 915510 w 1235075"/>
                <a:gd name="connsiteY43" fmla="*/ 1090224 h 1724025"/>
                <a:gd name="connsiteX44" fmla="*/ 697429 w 1235075"/>
                <a:gd name="connsiteY44" fmla="*/ 1090224 h 1724025"/>
                <a:gd name="connsiteX45" fmla="*/ 660722 w 1235075"/>
                <a:gd name="connsiteY45" fmla="*/ 1010188 h 1724025"/>
                <a:gd name="connsiteX46" fmla="*/ 449118 w 1235075"/>
                <a:gd name="connsiteY46" fmla="*/ 1724025 h 1724025"/>
                <a:gd name="connsiteX47" fmla="*/ 304450 w 1235075"/>
                <a:gd name="connsiteY47" fmla="*/ 934478 h 1724025"/>
                <a:gd name="connsiteX48" fmla="*/ 261266 w 1235075"/>
                <a:gd name="connsiteY48" fmla="*/ 1092387 h 1724025"/>
                <a:gd name="connsiteX49" fmla="*/ 2159 w 1235075"/>
                <a:gd name="connsiteY49" fmla="*/ 1092387 h 1724025"/>
                <a:gd name="connsiteX50" fmla="*/ 0 w 1235075"/>
                <a:gd name="connsiteY50" fmla="*/ 871747 h 1724025"/>
                <a:gd name="connsiteX51" fmla="*/ 97165 w 1235075"/>
                <a:gd name="connsiteY51" fmla="*/ 871747 h 1724025"/>
                <a:gd name="connsiteX52" fmla="*/ 345476 w 1235075"/>
                <a:gd name="connsiteY52"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35075" h="1724025">
                  <a:moveTo>
                    <a:pt x="1060564" y="869950"/>
                  </a:moveTo>
                  <a:cubicBezTo>
                    <a:pt x="1000609" y="873621"/>
                    <a:pt x="921703" y="928411"/>
                    <a:pt x="963613" y="1043240"/>
                  </a:cubicBezTo>
                  <a:cubicBezTo>
                    <a:pt x="983003" y="1080064"/>
                    <a:pt x="1019629" y="1101725"/>
                    <a:pt x="1060564" y="1101725"/>
                  </a:cubicBezTo>
                  <a:cubicBezTo>
                    <a:pt x="1123044" y="1101725"/>
                    <a:pt x="1174751" y="1049738"/>
                    <a:pt x="1174751" y="986921"/>
                  </a:cubicBezTo>
                  <a:cubicBezTo>
                    <a:pt x="1174751" y="921937"/>
                    <a:pt x="1123044" y="869950"/>
                    <a:pt x="1060564" y="869950"/>
                  </a:cubicBezTo>
                  <a:close/>
                  <a:moveTo>
                    <a:pt x="330406" y="268287"/>
                  </a:moveTo>
                  <a:lnTo>
                    <a:pt x="142430" y="932792"/>
                  </a:lnTo>
                  <a:lnTo>
                    <a:pt x="60325" y="932792"/>
                  </a:lnTo>
                  <a:cubicBezTo>
                    <a:pt x="61045" y="965981"/>
                    <a:pt x="61766" y="999171"/>
                    <a:pt x="62486" y="1032360"/>
                  </a:cubicBezTo>
                  <a:lnTo>
                    <a:pt x="213731" y="1032360"/>
                  </a:lnTo>
                  <a:lnTo>
                    <a:pt x="315282" y="664393"/>
                  </a:lnTo>
                  <a:lnTo>
                    <a:pt x="462206" y="1465262"/>
                  </a:lnTo>
                  <a:lnTo>
                    <a:pt x="650182" y="837554"/>
                  </a:lnTo>
                  <a:lnTo>
                    <a:pt x="736608" y="1030195"/>
                  </a:lnTo>
                  <a:lnTo>
                    <a:pt x="892175" y="1030195"/>
                  </a:lnTo>
                  <a:lnTo>
                    <a:pt x="892175" y="1023702"/>
                  </a:lnTo>
                  <a:lnTo>
                    <a:pt x="890014" y="1021537"/>
                  </a:lnTo>
                  <a:cubicBezTo>
                    <a:pt x="890014" y="1015044"/>
                    <a:pt x="890014" y="1010715"/>
                    <a:pt x="887854" y="1006386"/>
                  </a:cubicBezTo>
                  <a:lnTo>
                    <a:pt x="887854" y="1002057"/>
                  </a:lnTo>
                  <a:lnTo>
                    <a:pt x="887854" y="986905"/>
                  </a:lnTo>
                  <a:lnTo>
                    <a:pt x="887854" y="973918"/>
                  </a:lnTo>
                  <a:lnTo>
                    <a:pt x="887854" y="969589"/>
                  </a:lnTo>
                  <a:lnTo>
                    <a:pt x="887854" y="963095"/>
                  </a:lnTo>
                  <a:cubicBezTo>
                    <a:pt x="890014" y="960931"/>
                    <a:pt x="890014" y="958766"/>
                    <a:pt x="890014" y="958766"/>
                  </a:cubicBezTo>
                  <a:lnTo>
                    <a:pt x="890014" y="952273"/>
                  </a:lnTo>
                  <a:cubicBezTo>
                    <a:pt x="892175" y="950108"/>
                    <a:pt x="892175" y="947944"/>
                    <a:pt x="892175" y="945779"/>
                  </a:cubicBezTo>
                  <a:lnTo>
                    <a:pt x="892175" y="941450"/>
                  </a:lnTo>
                  <a:lnTo>
                    <a:pt x="885693" y="941450"/>
                  </a:lnTo>
                  <a:lnTo>
                    <a:pt x="797107" y="941450"/>
                  </a:lnTo>
                  <a:lnTo>
                    <a:pt x="648022" y="543180"/>
                  </a:lnTo>
                  <a:lnTo>
                    <a:pt x="479491" y="1086473"/>
                  </a:lnTo>
                  <a:lnTo>
                    <a:pt x="330406" y="268287"/>
                  </a:lnTo>
                  <a:close/>
                  <a:moveTo>
                    <a:pt x="345476" y="0"/>
                  </a:moveTo>
                  <a:lnTo>
                    <a:pt x="494462" y="830647"/>
                  </a:lnTo>
                  <a:lnTo>
                    <a:pt x="641289" y="359082"/>
                  </a:lnTo>
                  <a:lnTo>
                    <a:pt x="839937" y="880399"/>
                  </a:lnTo>
                  <a:lnTo>
                    <a:pt x="919829" y="880399"/>
                  </a:lnTo>
                  <a:lnTo>
                    <a:pt x="921988" y="880399"/>
                  </a:lnTo>
                  <a:cubicBezTo>
                    <a:pt x="954376" y="834973"/>
                    <a:pt x="1006197" y="809016"/>
                    <a:pt x="1060178" y="809016"/>
                  </a:cubicBezTo>
                  <a:cubicBezTo>
                    <a:pt x="1157343" y="809016"/>
                    <a:pt x="1235075" y="889052"/>
                    <a:pt x="1235075" y="986393"/>
                  </a:cubicBezTo>
                  <a:cubicBezTo>
                    <a:pt x="1235075" y="1083735"/>
                    <a:pt x="1157343" y="1161608"/>
                    <a:pt x="1060178" y="1161608"/>
                  </a:cubicBezTo>
                  <a:cubicBezTo>
                    <a:pt x="1012675" y="1161608"/>
                    <a:pt x="965172" y="1139977"/>
                    <a:pt x="932784" y="1105366"/>
                  </a:cubicBezTo>
                  <a:lnTo>
                    <a:pt x="915510" y="1090224"/>
                  </a:lnTo>
                  <a:lnTo>
                    <a:pt x="697429" y="1090224"/>
                  </a:lnTo>
                  <a:lnTo>
                    <a:pt x="660722" y="1010188"/>
                  </a:lnTo>
                  <a:lnTo>
                    <a:pt x="449118" y="1724025"/>
                  </a:lnTo>
                  <a:lnTo>
                    <a:pt x="304450" y="934478"/>
                  </a:lnTo>
                  <a:lnTo>
                    <a:pt x="261266" y="1092387"/>
                  </a:lnTo>
                  <a:lnTo>
                    <a:pt x="2159" y="1092387"/>
                  </a:lnTo>
                  <a:cubicBezTo>
                    <a:pt x="1439" y="1018840"/>
                    <a:pt x="720" y="945294"/>
                    <a:pt x="0" y="871747"/>
                  </a:cubicBezTo>
                  <a:lnTo>
                    <a:pt x="97165" y="871747"/>
                  </a:lnTo>
                  <a:lnTo>
                    <a:pt x="3454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337" name="Freeform: Shape 336">
              <a:extLst>
                <a:ext uri="{FF2B5EF4-FFF2-40B4-BE49-F238E27FC236}">
                  <a16:creationId xmlns:a16="http://schemas.microsoft.com/office/drawing/2014/main" id="{6B1ECE18-22A4-4EA5-A123-B36D2BB06D17}"/>
                </a:ext>
              </a:extLst>
            </p:cNvPr>
            <p:cNvSpPr>
              <a:spLocks/>
            </p:cNvSpPr>
            <p:nvPr/>
          </p:nvSpPr>
          <p:spPr bwMode="auto">
            <a:xfrm>
              <a:off x="-709613" y="4652963"/>
              <a:ext cx="358775" cy="712788"/>
            </a:xfrm>
            <a:custGeom>
              <a:avLst/>
              <a:gdLst>
                <a:gd name="connsiteX0" fmla="*/ 137295 w 358775"/>
                <a:gd name="connsiteY0" fmla="*/ 80962 h 712788"/>
                <a:gd name="connsiteX1" fmla="*/ 85725 w 358775"/>
                <a:gd name="connsiteY1" fmla="*/ 156710 h 712788"/>
                <a:gd name="connsiteX2" fmla="*/ 92171 w 358775"/>
                <a:gd name="connsiteY2" fmla="*/ 161038 h 712788"/>
                <a:gd name="connsiteX3" fmla="*/ 201757 w 358775"/>
                <a:gd name="connsiteY3" fmla="*/ 357981 h 712788"/>
                <a:gd name="connsiteX4" fmla="*/ 92171 w 358775"/>
                <a:gd name="connsiteY4" fmla="*/ 557089 h 712788"/>
                <a:gd name="connsiteX5" fmla="*/ 90023 w 358775"/>
                <a:gd name="connsiteY5" fmla="*/ 557089 h 712788"/>
                <a:gd name="connsiteX6" fmla="*/ 143741 w 358775"/>
                <a:gd name="connsiteY6" fmla="*/ 635000 h 712788"/>
                <a:gd name="connsiteX7" fmla="*/ 148038 w 358775"/>
                <a:gd name="connsiteY7" fmla="*/ 630672 h 712788"/>
                <a:gd name="connsiteX8" fmla="*/ 298450 w 358775"/>
                <a:gd name="connsiteY8" fmla="*/ 357981 h 712788"/>
                <a:gd name="connsiteX9" fmla="*/ 148038 w 358775"/>
                <a:gd name="connsiteY9" fmla="*/ 85291 h 712788"/>
                <a:gd name="connsiteX10" fmla="*/ 137295 w 358775"/>
                <a:gd name="connsiteY10" fmla="*/ 80962 h 712788"/>
                <a:gd name="connsiteX11" fmla="*/ 118159 w 358775"/>
                <a:gd name="connsiteY11" fmla="*/ 0 h 712788"/>
                <a:gd name="connsiteX12" fmla="*/ 180462 w 358775"/>
                <a:gd name="connsiteY12" fmla="*/ 32498 h 712788"/>
                <a:gd name="connsiteX13" fmla="*/ 358775 w 358775"/>
                <a:gd name="connsiteY13" fmla="*/ 357477 h 712788"/>
                <a:gd name="connsiteX14" fmla="*/ 180462 w 358775"/>
                <a:gd name="connsiteY14" fmla="*/ 682457 h 712788"/>
                <a:gd name="connsiteX15" fmla="*/ 178313 w 358775"/>
                <a:gd name="connsiteY15" fmla="*/ 684623 h 712788"/>
                <a:gd name="connsiteX16" fmla="*/ 122456 w 358775"/>
                <a:gd name="connsiteY16" fmla="*/ 712788 h 712788"/>
                <a:gd name="connsiteX17" fmla="*/ 2148 w 358775"/>
                <a:gd name="connsiteY17" fmla="*/ 535133 h 712788"/>
                <a:gd name="connsiteX18" fmla="*/ 60154 w 358775"/>
                <a:gd name="connsiteY18" fmla="*/ 504801 h 712788"/>
                <a:gd name="connsiteX19" fmla="*/ 141791 w 358775"/>
                <a:gd name="connsiteY19" fmla="*/ 357477 h 712788"/>
                <a:gd name="connsiteX20" fmla="*/ 60154 w 358775"/>
                <a:gd name="connsiteY20" fmla="*/ 212320 h 712788"/>
                <a:gd name="connsiteX21" fmla="*/ 0 w 358775"/>
                <a:gd name="connsiteY21" fmla="*/ 179822 h 712788"/>
                <a:gd name="connsiteX22" fmla="*/ 118159 w 358775"/>
                <a:gd name="connsiteY22" fmla="*/ 0 h 7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775" h="712788">
                  <a:moveTo>
                    <a:pt x="137295" y="80962"/>
                  </a:moveTo>
                  <a:cubicBezTo>
                    <a:pt x="137295" y="80962"/>
                    <a:pt x="137295" y="80962"/>
                    <a:pt x="85725" y="156710"/>
                  </a:cubicBezTo>
                  <a:cubicBezTo>
                    <a:pt x="85725" y="156710"/>
                    <a:pt x="85725" y="156710"/>
                    <a:pt x="92171" y="161038"/>
                  </a:cubicBezTo>
                  <a:cubicBezTo>
                    <a:pt x="160931" y="204322"/>
                    <a:pt x="201757" y="277905"/>
                    <a:pt x="201757" y="357981"/>
                  </a:cubicBezTo>
                  <a:cubicBezTo>
                    <a:pt x="201757" y="438057"/>
                    <a:pt x="160931" y="511640"/>
                    <a:pt x="92171" y="557089"/>
                  </a:cubicBezTo>
                  <a:cubicBezTo>
                    <a:pt x="92171" y="557089"/>
                    <a:pt x="92171" y="557089"/>
                    <a:pt x="90023" y="557089"/>
                  </a:cubicBezTo>
                  <a:cubicBezTo>
                    <a:pt x="90023" y="557089"/>
                    <a:pt x="90023" y="557089"/>
                    <a:pt x="143741" y="635000"/>
                  </a:cubicBezTo>
                  <a:lnTo>
                    <a:pt x="148038" y="630672"/>
                  </a:lnTo>
                  <a:cubicBezTo>
                    <a:pt x="242583" y="570074"/>
                    <a:pt x="298450" y="468356"/>
                    <a:pt x="298450" y="357981"/>
                  </a:cubicBezTo>
                  <a:cubicBezTo>
                    <a:pt x="298450" y="249771"/>
                    <a:pt x="242583" y="148053"/>
                    <a:pt x="148038" y="85291"/>
                  </a:cubicBezTo>
                  <a:cubicBezTo>
                    <a:pt x="148038" y="85291"/>
                    <a:pt x="148038" y="85291"/>
                    <a:pt x="137295" y="80962"/>
                  </a:cubicBezTo>
                  <a:close/>
                  <a:moveTo>
                    <a:pt x="118159" y="0"/>
                  </a:moveTo>
                  <a:cubicBezTo>
                    <a:pt x="118159" y="0"/>
                    <a:pt x="118159" y="0"/>
                    <a:pt x="180462" y="32498"/>
                  </a:cubicBezTo>
                  <a:cubicBezTo>
                    <a:pt x="292176" y="106160"/>
                    <a:pt x="358775" y="227486"/>
                    <a:pt x="358775" y="357477"/>
                  </a:cubicBezTo>
                  <a:cubicBezTo>
                    <a:pt x="358775" y="487469"/>
                    <a:pt x="292176" y="608795"/>
                    <a:pt x="180462" y="682457"/>
                  </a:cubicBezTo>
                  <a:lnTo>
                    <a:pt x="178313" y="684623"/>
                  </a:lnTo>
                  <a:cubicBezTo>
                    <a:pt x="178313" y="684623"/>
                    <a:pt x="178313" y="684623"/>
                    <a:pt x="122456" y="712788"/>
                  </a:cubicBezTo>
                  <a:cubicBezTo>
                    <a:pt x="122456" y="712788"/>
                    <a:pt x="122456" y="712788"/>
                    <a:pt x="2148" y="535133"/>
                  </a:cubicBezTo>
                  <a:cubicBezTo>
                    <a:pt x="2148" y="535133"/>
                    <a:pt x="2148" y="535133"/>
                    <a:pt x="60154" y="504801"/>
                  </a:cubicBezTo>
                  <a:cubicBezTo>
                    <a:pt x="111714" y="470137"/>
                    <a:pt x="141791" y="415974"/>
                    <a:pt x="141791" y="357477"/>
                  </a:cubicBezTo>
                  <a:cubicBezTo>
                    <a:pt x="141791" y="298981"/>
                    <a:pt x="111714" y="244818"/>
                    <a:pt x="60154" y="212320"/>
                  </a:cubicBezTo>
                  <a:cubicBezTo>
                    <a:pt x="60154" y="212320"/>
                    <a:pt x="60154" y="212320"/>
                    <a:pt x="0" y="179822"/>
                  </a:cubicBezTo>
                  <a:cubicBezTo>
                    <a:pt x="0" y="179822"/>
                    <a:pt x="0" y="179822"/>
                    <a:pt x="118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336" name="Freeform: Shape 335">
              <a:extLst>
                <a:ext uri="{FF2B5EF4-FFF2-40B4-BE49-F238E27FC236}">
                  <a16:creationId xmlns:a16="http://schemas.microsoft.com/office/drawing/2014/main" id="{1DA64DB6-F46F-464C-971D-5DB7BDA86BE9}"/>
                </a:ext>
              </a:extLst>
            </p:cNvPr>
            <p:cNvSpPr>
              <a:spLocks/>
            </p:cNvSpPr>
            <p:nvPr/>
          </p:nvSpPr>
          <p:spPr bwMode="auto">
            <a:xfrm>
              <a:off x="-541338" y="4384675"/>
              <a:ext cx="481013" cy="1225550"/>
            </a:xfrm>
            <a:custGeom>
              <a:avLst/>
              <a:gdLst>
                <a:gd name="connsiteX0" fmla="*/ 131107 w 481013"/>
                <a:gd name="connsiteY0" fmla="*/ 80963 h 1225550"/>
                <a:gd name="connsiteX1" fmla="*/ 85725 w 481013"/>
                <a:gd name="connsiteY1" fmla="*/ 152410 h 1225550"/>
                <a:gd name="connsiteX2" fmla="*/ 90047 w 481013"/>
                <a:gd name="connsiteY2" fmla="*/ 154576 h 1225550"/>
                <a:gd name="connsiteX3" fmla="*/ 334246 w 481013"/>
                <a:gd name="connsiteY3" fmla="*/ 615735 h 1225550"/>
                <a:gd name="connsiteX4" fmla="*/ 92208 w 481013"/>
                <a:gd name="connsiteY4" fmla="*/ 1074729 h 1225550"/>
                <a:gd name="connsiteX5" fmla="*/ 137590 w 481013"/>
                <a:gd name="connsiteY5" fmla="*/ 1146176 h 1225550"/>
                <a:gd name="connsiteX6" fmla="*/ 420688 w 481013"/>
                <a:gd name="connsiteY6" fmla="*/ 615735 h 1225550"/>
                <a:gd name="connsiteX7" fmla="*/ 137590 w 481013"/>
                <a:gd name="connsiteY7" fmla="*/ 85293 h 1225550"/>
                <a:gd name="connsiteX8" fmla="*/ 131107 w 481013"/>
                <a:gd name="connsiteY8" fmla="*/ 80963 h 1225550"/>
                <a:gd name="connsiteX9" fmla="*/ 110007 w 481013"/>
                <a:gd name="connsiteY9" fmla="*/ 0 h 1225550"/>
                <a:gd name="connsiteX10" fmla="*/ 170404 w 481013"/>
                <a:gd name="connsiteY10" fmla="*/ 32479 h 1225550"/>
                <a:gd name="connsiteX11" fmla="*/ 481013 w 481013"/>
                <a:gd name="connsiteY11" fmla="*/ 614941 h 1225550"/>
                <a:gd name="connsiteX12" fmla="*/ 170404 w 481013"/>
                <a:gd name="connsiteY12" fmla="*/ 1197402 h 1225550"/>
                <a:gd name="connsiteX13" fmla="*/ 168247 w 481013"/>
                <a:gd name="connsiteY13" fmla="*/ 1197402 h 1225550"/>
                <a:gd name="connsiteX14" fmla="*/ 118636 w 481013"/>
                <a:gd name="connsiteY14" fmla="*/ 1225550 h 1225550"/>
                <a:gd name="connsiteX15" fmla="*/ 6471 w 481013"/>
                <a:gd name="connsiteY15" fmla="*/ 1052328 h 1225550"/>
                <a:gd name="connsiteX16" fmla="*/ 58239 w 481013"/>
                <a:gd name="connsiteY16" fmla="*/ 1024179 h 1225550"/>
                <a:gd name="connsiteX17" fmla="*/ 273940 w 481013"/>
                <a:gd name="connsiteY17" fmla="*/ 614941 h 1225550"/>
                <a:gd name="connsiteX18" fmla="*/ 58239 w 481013"/>
                <a:gd name="connsiteY18" fmla="*/ 205702 h 1225550"/>
                <a:gd name="connsiteX19" fmla="*/ 0 w 481013"/>
                <a:gd name="connsiteY19" fmla="*/ 173223 h 1225550"/>
                <a:gd name="connsiteX20" fmla="*/ 110007 w 481013"/>
                <a:gd name="connsiteY20" fmla="*/ 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1013" h="1225550">
                  <a:moveTo>
                    <a:pt x="131107" y="80963"/>
                  </a:moveTo>
                  <a:cubicBezTo>
                    <a:pt x="131107" y="80963"/>
                    <a:pt x="131107" y="80963"/>
                    <a:pt x="85725" y="152410"/>
                  </a:cubicBezTo>
                  <a:cubicBezTo>
                    <a:pt x="85725" y="152410"/>
                    <a:pt x="85725" y="152410"/>
                    <a:pt x="90047" y="154576"/>
                  </a:cubicBezTo>
                  <a:cubicBezTo>
                    <a:pt x="243482" y="258499"/>
                    <a:pt x="334246" y="431704"/>
                    <a:pt x="334246" y="615735"/>
                  </a:cubicBezTo>
                  <a:cubicBezTo>
                    <a:pt x="334246" y="799765"/>
                    <a:pt x="243482" y="970806"/>
                    <a:pt x="92208" y="1074729"/>
                  </a:cubicBezTo>
                  <a:cubicBezTo>
                    <a:pt x="92208" y="1074729"/>
                    <a:pt x="92208" y="1074729"/>
                    <a:pt x="137590" y="1146176"/>
                  </a:cubicBezTo>
                  <a:cubicBezTo>
                    <a:pt x="314796" y="1027098"/>
                    <a:pt x="420688" y="827911"/>
                    <a:pt x="420688" y="615735"/>
                  </a:cubicBezTo>
                  <a:cubicBezTo>
                    <a:pt x="420688" y="403558"/>
                    <a:pt x="314796" y="204372"/>
                    <a:pt x="137590" y="85293"/>
                  </a:cubicBezTo>
                  <a:cubicBezTo>
                    <a:pt x="137590" y="85293"/>
                    <a:pt x="137590" y="85293"/>
                    <a:pt x="131107" y="80963"/>
                  </a:cubicBezTo>
                  <a:close/>
                  <a:moveTo>
                    <a:pt x="110007" y="0"/>
                  </a:moveTo>
                  <a:cubicBezTo>
                    <a:pt x="110007" y="0"/>
                    <a:pt x="110007" y="0"/>
                    <a:pt x="170404" y="32479"/>
                  </a:cubicBezTo>
                  <a:cubicBezTo>
                    <a:pt x="364535" y="164562"/>
                    <a:pt x="481013" y="381090"/>
                    <a:pt x="481013" y="614941"/>
                  </a:cubicBezTo>
                  <a:cubicBezTo>
                    <a:pt x="481013" y="848791"/>
                    <a:pt x="364535" y="1065319"/>
                    <a:pt x="170404" y="1197402"/>
                  </a:cubicBezTo>
                  <a:cubicBezTo>
                    <a:pt x="170404" y="1197402"/>
                    <a:pt x="170404" y="1197402"/>
                    <a:pt x="168247" y="1197402"/>
                  </a:cubicBezTo>
                  <a:cubicBezTo>
                    <a:pt x="168247" y="1197402"/>
                    <a:pt x="168247" y="1197402"/>
                    <a:pt x="118636" y="1225550"/>
                  </a:cubicBezTo>
                  <a:cubicBezTo>
                    <a:pt x="118636" y="1225550"/>
                    <a:pt x="118636" y="1225550"/>
                    <a:pt x="6471" y="1052328"/>
                  </a:cubicBezTo>
                  <a:cubicBezTo>
                    <a:pt x="6471" y="1052328"/>
                    <a:pt x="6471" y="1052328"/>
                    <a:pt x="58239" y="1024179"/>
                  </a:cubicBezTo>
                  <a:cubicBezTo>
                    <a:pt x="194131" y="933237"/>
                    <a:pt x="273940" y="779502"/>
                    <a:pt x="273940" y="614941"/>
                  </a:cubicBezTo>
                  <a:cubicBezTo>
                    <a:pt x="273940" y="450379"/>
                    <a:pt x="194131" y="298809"/>
                    <a:pt x="58239" y="205702"/>
                  </a:cubicBezTo>
                  <a:cubicBezTo>
                    <a:pt x="58239" y="205702"/>
                    <a:pt x="58239" y="205702"/>
                    <a:pt x="0" y="173223"/>
                  </a:cubicBezTo>
                  <a:cubicBezTo>
                    <a:pt x="0" y="173223"/>
                    <a:pt x="0" y="173223"/>
                    <a:pt x="110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grpSp>
        <p:nvGrpSpPr>
          <p:cNvPr id="196" name="Group 195">
            <a:extLst>
              <a:ext uri="{FF2B5EF4-FFF2-40B4-BE49-F238E27FC236}">
                <a16:creationId xmlns:a16="http://schemas.microsoft.com/office/drawing/2014/main" id="{5A4A4664-15CD-491B-A8A6-48BA82E035CE}"/>
              </a:ext>
            </a:extLst>
          </p:cNvPr>
          <p:cNvGrpSpPr/>
          <p:nvPr/>
        </p:nvGrpSpPr>
        <p:grpSpPr>
          <a:xfrm>
            <a:off x="5794964" y="1756671"/>
            <a:ext cx="184305" cy="145750"/>
            <a:chOff x="242824" y="5199515"/>
            <a:chExt cx="1135060" cy="897618"/>
          </a:xfrm>
        </p:grpSpPr>
        <p:sp>
          <p:nvSpPr>
            <p:cNvPr id="197" name="Freeform: Shape 196">
              <a:extLst>
                <a:ext uri="{FF2B5EF4-FFF2-40B4-BE49-F238E27FC236}">
                  <a16:creationId xmlns:a16="http://schemas.microsoft.com/office/drawing/2014/main" id="{8009BDE1-180C-4B2A-95A8-1C77E5A66192}"/>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3EE5137D-AF7B-473D-B4EF-27E6BF4313E8}"/>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nvGrpSpPr>
            <p:cNvPr id="199" name="Group 198">
              <a:extLst>
                <a:ext uri="{FF2B5EF4-FFF2-40B4-BE49-F238E27FC236}">
                  <a16:creationId xmlns:a16="http://schemas.microsoft.com/office/drawing/2014/main" id="{A04DE850-6BA4-40F3-B0C6-4ACCDA9A1264}"/>
                </a:ext>
              </a:extLst>
            </p:cNvPr>
            <p:cNvGrpSpPr/>
            <p:nvPr/>
          </p:nvGrpSpPr>
          <p:grpSpPr>
            <a:xfrm rot="21423090">
              <a:off x="510655" y="5622395"/>
              <a:ext cx="122528" cy="215798"/>
              <a:chOff x="2920647" y="4046992"/>
              <a:chExt cx="239779" cy="422302"/>
            </a:xfrm>
            <a:solidFill>
              <a:srgbClr val="002050"/>
            </a:solidFill>
          </p:grpSpPr>
          <p:sp>
            <p:nvSpPr>
              <p:cNvPr id="203" name="Rectangle: Rounded Corners 202">
                <a:extLst>
                  <a:ext uri="{FF2B5EF4-FFF2-40B4-BE49-F238E27FC236}">
                    <a16:creationId xmlns:a16="http://schemas.microsoft.com/office/drawing/2014/main" id="{E34B9244-7EF9-4D30-84E8-717E7B9447CC}"/>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204" name="Isosceles Triangle 9">
                <a:extLst>
                  <a:ext uri="{FF2B5EF4-FFF2-40B4-BE49-F238E27FC236}">
                    <a16:creationId xmlns:a16="http://schemas.microsoft.com/office/drawing/2014/main" id="{5552B3F9-0332-4945-B12D-2424EC143368}"/>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nvGrpSpPr>
            <p:cNvPr id="200" name="Group 199">
              <a:extLst>
                <a:ext uri="{FF2B5EF4-FFF2-40B4-BE49-F238E27FC236}">
                  <a16:creationId xmlns:a16="http://schemas.microsoft.com/office/drawing/2014/main" id="{5DC7080F-34AD-4EC2-97EF-AC4259AB1169}"/>
                </a:ext>
              </a:extLst>
            </p:cNvPr>
            <p:cNvGrpSpPr/>
            <p:nvPr/>
          </p:nvGrpSpPr>
          <p:grpSpPr>
            <a:xfrm rot="21423090">
              <a:off x="659595" y="5629839"/>
              <a:ext cx="122528" cy="215798"/>
              <a:chOff x="2920647" y="4046992"/>
              <a:chExt cx="239779" cy="422302"/>
            </a:xfrm>
            <a:solidFill>
              <a:srgbClr val="002050"/>
            </a:solidFill>
          </p:grpSpPr>
          <p:sp>
            <p:nvSpPr>
              <p:cNvPr id="201" name="Rectangle: Rounded Corners 200">
                <a:extLst>
                  <a:ext uri="{FF2B5EF4-FFF2-40B4-BE49-F238E27FC236}">
                    <a16:creationId xmlns:a16="http://schemas.microsoft.com/office/drawing/2014/main" id="{2D091CDA-B80B-4B77-A8F7-D035F229C71D}"/>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202" name="Isosceles Triangle 9">
                <a:extLst>
                  <a:ext uri="{FF2B5EF4-FFF2-40B4-BE49-F238E27FC236}">
                    <a16:creationId xmlns:a16="http://schemas.microsoft.com/office/drawing/2014/main" id="{4AA315AD-F505-412B-B8D9-F7742530B66B}"/>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grpSp>
        <p:nvGrpSpPr>
          <p:cNvPr id="184" name="Group 183">
            <a:extLst>
              <a:ext uri="{FF2B5EF4-FFF2-40B4-BE49-F238E27FC236}">
                <a16:creationId xmlns:a16="http://schemas.microsoft.com/office/drawing/2014/main" id="{32626DC7-D157-4336-B304-FCE83CAFDED0}"/>
              </a:ext>
            </a:extLst>
          </p:cNvPr>
          <p:cNvGrpSpPr/>
          <p:nvPr/>
        </p:nvGrpSpPr>
        <p:grpSpPr>
          <a:xfrm>
            <a:off x="10386238" y="5460696"/>
            <a:ext cx="264749" cy="390014"/>
            <a:chOff x="-855663" y="3543300"/>
            <a:chExt cx="608013" cy="895693"/>
          </a:xfrm>
          <a:solidFill>
            <a:srgbClr val="002050"/>
          </a:solidFill>
        </p:grpSpPr>
        <p:sp>
          <p:nvSpPr>
            <p:cNvPr id="185" name="Freeform: Shape 184">
              <a:extLst>
                <a:ext uri="{FF2B5EF4-FFF2-40B4-BE49-F238E27FC236}">
                  <a16:creationId xmlns:a16="http://schemas.microsoft.com/office/drawing/2014/main" id="{F57727D3-715A-4776-9BA2-A25840FC50B6}"/>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86" name="Freeform: Shape 185">
              <a:extLst>
                <a:ext uri="{FF2B5EF4-FFF2-40B4-BE49-F238E27FC236}">
                  <a16:creationId xmlns:a16="http://schemas.microsoft.com/office/drawing/2014/main" id="{56C3FAD7-391C-42BC-AB42-8C4ABAE17137}"/>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grpSp>
        <p:nvGrpSpPr>
          <p:cNvPr id="181" name="Group 180">
            <a:extLst>
              <a:ext uri="{FF2B5EF4-FFF2-40B4-BE49-F238E27FC236}">
                <a16:creationId xmlns:a16="http://schemas.microsoft.com/office/drawing/2014/main" id="{CA136177-DA6C-4BFD-891C-361131C87F85}"/>
              </a:ext>
            </a:extLst>
          </p:cNvPr>
          <p:cNvGrpSpPr/>
          <p:nvPr/>
        </p:nvGrpSpPr>
        <p:grpSpPr>
          <a:xfrm>
            <a:off x="7890657" y="5460696"/>
            <a:ext cx="264749" cy="390014"/>
            <a:chOff x="-855663" y="3543300"/>
            <a:chExt cx="608013" cy="895693"/>
          </a:xfrm>
          <a:solidFill>
            <a:srgbClr val="002050"/>
          </a:solidFill>
        </p:grpSpPr>
        <p:sp>
          <p:nvSpPr>
            <p:cNvPr id="182" name="Freeform: Shape 181">
              <a:extLst>
                <a:ext uri="{FF2B5EF4-FFF2-40B4-BE49-F238E27FC236}">
                  <a16:creationId xmlns:a16="http://schemas.microsoft.com/office/drawing/2014/main" id="{CC33EDCE-0177-4AD5-9345-7740D9F15631}"/>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83" name="Freeform: Shape 182">
              <a:extLst>
                <a:ext uri="{FF2B5EF4-FFF2-40B4-BE49-F238E27FC236}">
                  <a16:creationId xmlns:a16="http://schemas.microsoft.com/office/drawing/2014/main" id="{7CCC49F7-59EF-45FF-864A-41A4B411D798}"/>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grpSp>
        <p:nvGrpSpPr>
          <p:cNvPr id="178" name="Group 177">
            <a:extLst>
              <a:ext uri="{FF2B5EF4-FFF2-40B4-BE49-F238E27FC236}">
                <a16:creationId xmlns:a16="http://schemas.microsoft.com/office/drawing/2014/main" id="{E6F36F51-7F65-4A75-882E-1DA24F7DC2F2}"/>
              </a:ext>
            </a:extLst>
          </p:cNvPr>
          <p:cNvGrpSpPr/>
          <p:nvPr/>
        </p:nvGrpSpPr>
        <p:grpSpPr>
          <a:xfrm>
            <a:off x="5195772" y="5460696"/>
            <a:ext cx="264749" cy="390014"/>
            <a:chOff x="-855663" y="3543300"/>
            <a:chExt cx="608013" cy="895693"/>
          </a:xfrm>
          <a:solidFill>
            <a:srgbClr val="002050"/>
          </a:solidFill>
        </p:grpSpPr>
        <p:sp>
          <p:nvSpPr>
            <p:cNvPr id="179" name="Freeform: Shape 178">
              <a:extLst>
                <a:ext uri="{FF2B5EF4-FFF2-40B4-BE49-F238E27FC236}">
                  <a16:creationId xmlns:a16="http://schemas.microsoft.com/office/drawing/2014/main" id="{4D76E156-3683-4318-BCD3-0F23524D4B39}"/>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80" name="Freeform: Shape 179">
              <a:extLst>
                <a:ext uri="{FF2B5EF4-FFF2-40B4-BE49-F238E27FC236}">
                  <a16:creationId xmlns:a16="http://schemas.microsoft.com/office/drawing/2014/main" id="{7C0CDA46-7B7B-4E91-A82F-61CF5CA5A750}"/>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grpSp>
        <p:nvGrpSpPr>
          <p:cNvPr id="36" name="Group 35">
            <a:extLst>
              <a:ext uri="{FF2B5EF4-FFF2-40B4-BE49-F238E27FC236}">
                <a16:creationId xmlns:a16="http://schemas.microsoft.com/office/drawing/2014/main" id="{FBA0CF8D-D92B-48EF-AAD1-73D8E7A8F656}"/>
              </a:ext>
            </a:extLst>
          </p:cNvPr>
          <p:cNvGrpSpPr/>
          <p:nvPr/>
        </p:nvGrpSpPr>
        <p:grpSpPr>
          <a:xfrm>
            <a:off x="2888029" y="5460696"/>
            <a:ext cx="264749" cy="390014"/>
            <a:chOff x="-855663" y="3543300"/>
            <a:chExt cx="608013" cy="895693"/>
          </a:xfrm>
          <a:solidFill>
            <a:srgbClr val="002050"/>
          </a:solidFill>
        </p:grpSpPr>
        <p:sp>
          <p:nvSpPr>
            <p:cNvPr id="176" name="Freeform: Shape 175">
              <a:extLst>
                <a:ext uri="{FF2B5EF4-FFF2-40B4-BE49-F238E27FC236}">
                  <a16:creationId xmlns:a16="http://schemas.microsoft.com/office/drawing/2014/main" id="{69001884-E6A6-4081-87D4-6A896DD8AD98}"/>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177" name="Freeform: Shape 176">
              <a:extLst>
                <a:ext uri="{FF2B5EF4-FFF2-40B4-BE49-F238E27FC236}">
                  <a16:creationId xmlns:a16="http://schemas.microsoft.com/office/drawing/2014/main" id="{331E74AF-1F31-47C2-8662-812909EAE442}"/>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sp>
        <p:nvSpPr>
          <p:cNvPr id="25" name="TextBox 24"/>
          <p:cNvSpPr txBox="1"/>
          <p:nvPr/>
        </p:nvSpPr>
        <p:spPr>
          <a:xfrm>
            <a:off x="9067669" y="2199960"/>
            <a:ext cx="1495117" cy="271554"/>
          </a:xfrm>
          <a:prstGeom prst="rect">
            <a:avLst/>
          </a:prstGeom>
          <a:noFill/>
        </p:spPr>
        <p:txBody>
          <a:bodyPr wrap="none" rtlCol="0">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SMART CONTRACT</a:t>
            </a:r>
          </a:p>
        </p:txBody>
      </p:sp>
      <p:sp>
        <p:nvSpPr>
          <p:cNvPr id="26" name="TextBox 25"/>
          <p:cNvSpPr txBox="1"/>
          <p:nvPr/>
        </p:nvSpPr>
        <p:spPr>
          <a:xfrm>
            <a:off x="610989" y="5815211"/>
            <a:ext cx="1026243" cy="303481"/>
          </a:xfrm>
          <a:prstGeom prst="rect">
            <a:avLst/>
          </a:prstGeom>
          <a:noFill/>
        </p:spPr>
        <p:txBody>
          <a:bodyPr wrap="none" rtlCol="0" anchor="ctr">
            <a:spAutoFit/>
          </a:bodyPr>
          <a:lstStyle/>
          <a:p>
            <a:pPr defTabSz="914225">
              <a:defRPr/>
            </a:pPr>
            <a:r>
              <a:rPr lang="en-US" sz="1372" dirty="0" err="1">
                <a:solidFill>
                  <a:srgbClr val="002050"/>
                </a:solidFill>
              </a:rPr>
              <a:t>IoT</a:t>
            </a:r>
            <a:r>
              <a:rPr lang="en-US" sz="1372" dirty="0">
                <a:solidFill>
                  <a:srgbClr val="002050"/>
                </a:solidFill>
              </a:rPr>
              <a:t> Enabled</a:t>
            </a:r>
          </a:p>
        </p:txBody>
      </p:sp>
      <p:sp>
        <p:nvSpPr>
          <p:cNvPr id="35" name="TextBox 34"/>
          <p:cNvSpPr txBox="1"/>
          <p:nvPr/>
        </p:nvSpPr>
        <p:spPr>
          <a:xfrm>
            <a:off x="10685270" y="1633565"/>
            <a:ext cx="1334294" cy="920266"/>
          </a:xfrm>
          <a:prstGeom prst="rect">
            <a:avLst/>
          </a:prstGeom>
          <a:noFill/>
        </p:spPr>
        <p:txBody>
          <a:bodyPr wrap="square" rtlCol="0" anchor="ctr">
            <a:spAutoFit/>
          </a:bodyPr>
          <a:lstStyle/>
          <a:p>
            <a:pPr defTabSz="914225">
              <a:defRPr/>
            </a:pPr>
            <a:r>
              <a:rPr lang="en-US" sz="1078" dirty="0">
                <a:solidFill>
                  <a:srgbClr val="002050"/>
                </a:solidFill>
              </a:rPr>
              <a:t>The package has to be maintained at :</a:t>
            </a:r>
          </a:p>
          <a:p>
            <a:pPr defTabSz="914225">
              <a:defRPr/>
            </a:pPr>
            <a:r>
              <a:rPr lang="en-US" sz="1078" dirty="0">
                <a:solidFill>
                  <a:srgbClr val="002050"/>
                </a:solidFill>
                <a:latin typeface="Segoe UI Semibold" panose="020B0702040204020203" pitchFamily="34" charset="0"/>
                <a:cs typeface="Segoe UI Semibold" panose="020B0702040204020203" pitchFamily="34" charset="0"/>
              </a:rPr>
              <a:t>Temperature</a:t>
            </a:r>
            <a:br>
              <a:rPr lang="en-US" sz="1078" dirty="0">
                <a:solidFill>
                  <a:srgbClr val="002050"/>
                </a:solidFill>
                <a:latin typeface="Segoe UI Semibold" panose="020B0702040204020203" pitchFamily="34" charset="0"/>
                <a:cs typeface="Segoe UI Semibold" panose="020B0702040204020203" pitchFamily="34" charset="0"/>
              </a:rPr>
            </a:br>
            <a:r>
              <a:rPr lang="en-US" sz="1078" dirty="0">
                <a:solidFill>
                  <a:srgbClr val="002050"/>
                </a:solidFill>
                <a:latin typeface="Segoe UI Semibold" panose="020B0702040204020203" pitchFamily="34" charset="0"/>
                <a:cs typeface="Segoe UI Semibold" panose="020B0702040204020203" pitchFamily="34" charset="0"/>
              </a:rPr>
              <a:t>&lt; 10º C</a:t>
            </a:r>
          </a:p>
          <a:p>
            <a:pPr defTabSz="914225">
              <a:defRPr/>
            </a:pPr>
            <a:r>
              <a:rPr lang="en-US" sz="1078" dirty="0">
                <a:solidFill>
                  <a:srgbClr val="002050"/>
                </a:solidFill>
                <a:latin typeface="Segoe UI Semibold" panose="020B0702040204020203" pitchFamily="34" charset="0"/>
                <a:cs typeface="Segoe UI Semibold" panose="020B0702040204020203" pitchFamily="34" charset="0"/>
              </a:rPr>
              <a:t>Humidity &lt; 65%</a:t>
            </a:r>
          </a:p>
        </p:txBody>
      </p:sp>
      <p:grpSp>
        <p:nvGrpSpPr>
          <p:cNvPr id="8" name="Group 7">
            <a:extLst>
              <a:ext uri="{FF2B5EF4-FFF2-40B4-BE49-F238E27FC236}">
                <a16:creationId xmlns:a16="http://schemas.microsoft.com/office/drawing/2014/main" id="{EAD1F125-E633-4246-9E88-375EB15406BF}"/>
              </a:ext>
            </a:extLst>
          </p:cNvPr>
          <p:cNvGrpSpPr/>
          <p:nvPr/>
        </p:nvGrpSpPr>
        <p:grpSpPr>
          <a:xfrm>
            <a:off x="3275873" y="5389586"/>
            <a:ext cx="496591" cy="633775"/>
            <a:chOff x="3117200" y="5406498"/>
            <a:chExt cx="506549" cy="646483"/>
          </a:xfrm>
        </p:grpSpPr>
        <p:sp>
          <p:nvSpPr>
            <p:cNvPr id="47" name="TextBox 46"/>
            <p:cNvSpPr txBox="1"/>
            <p:nvPr/>
          </p:nvSpPr>
          <p:spPr>
            <a:xfrm>
              <a:off x="3117200" y="5406498"/>
              <a:ext cx="506549" cy="215444"/>
            </a:xfrm>
            <a:prstGeom prst="rect">
              <a:avLst/>
            </a:prstGeom>
            <a:noFill/>
          </p:spPr>
          <p:txBody>
            <a:bodyPr wrap="none" lIns="0" tIns="0" rIns="0" bIns="0" rtlCol="0">
              <a:spAutoFit/>
            </a:bodyPr>
            <a:lstStyle/>
            <a:p>
              <a:pPr defTabSz="914225">
                <a:defRPr/>
              </a:pPr>
              <a:r>
                <a:rPr lang="en-US" sz="1372" dirty="0">
                  <a:solidFill>
                    <a:srgbClr val="002050"/>
                  </a:solidFill>
                  <a:latin typeface="Segoe UI Semibold" panose="020B0702040204020203" pitchFamily="34" charset="0"/>
                  <a:cs typeface="Segoe UI Semibold" panose="020B0702040204020203" pitchFamily="34" charset="0"/>
                </a:rPr>
                <a:t>Origin</a:t>
              </a:r>
            </a:p>
          </p:txBody>
        </p:sp>
        <p:sp>
          <p:nvSpPr>
            <p:cNvPr id="48" name="TextBox 47"/>
            <p:cNvSpPr txBox="1"/>
            <p:nvPr/>
          </p:nvSpPr>
          <p:spPr>
            <a:xfrm>
              <a:off x="3117200" y="5683649"/>
              <a:ext cx="301365" cy="369332"/>
            </a:xfrm>
            <a:prstGeom prst="rect">
              <a:avLst/>
            </a:prstGeom>
            <a:noFill/>
          </p:spPr>
          <p:txBody>
            <a:bodyPr wrap="square" lIns="0" tIns="0" rIns="0" bIns="0" rtlCol="0" anchor="ctr">
              <a:spAutoFit/>
            </a:bodyPr>
            <a:lstStyle/>
            <a:p>
              <a:pPr defTabSz="914225">
                <a:defRPr/>
              </a:pPr>
              <a:r>
                <a:rPr lang="en-US" sz="1176" dirty="0">
                  <a:solidFill>
                    <a:srgbClr val="00B050"/>
                  </a:solidFill>
                  <a:latin typeface="Segoe UI Semibold" panose="020B0702040204020203" pitchFamily="34" charset="0"/>
                  <a:cs typeface="Segoe UI Semibold" panose="020B0702040204020203" pitchFamily="34" charset="0"/>
                </a:rPr>
                <a:t>8ºC</a:t>
              </a:r>
            </a:p>
            <a:p>
              <a:pPr defTabSz="914225">
                <a:defRPr/>
              </a:pPr>
              <a:r>
                <a:rPr lang="en-US" sz="1176" dirty="0">
                  <a:solidFill>
                    <a:srgbClr val="00B050"/>
                  </a:solidFill>
                  <a:latin typeface="Segoe UI Semibold" panose="020B0702040204020203" pitchFamily="34" charset="0"/>
                  <a:cs typeface="Segoe UI Semibold" panose="020B0702040204020203" pitchFamily="34" charset="0"/>
                </a:rPr>
                <a:t>60%</a:t>
              </a:r>
            </a:p>
          </p:txBody>
        </p:sp>
      </p:grpSp>
      <p:cxnSp>
        <p:nvCxnSpPr>
          <p:cNvPr id="50" name="Straight Connector 49"/>
          <p:cNvCxnSpPr/>
          <p:nvPr/>
        </p:nvCxnSpPr>
        <p:spPr>
          <a:xfrm>
            <a:off x="4482292"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577683" y="6149465"/>
            <a:ext cx="9286759" cy="181036"/>
          </a:xfrm>
          <a:prstGeom prst="rect">
            <a:avLst/>
          </a:prstGeom>
          <a:noFill/>
        </p:spPr>
        <p:txBody>
          <a:bodyPr wrap="square" lIns="0" tIns="0" rIns="0" bIns="0" rtlCol="0" anchor="ctr">
            <a:spAutoFit/>
          </a:bodyPr>
          <a:lstStyle/>
          <a:p>
            <a:pPr defTabSz="914225">
              <a:defRPr/>
            </a:pPr>
            <a:r>
              <a:rPr lang="en-US" sz="1176" dirty="0"/>
              <a:t>At various points in the journey, the </a:t>
            </a:r>
            <a:r>
              <a:rPr lang="en-US" sz="1176" dirty="0" err="1"/>
              <a:t>IoT</a:t>
            </a:r>
            <a:r>
              <a:rPr lang="en-US" sz="1176" dirty="0"/>
              <a:t> device from the package sends the Temperature &amp; Humidity data which are recorded on the blockchain </a:t>
            </a:r>
          </a:p>
        </p:txBody>
      </p:sp>
      <p:sp>
        <p:nvSpPr>
          <p:cNvPr id="89" name="TextBox 88"/>
          <p:cNvSpPr txBox="1"/>
          <p:nvPr/>
        </p:nvSpPr>
        <p:spPr>
          <a:xfrm>
            <a:off x="1051122" y="3805879"/>
            <a:ext cx="526764" cy="512935"/>
          </a:xfrm>
          <a:prstGeom prst="rect">
            <a:avLst/>
          </a:prstGeom>
          <a:noFill/>
        </p:spPr>
        <p:txBody>
          <a:bodyPr wrap="none" rtlCol="0" anchor="ctr">
            <a:spAutoFit/>
          </a:bodyPr>
          <a:lstStyle/>
          <a:p>
            <a:pPr defTabSz="914225">
              <a:defRPr/>
            </a:pPr>
            <a:r>
              <a:rPr lang="en-US" sz="1372" dirty="0">
                <a:solidFill>
                  <a:srgbClr val="FF0000"/>
                </a:solidFill>
                <a:latin typeface="Segoe UI Semibold" panose="020B0702040204020203" pitchFamily="34" charset="0"/>
                <a:cs typeface="Segoe UI Semibold" panose="020B0702040204020203" pitchFamily="34" charset="0"/>
              </a:rPr>
              <a:t>11ºC</a:t>
            </a:r>
          </a:p>
          <a:p>
            <a:pPr defTabSz="914225">
              <a:defRPr/>
            </a:pPr>
            <a:r>
              <a:rPr lang="en-US" sz="1372" dirty="0">
                <a:solidFill>
                  <a:srgbClr val="FF0000"/>
                </a:solidFill>
                <a:latin typeface="Segoe UI Semibold" panose="020B0702040204020203" pitchFamily="34" charset="0"/>
                <a:cs typeface="Segoe UI Semibold" panose="020B0702040204020203" pitchFamily="34" charset="0"/>
              </a:rPr>
              <a:t>66%</a:t>
            </a:r>
          </a:p>
        </p:txBody>
      </p:sp>
      <p:sp>
        <p:nvSpPr>
          <p:cNvPr id="93" name="Rectangle 92"/>
          <p:cNvSpPr/>
          <p:nvPr/>
        </p:nvSpPr>
        <p:spPr>
          <a:xfrm>
            <a:off x="8013731" y="4611000"/>
            <a:ext cx="3730057" cy="519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225">
              <a:defRPr/>
            </a:pPr>
            <a:r>
              <a:rPr lang="en-US" sz="980" dirty="0">
                <a:solidFill>
                  <a:schemeClr val="tx1"/>
                </a:solidFill>
              </a:rPr>
              <a:t>The conditions of the contract have been violated.</a:t>
            </a:r>
          </a:p>
          <a:p>
            <a:pPr defTabSz="914225">
              <a:defRPr/>
            </a:pPr>
            <a:r>
              <a:rPr lang="en-US" sz="980" dirty="0">
                <a:solidFill>
                  <a:schemeClr val="tx1"/>
                </a:solidFill>
              </a:rPr>
              <a:t>Carrier 3 is liable for penalty as the temperature of the package when it reached the retail store was above the prescribed limit</a:t>
            </a:r>
          </a:p>
        </p:txBody>
      </p:sp>
      <p:cxnSp>
        <p:nvCxnSpPr>
          <p:cNvPr id="98" name="Straight Arrow Connector 97"/>
          <p:cNvCxnSpPr>
            <a:cxnSpLocks/>
            <a:endCxn id="93" idx="2"/>
          </p:cNvCxnSpPr>
          <p:nvPr/>
        </p:nvCxnSpPr>
        <p:spPr>
          <a:xfrm flipH="1" flipV="1">
            <a:off x="9878760" y="5130599"/>
            <a:ext cx="502327" cy="448407"/>
          </a:xfrm>
          <a:prstGeom prst="bentConnector4">
            <a:avLst>
              <a:gd name="adj1" fmla="val 100380"/>
              <a:gd name="adj2" fmla="val 64514"/>
            </a:avLst>
          </a:prstGeom>
          <a:ln w="9525">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1B678FE-8F54-40F2-A7BE-2DF8AA9570F8}"/>
              </a:ext>
            </a:extLst>
          </p:cNvPr>
          <p:cNvSpPr>
            <a:spLocks noGrp="1"/>
          </p:cNvSpPr>
          <p:nvPr>
            <p:ph type="title"/>
          </p:nvPr>
        </p:nvSpPr>
        <p:spPr/>
        <p:txBody>
          <a:bodyPr>
            <a:normAutofit fontScale="90000"/>
          </a:bodyPr>
          <a:lstStyle/>
          <a:p>
            <a:r>
              <a:rPr lang="en-US" dirty="0"/>
              <a:t>Blockchain in Action: Freight Transportation</a:t>
            </a:r>
          </a:p>
        </p:txBody>
      </p:sp>
      <p:sp>
        <p:nvSpPr>
          <p:cNvPr id="3" name="Rectangle 2">
            <a:extLst>
              <a:ext uri="{FF2B5EF4-FFF2-40B4-BE49-F238E27FC236}">
                <a16:creationId xmlns:a16="http://schemas.microsoft.com/office/drawing/2014/main" id="{19BF580B-08CF-4DAC-AE7D-06C695CA61C4}"/>
              </a:ext>
            </a:extLst>
          </p:cNvPr>
          <p:cNvSpPr/>
          <p:nvPr/>
        </p:nvSpPr>
        <p:spPr bwMode="auto">
          <a:xfrm>
            <a:off x="2577683" y="5226969"/>
            <a:ext cx="9166105" cy="83932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p:cNvSpPr txBox="1"/>
          <p:nvPr/>
        </p:nvSpPr>
        <p:spPr>
          <a:xfrm>
            <a:off x="6397619" y="5083024"/>
            <a:ext cx="1526232" cy="301727"/>
          </a:xfrm>
          <a:prstGeom prst="rect">
            <a:avLst/>
          </a:prstGeom>
          <a:solidFill>
            <a:srgbClr val="E6E6E6"/>
          </a:solidFill>
        </p:spPr>
        <p:txBody>
          <a:bodyPr wrap="none" rtlCol="0" anchor="ctr">
            <a:spAutoFit/>
          </a:bodyPr>
          <a:lstStyle/>
          <a:p>
            <a:pPr defTabSz="914225">
              <a:defRPr/>
            </a:pPr>
            <a:r>
              <a:rPr lang="en-US" sz="1372" dirty="0">
                <a:solidFill>
                  <a:srgbClr val="002050"/>
                </a:solidFill>
                <a:latin typeface="Segoe UI Semibold" panose="020B0702040204020203" pitchFamily="34" charset="0"/>
                <a:cs typeface="Segoe UI Semibold" panose="020B0702040204020203" pitchFamily="34" charset="0"/>
              </a:rPr>
              <a:t>SHARED LEDGER</a:t>
            </a:r>
          </a:p>
        </p:txBody>
      </p:sp>
      <p:grpSp>
        <p:nvGrpSpPr>
          <p:cNvPr id="7" name="Group 6">
            <a:extLst>
              <a:ext uri="{FF2B5EF4-FFF2-40B4-BE49-F238E27FC236}">
                <a16:creationId xmlns:a16="http://schemas.microsoft.com/office/drawing/2014/main" id="{1BA04AD2-6EC1-4124-BF5C-8D221467041E}"/>
              </a:ext>
            </a:extLst>
          </p:cNvPr>
          <p:cNvGrpSpPr/>
          <p:nvPr/>
        </p:nvGrpSpPr>
        <p:grpSpPr>
          <a:xfrm>
            <a:off x="5581453" y="5389586"/>
            <a:ext cx="890533" cy="633775"/>
            <a:chOff x="4992479" y="5406498"/>
            <a:chExt cx="908390" cy="646483"/>
          </a:xfrm>
        </p:grpSpPr>
        <p:sp>
          <p:nvSpPr>
            <p:cNvPr id="87" name="TextBox 86">
              <a:extLst>
                <a:ext uri="{FF2B5EF4-FFF2-40B4-BE49-F238E27FC236}">
                  <a16:creationId xmlns:a16="http://schemas.microsoft.com/office/drawing/2014/main" id="{74F5AAF8-034F-45C8-92E0-972BE9F61F41}"/>
                </a:ext>
              </a:extLst>
            </p:cNvPr>
            <p:cNvSpPr txBox="1"/>
            <p:nvPr/>
          </p:nvSpPr>
          <p:spPr>
            <a:xfrm>
              <a:off x="4992479" y="5406498"/>
              <a:ext cx="908390" cy="215444"/>
            </a:xfrm>
            <a:prstGeom prst="rect">
              <a:avLst/>
            </a:prstGeom>
            <a:noFill/>
          </p:spPr>
          <p:txBody>
            <a:bodyPr wrap="none" lIns="0" tIns="0" rIns="0" bIns="0" rtlCol="0">
              <a:spAutoFit/>
            </a:bodyPr>
            <a:lstStyle/>
            <a:p>
              <a:pPr defTabSz="914225">
                <a:defRPr/>
              </a:pPr>
              <a:r>
                <a:rPr lang="en-US" sz="1372" dirty="0">
                  <a:solidFill>
                    <a:srgbClr val="002050"/>
                  </a:solidFill>
                  <a:latin typeface="Segoe UI Semibold" panose="020B0702040204020203" pitchFamily="34" charset="0"/>
                  <a:cs typeface="Segoe UI Semibold" panose="020B0702040204020203" pitchFamily="34" charset="0"/>
                </a:rPr>
                <a:t>Warehouse</a:t>
              </a:r>
            </a:p>
          </p:txBody>
        </p:sp>
        <p:sp>
          <p:nvSpPr>
            <p:cNvPr id="91" name="TextBox 90">
              <a:extLst>
                <a:ext uri="{FF2B5EF4-FFF2-40B4-BE49-F238E27FC236}">
                  <a16:creationId xmlns:a16="http://schemas.microsoft.com/office/drawing/2014/main" id="{C87E7C59-0AD5-4EAD-850E-BDE1FD4B00A2}"/>
                </a:ext>
              </a:extLst>
            </p:cNvPr>
            <p:cNvSpPr txBox="1"/>
            <p:nvPr/>
          </p:nvSpPr>
          <p:spPr>
            <a:xfrm>
              <a:off x="4992479" y="5683649"/>
              <a:ext cx="440090" cy="369332"/>
            </a:xfrm>
            <a:prstGeom prst="rect">
              <a:avLst/>
            </a:prstGeom>
            <a:noFill/>
          </p:spPr>
          <p:txBody>
            <a:bodyPr wrap="square" lIns="0" tIns="0" rIns="0" bIns="0" rtlCol="0" anchor="ctr">
              <a:spAutoFit/>
            </a:bodyPr>
            <a:lstStyle/>
            <a:p>
              <a:pPr defTabSz="914225">
                <a:defRPr/>
              </a:pPr>
              <a:r>
                <a:rPr lang="en-US" sz="1176" dirty="0">
                  <a:solidFill>
                    <a:srgbClr val="00B050"/>
                  </a:solidFill>
                  <a:latin typeface="Segoe UI Semibold" panose="020B0702040204020203" pitchFamily="34" charset="0"/>
                  <a:cs typeface="Segoe UI Semibold" panose="020B0702040204020203" pitchFamily="34" charset="0"/>
                </a:rPr>
                <a:t>9ºC</a:t>
              </a:r>
            </a:p>
            <a:p>
              <a:pPr defTabSz="914225">
                <a:defRPr/>
              </a:pPr>
              <a:r>
                <a:rPr lang="en-US" sz="1176" dirty="0">
                  <a:solidFill>
                    <a:srgbClr val="00B050"/>
                  </a:solidFill>
                  <a:latin typeface="Segoe UI Semibold" panose="020B0702040204020203" pitchFamily="34" charset="0"/>
                  <a:cs typeface="Segoe UI Semibold" panose="020B0702040204020203" pitchFamily="34" charset="0"/>
                </a:rPr>
                <a:t>64%</a:t>
              </a:r>
            </a:p>
          </p:txBody>
        </p:sp>
      </p:grpSp>
      <p:grpSp>
        <p:nvGrpSpPr>
          <p:cNvPr id="6" name="Group 5">
            <a:extLst>
              <a:ext uri="{FF2B5EF4-FFF2-40B4-BE49-F238E27FC236}">
                <a16:creationId xmlns:a16="http://schemas.microsoft.com/office/drawing/2014/main" id="{4CA92548-0D2F-431D-BFA5-D3D2E42DD8C1}"/>
              </a:ext>
            </a:extLst>
          </p:cNvPr>
          <p:cNvGrpSpPr/>
          <p:nvPr/>
        </p:nvGrpSpPr>
        <p:grpSpPr>
          <a:xfrm>
            <a:off x="8280975" y="5389586"/>
            <a:ext cx="680456" cy="633775"/>
            <a:chOff x="6922552" y="5406498"/>
            <a:chExt cx="694101" cy="646483"/>
          </a:xfrm>
        </p:grpSpPr>
        <p:sp>
          <p:nvSpPr>
            <p:cNvPr id="94" name="TextBox 93">
              <a:extLst>
                <a:ext uri="{FF2B5EF4-FFF2-40B4-BE49-F238E27FC236}">
                  <a16:creationId xmlns:a16="http://schemas.microsoft.com/office/drawing/2014/main" id="{0FADE9DB-3858-4BE0-B54A-88C380EF152D}"/>
                </a:ext>
              </a:extLst>
            </p:cNvPr>
            <p:cNvSpPr txBox="1"/>
            <p:nvPr/>
          </p:nvSpPr>
          <p:spPr>
            <a:xfrm>
              <a:off x="6922552" y="5406498"/>
              <a:ext cx="694101" cy="215444"/>
            </a:xfrm>
            <a:prstGeom prst="rect">
              <a:avLst/>
            </a:prstGeom>
            <a:noFill/>
          </p:spPr>
          <p:txBody>
            <a:bodyPr wrap="none" lIns="0" tIns="0" rIns="0" bIns="0" rtlCol="0">
              <a:spAutoFit/>
            </a:bodyPr>
            <a:lstStyle/>
            <a:p>
              <a:pPr defTabSz="914225">
                <a:defRPr/>
              </a:pPr>
              <a:r>
                <a:rPr lang="en-US" sz="1372" dirty="0">
                  <a:solidFill>
                    <a:srgbClr val="002050"/>
                  </a:solidFill>
                  <a:latin typeface="Segoe UI Semibold" panose="020B0702040204020203" pitchFamily="34" charset="0"/>
                  <a:cs typeface="Segoe UI Semibold" panose="020B0702040204020203" pitchFamily="34" charset="0"/>
                </a:rPr>
                <a:t>Carrier 2</a:t>
              </a:r>
            </a:p>
          </p:txBody>
        </p:sp>
        <p:sp>
          <p:nvSpPr>
            <p:cNvPr id="95" name="TextBox 94">
              <a:extLst>
                <a:ext uri="{FF2B5EF4-FFF2-40B4-BE49-F238E27FC236}">
                  <a16:creationId xmlns:a16="http://schemas.microsoft.com/office/drawing/2014/main" id="{549BC61A-A235-4776-8FE4-8BD189E7EB40}"/>
                </a:ext>
              </a:extLst>
            </p:cNvPr>
            <p:cNvSpPr txBox="1"/>
            <p:nvPr/>
          </p:nvSpPr>
          <p:spPr>
            <a:xfrm>
              <a:off x="6922552" y="5683649"/>
              <a:ext cx="440090" cy="369332"/>
            </a:xfrm>
            <a:prstGeom prst="rect">
              <a:avLst/>
            </a:prstGeom>
            <a:noFill/>
          </p:spPr>
          <p:txBody>
            <a:bodyPr wrap="square" lIns="0" tIns="0" rIns="0" bIns="0" rtlCol="0" anchor="ctr">
              <a:spAutoFit/>
            </a:bodyPr>
            <a:lstStyle/>
            <a:p>
              <a:pPr defTabSz="914225">
                <a:defRPr/>
              </a:pPr>
              <a:r>
                <a:rPr lang="en-US" sz="1176" dirty="0">
                  <a:solidFill>
                    <a:srgbClr val="00B050"/>
                  </a:solidFill>
                  <a:latin typeface="Segoe UI Semibold" panose="020B0702040204020203" pitchFamily="34" charset="0"/>
                  <a:cs typeface="Segoe UI Semibold" panose="020B0702040204020203" pitchFamily="34" charset="0"/>
                </a:rPr>
                <a:t>9ºC</a:t>
              </a:r>
            </a:p>
            <a:p>
              <a:pPr defTabSz="914225">
                <a:defRPr/>
              </a:pPr>
              <a:r>
                <a:rPr lang="en-US" sz="1176" dirty="0">
                  <a:solidFill>
                    <a:srgbClr val="00B050"/>
                  </a:solidFill>
                  <a:latin typeface="Segoe UI Semibold" panose="020B0702040204020203" pitchFamily="34" charset="0"/>
                  <a:cs typeface="Segoe UI Semibold" panose="020B0702040204020203" pitchFamily="34" charset="0"/>
                </a:rPr>
                <a:t>64%</a:t>
              </a:r>
            </a:p>
          </p:txBody>
        </p:sp>
      </p:grpSp>
      <p:grpSp>
        <p:nvGrpSpPr>
          <p:cNvPr id="5" name="Group 4">
            <a:extLst>
              <a:ext uri="{FF2B5EF4-FFF2-40B4-BE49-F238E27FC236}">
                <a16:creationId xmlns:a16="http://schemas.microsoft.com/office/drawing/2014/main" id="{FC7A2AA9-C2A9-44D4-9D70-7068AB813593}"/>
              </a:ext>
            </a:extLst>
          </p:cNvPr>
          <p:cNvGrpSpPr/>
          <p:nvPr/>
        </p:nvGrpSpPr>
        <p:grpSpPr>
          <a:xfrm>
            <a:off x="10770419" y="5389586"/>
            <a:ext cx="431439" cy="633775"/>
            <a:chOff x="8860364" y="5406498"/>
            <a:chExt cx="440090" cy="646483"/>
          </a:xfrm>
        </p:grpSpPr>
        <p:sp>
          <p:nvSpPr>
            <p:cNvPr id="97" name="TextBox 96">
              <a:extLst>
                <a:ext uri="{FF2B5EF4-FFF2-40B4-BE49-F238E27FC236}">
                  <a16:creationId xmlns:a16="http://schemas.microsoft.com/office/drawing/2014/main" id="{E00D5263-5092-4FC3-805B-6300D351006D}"/>
                </a:ext>
              </a:extLst>
            </p:cNvPr>
            <p:cNvSpPr txBox="1"/>
            <p:nvPr/>
          </p:nvSpPr>
          <p:spPr>
            <a:xfrm>
              <a:off x="8860364" y="5406498"/>
              <a:ext cx="423386" cy="215444"/>
            </a:xfrm>
            <a:prstGeom prst="rect">
              <a:avLst/>
            </a:prstGeom>
            <a:noFill/>
          </p:spPr>
          <p:txBody>
            <a:bodyPr wrap="none" lIns="0" tIns="0" rIns="0" bIns="0" rtlCol="0">
              <a:spAutoFit/>
            </a:bodyPr>
            <a:lstStyle/>
            <a:p>
              <a:pPr defTabSz="914225">
                <a:defRPr/>
              </a:pPr>
              <a:r>
                <a:rPr lang="en-US" sz="1372" dirty="0">
                  <a:solidFill>
                    <a:srgbClr val="002050"/>
                  </a:solidFill>
                  <a:latin typeface="Segoe UI Semibold" panose="020B0702040204020203" pitchFamily="34" charset="0"/>
                  <a:cs typeface="Segoe UI Semibold" panose="020B0702040204020203" pitchFamily="34" charset="0"/>
                </a:rPr>
                <a:t>Store</a:t>
              </a:r>
            </a:p>
          </p:txBody>
        </p:sp>
        <p:sp>
          <p:nvSpPr>
            <p:cNvPr id="99" name="TextBox 98">
              <a:extLst>
                <a:ext uri="{FF2B5EF4-FFF2-40B4-BE49-F238E27FC236}">
                  <a16:creationId xmlns:a16="http://schemas.microsoft.com/office/drawing/2014/main" id="{61E6FCB1-159B-4BB4-A142-6BEB3F039706}"/>
                </a:ext>
              </a:extLst>
            </p:cNvPr>
            <p:cNvSpPr txBox="1"/>
            <p:nvPr/>
          </p:nvSpPr>
          <p:spPr>
            <a:xfrm>
              <a:off x="8860364" y="5683649"/>
              <a:ext cx="440090" cy="369332"/>
            </a:xfrm>
            <a:prstGeom prst="rect">
              <a:avLst/>
            </a:prstGeom>
            <a:noFill/>
          </p:spPr>
          <p:txBody>
            <a:bodyPr wrap="square" lIns="0" tIns="0" rIns="0" bIns="0" rtlCol="0" anchor="ctr">
              <a:spAutoFit/>
            </a:bodyPr>
            <a:lstStyle/>
            <a:p>
              <a:pPr defTabSz="914225">
                <a:defRPr/>
              </a:pPr>
              <a:r>
                <a:rPr lang="en-US" sz="1176" dirty="0">
                  <a:solidFill>
                    <a:srgbClr val="FF0000"/>
                  </a:solidFill>
                  <a:latin typeface="Segoe UI Semibold" panose="020B0702040204020203" pitchFamily="34" charset="0"/>
                  <a:cs typeface="Segoe UI Semibold" panose="020B0702040204020203" pitchFamily="34" charset="0"/>
                </a:rPr>
                <a:t>11ºC</a:t>
              </a:r>
            </a:p>
            <a:p>
              <a:pPr defTabSz="914225">
                <a:defRPr/>
              </a:pPr>
              <a:r>
                <a:rPr lang="en-US" sz="1176" dirty="0">
                  <a:solidFill>
                    <a:srgbClr val="FF0000"/>
                  </a:solidFill>
                  <a:latin typeface="Segoe UI Semibold" panose="020B0702040204020203" pitchFamily="34" charset="0"/>
                  <a:cs typeface="Segoe UI Semibold" panose="020B0702040204020203" pitchFamily="34" charset="0"/>
                </a:rPr>
                <a:t>66%</a:t>
              </a:r>
            </a:p>
          </p:txBody>
        </p:sp>
      </p:grpSp>
      <p:cxnSp>
        <p:nvCxnSpPr>
          <p:cNvPr id="101" name="Straight Connector 100">
            <a:extLst>
              <a:ext uri="{FF2B5EF4-FFF2-40B4-BE49-F238E27FC236}">
                <a16:creationId xmlns:a16="http://schemas.microsoft.com/office/drawing/2014/main" id="{817D368B-0FEE-471A-8E67-8D29AC2BE106}"/>
              </a:ext>
            </a:extLst>
          </p:cNvPr>
          <p:cNvCxnSpPr/>
          <p:nvPr/>
        </p:nvCxnSpPr>
        <p:spPr>
          <a:xfrm>
            <a:off x="7181814"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151C836-4289-44D2-9E23-3E422BF00590}"/>
              </a:ext>
            </a:extLst>
          </p:cNvPr>
          <p:cNvCxnSpPr/>
          <p:nvPr/>
        </p:nvCxnSpPr>
        <p:spPr>
          <a:xfrm>
            <a:off x="9671260"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306605" y="1477592"/>
            <a:ext cx="959050" cy="271554"/>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PRODUCER</a:t>
            </a:r>
          </a:p>
        </p:txBody>
      </p:sp>
      <p:sp>
        <p:nvSpPr>
          <p:cNvPr id="16" name="TextBox 15"/>
          <p:cNvSpPr txBox="1"/>
          <p:nvPr/>
        </p:nvSpPr>
        <p:spPr>
          <a:xfrm>
            <a:off x="1306605" y="1686332"/>
            <a:ext cx="2514722" cy="422417"/>
          </a:xfrm>
          <a:prstGeom prst="rect">
            <a:avLst/>
          </a:prstGeom>
          <a:noFill/>
        </p:spPr>
        <p:txBody>
          <a:bodyPr wrap="square" rtlCol="0" anchor="ctr">
            <a:spAutoFit/>
          </a:bodyPr>
          <a:lstStyle/>
          <a:p>
            <a:pPr defTabSz="914225">
              <a:defRPr/>
            </a:pPr>
            <a:r>
              <a:rPr lang="en-US" sz="1078" dirty="0">
                <a:solidFill>
                  <a:srgbClr val="002050"/>
                </a:solidFill>
              </a:rPr>
              <a:t>Milk producer supplies Milk to Food Processing Company </a:t>
            </a:r>
          </a:p>
        </p:txBody>
      </p:sp>
      <p:sp>
        <p:nvSpPr>
          <p:cNvPr id="9" name="Arrow: U-Turn 8">
            <a:extLst>
              <a:ext uri="{FF2B5EF4-FFF2-40B4-BE49-F238E27FC236}">
                <a16:creationId xmlns:a16="http://schemas.microsoft.com/office/drawing/2014/main" id="{1D76CE91-C686-4A10-8180-F55DD50C5922}"/>
              </a:ext>
            </a:extLst>
          </p:cNvPr>
          <p:cNvSpPr/>
          <p:nvPr/>
        </p:nvSpPr>
        <p:spPr bwMode="auto">
          <a:xfrm rot="5400000">
            <a:off x="4802931" y="-2971759"/>
            <a:ext cx="1557870" cy="10130914"/>
          </a:xfrm>
          <a:prstGeom prst="uturnArrow">
            <a:avLst>
              <a:gd name="adj1" fmla="val 0"/>
              <a:gd name="adj2" fmla="val 0"/>
              <a:gd name="adj3" fmla="val 0"/>
              <a:gd name="adj4" fmla="val 50521"/>
              <a:gd name="adj5" fmla="val 80332"/>
            </a:avLst>
          </a:prstGeom>
          <a:solidFill>
            <a:schemeClr val="accent1"/>
          </a:solidFill>
          <a:ln w="571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Arrow: U-Turn 127">
            <a:extLst>
              <a:ext uri="{FF2B5EF4-FFF2-40B4-BE49-F238E27FC236}">
                <a16:creationId xmlns:a16="http://schemas.microsoft.com/office/drawing/2014/main" id="{6C2330C4-86B2-4156-A57D-D5A646F7B4F6}"/>
              </a:ext>
            </a:extLst>
          </p:cNvPr>
          <p:cNvSpPr/>
          <p:nvPr/>
        </p:nvSpPr>
        <p:spPr bwMode="auto">
          <a:xfrm rot="5400000" flipH="1" flipV="1">
            <a:off x="4680916" y="-1292731"/>
            <a:ext cx="1557870" cy="9886880"/>
          </a:xfrm>
          <a:prstGeom prst="uturnArrow">
            <a:avLst>
              <a:gd name="adj1" fmla="val 0"/>
              <a:gd name="adj2" fmla="val 0"/>
              <a:gd name="adj3" fmla="val 0"/>
              <a:gd name="adj4" fmla="val 50521"/>
              <a:gd name="adj5" fmla="val 20410"/>
            </a:avLst>
          </a:prstGeom>
          <a:solidFill>
            <a:schemeClr val="accent1"/>
          </a:solidFill>
          <a:ln w="571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2A9287FD-1469-4F33-AD28-CEF7DDB538C9}"/>
              </a:ext>
            </a:extLst>
          </p:cNvPr>
          <p:cNvSpPr/>
          <p:nvPr/>
        </p:nvSpPr>
        <p:spPr bwMode="auto">
          <a:xfrm>
            <a:off x="1537606" y="1232354"/>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AEAF20B9-B9B6-4A06-9258-BC94E6427D58}"/>
              </a:ext>
            </a:extLst>
          </p:cNvPr>
          <p:cNvSpPr/>
          <p:nvPr/>
        </p:nvSpPr>
        <p:spPr bwMode="auto">
          <a:xfrm>
            <a:off x="6365116" y="1232354"/>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F134FFFD-AADF-4D9A-AB0E-4B07B13EF637}"/>
              </a:ext>
            </a:extLst>
          </p:cNvPr>
          <p:cNvSpPr/>
          <p:nvPr/>
        </p:nvSpPr>
        <p:spPr bwMode="auto">
          <a:xfrm>
            <a:off x="1996314"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B32B84B6-0D4C-49F0-A9A3-27730DFCCAFB}"/>
              </a:ext>
            </a:extLst>
          </p:cNvPr>
          <p:cNvSpPr/>
          <p:nvPr/>
        </p:nvSpPr>
        <p:spPr bwMode="auto">
          <a:xfrm>
            <a:off x="5023960"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a:extLst>
              <a:ext uri="{FF2B5EF4-FFF2-40B4-BE49-F238E27FC236}">
                <a16:creationId xmlns:a16="http://schemas.microsoft.com/office/drawing/2014/main" id="{EDE92405-96B1-4938-B62E-E72A61A70225}"/>
              </a:ext>
            </a:extLst>
          </p:cNvPr>
          <p:cNvSpPr/>
          <p:nvPr/>
        </p:nvSpPr>
        <p:spPr bwMode="auto">
          <a:xfrm>
            <a:off x="8262613"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a:extLst>
              <a:ext uri="{FF2B5EF4-FFF2-40B4-BE49-F238E27FC236}">
                <a16:creationId xmlns:a16="http://schemas.microsoft.com/office/drawing/2014/main" id="{FB9F0B44-A879-416C-9AD1-1B084040C87B}"/>
              </a:ext>
            </a:extLst>
          </p:cNvPr>
          <p:cNvSpPr/>
          <p:nvPr/>
        </p:nvSpPr>
        <p:spPr bwMode="auto">
          <a:xfrm>
            <a:off x="3519851" y="4346923"/>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818C5F09-9505-4F73-B983-35760B77C6C0}"/>
              </a:ext>
            </a:extLst>
          </p:cNvPr>
          <p:cNvSpPr/>
          <p:nvPr/>
        </p:nvSpPr>
        <p:spPr bwMode="auto">
          <a:xfrm>
            <a:off x="9466342" y="4346923"/>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TextBox 138">
            <a:extLst>
              <a:ext uri="{FF2B5EF4-FFF2-40B4-BE49-F238E27FC236}">
                <a16:creationId xmlns:a16="http://schemas.microsoft.com/office/drawing/2014/main" id="{A18239D0-2D01-4DC6-B5A3-94A9CE02B141}"/>
              </a:ext>
            </a:extLst>
          </p:cNvPr>
          <p:cNvSpPr txBox="1"/>
          <p:nvPr/>
        </p:nvSpPr>
        <p:spPr>
          <a:xfrm>
            <a:off x="6041164" y="1477592"/>
            <a:ext cx="1226330" cy="271554"/>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Food Processor</a:t>
            </a:r>
          </a:p>
        </p:txBody>
      </p:sp>
      <p:sp>
        <p:nvSpPr>
          <p:cNvPr id="140" name="TextBox 139">
            <a:extLst>
              <a:ext uri="{FF2B5EF4-FFF2-40B4-BE49-F238E27FC236}">
                <a16:creationId xmlns:a16="http://schemas.microsoft.com/office/drawing/2014/main" id="{1A01D377-4C02-4DDF-84B6-F302AAB9880B}"/>
              </a:ext>
            </a:extLst>
          </p:cNvPr>
          <p:cNvSpPr txBox="1"/>
          <p:nvPr/>
        </p:nvSpPr>
        <p:spPr>
          <a:xfrm>
            <a:off x="6041165" y="1686332"/>
            <a:ext cx="2514722" cy="422417"/>
          </a:xfrm>
          <a:prstGeom prst="rect">
            <a:avLst/>
          </a:prstGeom>
          <a:noFill/>
        </p:spPr>
        <p:txBody>
          <a:bodyPr wrap="square" rtlCol="0" anchor="ctr">
            <a:spAutoFit/>
          </a:bodyPr>
          <a:lstStyle/>
          <a:p>
            <a:pPr defTabSz="914225">
              <a:defRPr/>
            </a:pPr>
            <a:r>
              <a:rPr lang="en-US" sz="1078" dirty="0">
                <a:solidFill>
                  <a:srgbClr val="002050"/>
                </a:solidFill>
              </a:rPr>
              <a:t>The milk product is sealed in an IoT enabled package for shipping</a:t>
            </a:r>
          </a:p>
        </p:txBody>
      </p:sp>
      <p:sp>
        <p:nvSpPr>
          <p:cNvPr id="142" name="TextBox 141">
            <a:extLst>
              <a:ext uri="{FF2B5EF4-FFF2-40B4-BE49-F238E27FC236}">
                <a16:creationId xmlns:a16="http://schemas.microsoft.com/office/drawing/2014/main" id="{B01DBAC2-E089-476B-BD48-1FAFD244CD13}"/>
              </a:ext>
            </a:extLst>
          </p:cNvPr>
          <p:cNvSpPr txBox="1"/>
          <p:nvPr/>
        </p:nvSpPr>
        <p:spPr>
          <a:xfrm>
            <a:off x="7942250" y="3019881"/>
            <a:ext cx="883493" cy="271554"/>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CARRIER 1</a:t>
            </a:r>
          </a:p>
        </p:txBody>
      </p:sp>
      <p:sp>
        <p:nvSpPr>
          <p:cNvPr id="143" name="TextBox 142">
            <a:extLst>
              <a:ext uri="{FF2B5EF4-FFF2-40B4-BE49-F238E27FC236}">
                <a16:creationId xmlns:a16="http://schemas.microsoft.com/office/drawing/2014/main" id="{C625D323-2D4E-4B0C-B9EB-8D04F9CF9804}"/>
              </a:ext>
            </a:extLst>
          </p:cNvPr>
          <p:cNvSpPr txBox="1"/>
          <p:nvPr/>
        </p:nvSpPr>
        <p:spPr>
          <a:xfrm>
            <a:off x="7942251" y="3228621"/>
            <a:ext cx="2743019" cy="422417"/>
          </a:xfrm>
          <a:prstGeom prst="rect">
            <a:avLst/>
          </a:prstGeom>
          <a:noFill/>
        </p:spPr>
        <p:txBody>
          <a:bodyPr wrap="square" rtlCol="0" anchor="ctr">
            <a:spAutoFit/>
          </a:bodyPr>
          <a:lstStyle/>
          <a:p>
            <a:pPr defTabSz="914225">
              <a:defRPr/>
            </a:pPr>
            <a:r>
              <a:rPr lang="en-US" sz="1078" dirty="0">
                <a:solidFill>
                  <a:srgbClr val="002050"/>
                </a:solidFill>
              </a:rPr>
              <a:t>The terms of shipping are registered using a smart contract on the Blockchain</a:t>
            </a:r>
          </a:p>
        </p:txBody>
      </p:sp>
      <p:sp>
        <p:nvSpPr>
          <p:cNvPr id="145" name="TextBox 144">
            <a:extLst>
              <a:ext uri="{FF2B5EF4-FFF2-40B4-BE49-F238E27FC236}">
                <a16:creationId xmlns:a16="http://schemas.microsoft.com/office/drawing/2014/main" id="{533DB5AE-D954-4E52-AD0C-4DB2327A93C4}"/>
              </a:ext>
            </a:extLst>
          </p:cNvPr>
          <p:cNvSpPr txBox="1"/>
          <p:nvPr/>
        </p:nvSpPr>
        <p:spPr>
          <a:xfrm>
            <a:off x="4746508" y="3034934"/>
            <a:ext cx="957313" cy="273280"/>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Warehouse</a:t>
            </a:r>
          </a:p>
        </p:txBody>
      </p:sp>
      <p:sp>
        <p:nvSpPr>
          <p:cNvPr id="148" name="TextBox 147">
            <a:extLst>
              <a:ext uri="{FF2B5EF4-FFF2-40B4-BE49-F238E27FC236}">
                <a16:creationId xmlns:a16="http://schemas.microsoft.com/office/drawing/2014/main" id="{B66AB9BE-542F-4528-B3D2-E74CE5EB6FEB}"/>
              </a:ext>
            </a:extLst>
          </p:cNvPr>
          <p:cNvSpPr txBox="1"/>
          <p:nvPr/>
        </p:nvSpPr>
        <p:spPr>
          <a:xfrm>
            <a:off x="1681705" y="3035797"/>
            <a:ext cx="905494" cy="271554"/>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CARRIER 2</a:t>
            </a:r>
          </a:p>
        </p:txBody>
      </p:sp>
      <p:sp>
        <p:nvSpPr>
          <p:cNvPr id="150" name="TextBox 149">
            <a:extLst>
              <a:ext uri="{FF2B5EF4-FFF2-40B4-BE49-F238E27FC236}">
                <a16:creationId xmlns:a16="http://schemas.microsoft.com/office/drawing/2014/main" id="{07D6000C-C39B-46D1-97A3-E15FD543C6FA}"/>
              </a:ext>
            </a:extLst>
          </p:cNvPr>
          <p:cNvSpPr txBox="1"/>
          <p:nvPr/>
        </p:nvSpPr>
        <p:spPr>
          <a:xfrm>
            <a:off x="3204860" y="4022147"/>
            <a:ext cx="976549" cy="273280"/>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Retail Store</a:t>
            </a:r>
          </a:p>
        </p:txBody>
      </p:sp>
      <p:sp>
        <p:nvSpPr>
          <p:cNvPr id="152" name="TextBox 151">
            <a:extLst>
              <a:ext uri="{FF2B5EF4-FFF2-40B4-BE49-F238E27FC236}">
                <a16:creationId xmlns:a16="http://schemas.microsoft.com/office/drawing/2014/main" id="{16CE4D1C-EAA3-4277-B32E-393CAF4688DB}"/>
              </a:ext>
            </a:extLst>
          </p:cNvPr>
          <p:cNvSpPr txBox="1"/>
          <p:nvPr/>
        </p:nvSpPr>
        <p:spPr>
          <a:xfrm>
            <a:off x="9109381" y="3861153"/>
            <a:ext cx="1495117" cy="452590"/>
          </a:xfrm>
          <a:prstGeom prst="rect">
            <a:avLst/>
          </a:prstGeom>
          <a:noFill/>
        </p:spPr>
        <p:txBody>
          <a:bodyPr wrap="none" rtlCol="0" anchor="ctr">
            <a:spAutoFit/>
          </a:bodyPr>
          <a:lstStyle/>
          <a:p>
            <a:pPr defTabSz="914225">
              <a:defRPr/>
            </a:pPr>
            <a:r>
              <a:rPr lang="en-US" sz="1176" dirty="0">
                <a:solidFill>
                  <a:srgbClr val="002050"/>
                </a:solidFill>
                <a:latin typeface="Segoe UI Semibold" panose="020B0702040204020203" pitchFamily="34" charset="0"/>
                <a:cs typeface="Segoe UI Semibold" panose="020B0702040204020203" pitchFamily="34" charset="0"/>
              </a:rPr>
              <a:t>SMART CONTRACT</a:t>
            </a:r>
          </a:p>
          <a:p>
            <a:pPr defTabSz="914225">
              <a:defRPr/>
            </a:pPr>
            <a:r>
              <a:rPr lang="en-US" sz="1176" dirty="0">
                <a:solidFill>
                  <a:srgbClr val="002050"/>
                </a:solidFill>
                <a:latin typeface="Segoe UI Semibold" panose="020B0702040204020203" pitchFamily="34" charset="0"/>
                <a:cs typeface="Segoe UI Semibold" panose="020B0702040204020203" pitchFamily="34" charset="0"/>
              </a:rPr>
              <a:t>UPDATED</a:t>
            </a:r>
          </a:p>
        </p:txBody>
      </p:sp>
      <p:grpSp>
        <p:nvGrpSpPr>
          <p:cNvPr id="187" name="Group 186">
            <a:extLst>
              <a:ext uri="{FF2B5EF4-FFF2-40B4-BE49-F238E27FC236}">
                <a16:creationId xmlns:a16="http://schemas.microsoft.com/office/drawing/2014/main" id="{18D77DC5-5123-4A03-9EF7-7EA958F2DA45}"/>
              </a:ext>
            </a:extLst>
          </p:cNvPr>
          <p:cNvGrpSpPr/>
          <p:nvPr/>
        </p:nvGrpSpPr>
        <p:grpSpPr>
          <a:xfrm>
            <a:off x="882892" y="5415555"/>
            <a:ext cx="550266" cy="435156"/>
            <a:chOff x="242824" y="5199515"/>
            <a:chExt cx="1135060" cy="897618"/>
          </a:xfrm>
        </p:grpSpPr>
        <p:sp>
          <p:nvSpPr>
            <p:cNvPr id="188" name="Freeform: Shape 187">
              <a:extLst>
                <a:ext uri="{FF2B5EF4-FFF2-40B4-BE49-F238E27FC236}">
                  <a16:creationId xmlns:a16="http://schemas.microsoft.com/office/drawing/2014/main" id="{96435412-6E51-431D-B850-997CDE96A401}"/>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51AB75BC-76CE-4B6C-A511-376814561C5D}"/>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nvGrpSpPr>
            <p:cNvPr id="190" name="Group 189">
              <a:extLst>
                <a:ext uri="{FF2B5EF4-FFF2-40B4-BE49-F238E27FC236}">
                  <a16:creationId xmlns:a16="http://schemas.microsoft.com/office/drawing/2014/main" id="{4E16D21D-1AB2-4B2C-B924-1E46E062C2D4}"/>
                </a:ext>
              </a:extLst>
            </p:cNvPr>
            <p:cNvGrpSpPr/>
            <p:nvPr/>
          </p:nvGrpSpPr>
          <p:grpSpPr>
            <a:xfrm rot="21423090">
              <a:off x="510655" y="5622395"/>
              <a:ext cx="122528" cy="215798"/>
              <a:chOff x="2920647" y="4046992"/>
              <a:chExt cx="239779" cy="422302"/>
            </a:xfrm>
            <a:solidFill>
              <a:srgbClr val="002050"/>
            </a:solidFill>
          </p:grpSpPr>
          <p:sp>
            <p:nvSpPr>
              <p:cNvPr id="194" name="Rectangle: Rounded Corners 193">
                <a:extLst>
                  <a:ext uri="{FF2B5EF4-FFF2-40B4-BE49-F238E27FC236}">
                    <a16:creationId xmlns:a16="http://schemas.microsoft.com/office/drawing/2014/main" id="{5DA190A3-830A-4D9A-9B98-C902C2243505}"/>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95" name="Isosceles Triangle 9">
                <a:extLst>
                  <a:ext uri="{FF2B5EF4-FFF2-40B4-BE49-F238E27FC236}">
                    <a16:creationId xmlns:a16="http://schemas.microsoft.com/office/drawing/2014/main" id="{359A3032-DC4D-4DCA-887E-762C7121C145}"/>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nvGrpSpPr>
            <p:cNvPr id="191" name="Group 190">
              <a:extLst>
                <a:ext uri="{FF2B5EF4-FFF2-40B4-BE49-F238E27FC236}">
                  <a16:creationId xmlns:a16="http://schemas.microsoft.com/office/drawing/2014/main" id="{20ADF539-C536-43E6-9333-17B44C8403D4}"/>
                </a:ext>
              </a:extLst>
            </p:cNvPr>
            <p:cNvGrpSpPr/>
            <p:nvPr/>
          </p:nvGrpSpPr>
          <p:grpSpPr>
            <a:xfrm rot="21423090">
              <a:off x="659595" y="5629839"/>
              <a:ext cx="122528" cy="215798"/>
              <a:chOff x="2920647" y="4046992"/>
              <a:chExt cx="239779" cy="422302"/>
            </a:xfrm>
            <a:solidFill>
              <a:srgbClr val="002050"/>
            </a:solidFill>
          </p:grpSpPr>
          <p:sp>
            <p:nvSpPr>
              <p:cNvPr id="192" name="Rectangle: Rounded Corners 191">
                <a:extLst>
                  <a:ext uri="{FF2B5EF4-FFF2-40B4-BE49-F238E27FC236}">
                    <a16:creationId xmlns:a16="http://schemas.microsoft.com/office/drawing/2014/main" id="{2170966D-0332-4883-BE8D-F764AEA5EB23}"/>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193" name="Isosceles Triangle 9">
                <a:extLst>
                  <a:ext uri="{FF2B5EF4-FFF2-40B4-BE49-F238E27FC236}">
                    <a16:creationId xmlns:a16="http://schemas.microsoft.com/office/drawing/2014/main" id="{FEB4A6BF-8E51-4BA9-AD16-A36000CAE4DD}"/>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grpSp>
        <p:nvGrpSpPr>
          <p:cNvPr id="217" name="Group 216">
            <a:extLst>
              <a:ext uri="{FF2B5EF4-FFF2-40B4-BE49-F238E27FC236}">
                <a16:creationId xmlns:a16="http://schemas.microsoft.com/office/drawing/2014/main" id="{20542D95-2622-4E46-813B-C3440970CD59}"/>
              </a:ext>
            </a:extLst>
          </p:cNvPr>
          <p:cNvGrpSpPr/>
          <p:nvPr/>
        </p:nvGrpSpPr>
        <p:grpSpPr>
          <a:xfrm>
            <a:off x="9628985" y="1798540"/>
            <a:ext cx="372486" cy="369140"/>
            <a:chOff x="8504238" y="2065338"/>
            <a:chExt cx="530225" cy="525462"/>
          </a:xfrm>
          <a:solidFill>
            <a:srgbClr val="002050"/>
          </a:solidFill>
        </p:grpSpPr>
        <p:sp>
          <p:nvSpPr>
            <p:cNvPr id="216" name="Freeform: Shape 215">
              <a:extLst>
                <a:ext uri="{FF2B5EF4-FFF2-40B4-BE49-F238E27FC236}">
                  <a16:creationId xmlns:a16="http://schemas.microsoft.com/office/drawing/2014/main" id="{790DAE9A-9A24-4982-865A-BCBBD281CB91}"/>
                </a:ext>
              </a:extLst>
            </p:cNvPr>
            <p:cNvSpPr>
              <a:spLocks/>
            </p:cNvSpPr>
            <p:nvPr/>
          </p:nvSpPr>
          <p:spPr bwMode="auto">
            <a:xfrm>
              <a:off x="8504238" y="2065338"/>
              <a:ext cx="530225" cy="525462"/>
            </a:xfrm>
            <a:custGeom>
              <a:avLst/>
              <a:gdLst>
                <a:gd name="connsiteX0" fmla="*/ 59754 w 530225"/>
                <a:gd name="connsiteY0" fmla="*/ 401637 h 525462"/>
                <a:gd name="connsiteX1" fmla="*/ 20638 w 530225"/>
                <a:gd name="connsiteY1" fmla="*/ 440585 h 525462"/>
                <a:gd name="connsiteX2" fmla="*/ 86750 w 530225"/>
                <a:gd name="connsiteY2" fmla="*/ 506412 h 525462"/>
                <a:gd name="connsiteX3" fmla="*/ 388938 w 530225"/>
                <a:gd name="connsiteY3" fmla="*/ 506412 h 525462"/>
                <a:gd name="connsiteX4" fmla="*/ 357810 w 530225"/>
                <a:gd name="connsiteY4" fmla="*/ 440585 h 525462"/>
                <a:gd name="connsiteX5" fmla="*/ 357810 w 530225"/>
                <a:gd name="connsiteY5" fmla="*/ 401637 h 525462"/>
                <a:gd name="connsiteX6" fmla="*/ 59754 w 530225"/>
                <a:gd name="connsiteY6" fmla="*/ 401637 h 525462"/>
                <a:gd name="connsiteX7" fmla="*/ 157567 w 530225"/>
                <a:gd name="connsiteY7" fmla="*/ 20637 h 525462"/>
                <a:gd name="connsiteX8" fmla="*/ 113873 w 530225"/>
                <a:gd name="connsiteY8" fmla="*/ 63970 h 525462"/>
                <a:gd name="connsiteX9" fmla="*/ 111125 w 530225"/>
                <a:gd name="connsiteY9" fmla="*/ 380828 h 525462"/>
                <a:gd name="connsiteX10" fmla="*/ 367515 w 530225"/>
                <a:gd name="connsiteY10" fmla="*/ 380828 h 525462"/>
                <a:gd name="connsiteX11" fmla="*/ 377683 w 530225"/>
                <a:gd name="connsiteY11" fmla="*/ 391041 h 525462"/>
                <a:gd name="connsiteX12" fmla="*/ 377683 w 530225"/>
                <a:gd name="connsiteY12" fmla="*/ 440170 h 525462"/>
                <a:gd name="connsiteX13" fmla="*/ 443636 w 530225"/>
                <a:gd name="connsiteY13" fmla="*/ 506412 h 525462"/>
                <a:gd name="connsiteX14" fmla="*/ 509588 w 530225"/>
                <a:gd name="connsiteY14" fmla="*/ 440998 h 525462"/>
                <a:gd name="connsiteX15" fmla="*/ 509588 w 530225"/>
                <a:gd name="connsiteY15" fmla="*/ 64522 h 525462"/>
                <a:gd name="connsiteX16" fmla="*/ 465894 w 530225"/>
                <a:gd name="connsiteY16" fmla="*/ 20637 h 525462"/>
                <a:gd name="connsiteX17" fmla="*/ 157567 w 530225"/>
                <a:gd name="connsiteY17" fmla="*/ 20637 h 525462"/>
                <a:gd name="connsiteX18" fmla="*/ 156839 w 530225"/>
                <a:gd name="connsiteY18" fmla="*/ 0 h 525462"/>
                <a:gd name="connsiteX19" fmla="*/ 465563 w 530225"/>
                <a:gd name="connsiteY19" fmla="*/ 0 h 525462"/>
                <a:gd name="connsiteX20" fmla="*/ 530225 w 530225"/>
                <a:gd name="connsiteY20" fmla="*/ 64202 h 525462"/>
                <a:gd name="connsiteX21" fmla="*/ 530225 w 530225"/>
                <a:gd name="connsiteY21" fmla="*/ 439217 h 525462"/>
                <a:gd name="connsiteX22" fmla="*/ 443276 w 530225"/>
                <a:gd name="connsiteY22" fmla="*/ 525462 h 525462"/>
                <a:gd name="connsiteX23" fmla="*/ 439699 w 530225"/>
                <a:gd name="connsiteY23" fmla="*/ 525462 h 525462"/>
                <a:gd name="connsiteX24" fmla="*/ 439148 w 530225"/>
                <a:gd name="connsiteY24" fmla="*/ 525462 h 525462"/>
                <a:gd name="connsiteX25" fmla="*/ 83372 w 530225"/>
                <a:gd name="connsiteY25" fmla="*/ 525462 h 525462"/>
                <a:gd name="connsiteX26" fmla="*/ 80896 w 530225"/>
                <a:gd name="connsiteY26" fmla="*/ 525462 h 525462"/>
                <a:gd name="connsiteX27" fmla="*/ 0 w 530225"/>
                <a:gd name="connsiteY27" fmla="*/ 439217 h 525462"/>
                <a:gd name="connsiteX28" fmla="*/ 59158 w 530225"/>
                <a:gd name="connsiteY28" fmla="*/ 379975 h 525462"/>
                <a:gd name="connsiteX29" fmla="*/ 90251 w 530225"/>
                <a:gd name="connsiteY29" fmla="*/ 379975 h 525462"/>
                <a:gd name="connsiteX30" fmla="*/ 93003 w 530225"/>
                <a:gd name="connsiteY30" fmla="*/ 63375 h 525462"/>
                <a:gd name="connsiteX31" fmla="*/ 156839 w 530225"/>
                <a:gd name="connsiteY31" fmla="*/ 0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0225" h="525462">
                  <a:moveTo>
                    <a:pt x="59754" y="401637"/>
                  </a:moveTo>
                  <a:cubicBezTo>
                    <a:pt x="38268" y="401637"/>
                    <a:pt x="20638" y="419191"/>
                    <a:pt x="20638" y="440585"/>
                  </a:cubicBezTo>
                  <a:cubicBezTo>
                    <a:pt x="20638" y="477064"/>
                    <a:pt x="50388" y="506412"/>
                    <a:pt x="86750" y="506412"/>
                  </a:cubicBezTo>
                  <a:lnTo>
                    <a:pt x="388938" y="506412"/>
                  </a:lnTo>
                  <a:cubicBezTo>
                    <a:pt x="369380" y="490504"/>
                    <a:pt x="357810" y="466093"/>
                    <a:pt x="357810" y="440585"/>
                  </a:cubicBezTo>
                  <a:cubicBezTo>
                    <a:pt x="357810" y="440585"/>
                    <a:pt x="357810" y="440585"/>
                    <a:pt x="357810" y="401637"/>
                  </a:cubicBezTo>
                  <a:cubicBezTo>
                    <a:pt x="357810" y="401637"/>
                    <a:pt x="357810" y="401637"/>
                    <a:pt x="59754" y="401637"/>
                  </a:cubicBezTo>
                  <a:close/>
                  <a:moveTo>
                    <a:pt x="157567" y="20637"/>
                  </a:moveTo>
                  <a:cubicBezTo>
                    <a:pt x="134208" y="20637"/>
                    <a:pt x="113873" y="39682"/>
                    <a:pt x="113873" y="63970"/>
                  </a:cubicBezTo>
                  <a:cubicBezTo>
                    <a:pt x="113873" y="63970"/>
                    <a:pt x="113873" y="63970"/>
                    <a:pt x="111125" y="380828"/>
                  </a:cubicBezTo>
                  <a:cubicBezTo>
                    <a:pt x="111125" y="380828"/>
                    <a:pt x="111125" y="380828"/>
                    <a:pt x="367515" y="380828"/>
                  </a:cubicBezTo>
                  <a:cubicBezTo>
                    <a:pt x="373011" y="380828"/>
                    <a:pt x="377683" y="385520"/>
                    <a:pt x="377683" y="391041"/>
                  </a:cubicBezTo>
                  <a:cubicBezTo>
                    <a:pt x="377683" y="391041"/>
                    <a:pt x="377683" y="391041"/>
                    <a:pt x="377683" y="440170"/>
                  </a:cubicBezTo>
                  <a:cubicBezTo>
                    <a:pt x="377683" y="476879"/>
                    <a:pt x="407362" y="506412"/>
                    <a:pt x="443636" y="506412"/>
                  </a:cubicBezTo>
                  <a:cubicBezTo>
                    <a:pt x="479909" y="506412"/>
                    <a:pt x="509588" y="476879"/>
                    <a:pt x="509588" y="440998"/>
                  </a:cubicBezTo>
                  <a:cubicBezTo>
                    <a:pt x="509588" y="440998"/>
                    <a:pt x="509588" y="440998"/>
                    <a:pt x="509588" y="64522"/>
                  </a:cubicBezTo>
                  <a:cubicBezTo>
                    <a:pt x="509588" y="40234"/>
                    <a:pt x="490077" y="20637"/>
                    <a:pt x="465894" y="20637"/>
                  </a:cubicBezTo>
                  <a:cubicBezTo>
                    <a:pt x="465894" y="20637"/>
                    <a:pt x="465894" y="20637"/>
                    <a:pt x="157567" y="20637"/>
                  </a:cubicBezTo>
                  <a:close/>
                  <a:moveTo>
                    <a:pt x="156839" y="0"/>
                  </a:moveTo>
                  <a:cubicBezTo>
                    <a:pt x="156839" y="0"/>
                    <a:pt x="156839" y="0"/>
                    <a:pt x="465563" y="0"/>
                  </a:cubicBezTo>
                  <a:cubicBezTo>
                    <a:pt x="501058" y="0"/>
                    <a:pt x="529400" y="28381"/>
                    <a:pt x="530225" y="64202"/>
                  </a:cubicBezTo>
                  <a:cubicBezTo>
                    <a:pt x="530225" y="64202"/>
                    <a:pt x="530225" y="64202"/>
                    <a:pt x="530225" y="439217"/>
                  </a:cubicBezTo>
                  <a:cubicBezTo>
                    <a:pt x="529400" y="487162"/>
                    <a:pt x="491153" y="525462"/>
                    <a:pt x="443276" y="525462"/>
                  </a:cubicBezTo>
                  <a:cubicBezTo>
                    <a:pt x="443276" y="525462"/>
                    <a:pt x="443276" y="525462"/>
                    <a:pt x="439699" y="525462"/>
                  </a:cubicBezTo>
                  <a:cubicBezTo>
                    <a:pt x="439699" y="525462"/>
                    <a:pt x="439699" y="525462"/>
                    <a:pt x="439148" y="525462"/>
                  </a:cubicBezTo>
                  <a:cubicBezTo>
                    <a:pt x="439148" y="525462"/>
                    <a:pt x="439148" y="525462"/>
                    <a:pt x="83372" y="525462"/>
                  </a:cubicBezTo>
                  <a:cubicBezTo>
                    <a:pt x="82822" y="525462"/>
                    <a:pt x="81446" y="525462"/>
                    <a:pt x="80896" y="525462"/>
                  </a:cubicBezTo>
                  <a:cubicBezTo>
                    <a:pt x="34945" y="522707"/>
                    <a:pt x="0" y="484957"/>
                    <a:pt x="0" y="439217"/>
                  </a:cubicBezTo>
                  <a:cubicBezTo>
                    <a:pt x="0" y="406703"/>
                    <a:pt x="26140" y="379975"/>
                    <a:pt x="59158" y="379975"/>
                  </a:cubicBezTo>
                  <a:cubicBezTo>
                    <a:pt x="59158" y="379975"/>
                    <a:pt x="59158" y="379975"/>
                    <a:pt x="90251" y="379975"/>
                  </a:cubicBezTo>
                  <a:cubicBezTo>
                    <a:pt x="90251" y="379975"/>
                    <a:pt x="90251" y="379975"/>
                    <a:pt x="93003" y="63375"/>
                  </a:cubicBezTo>
                  <a:cubicBezTo>
                    <a:pt x="93553" y="28381"/>
                    <a:pt x="121894" y="0"/>
                    <a:pt x="1568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12" name="Freeform 23">
              <a:extLst>
                <a:ext uri="{FF2B5EF4-FFF2-40B4-BE49-F238E27FC236}">
                  <a16:creationId xmlns:a16="http://schemas.microsoft.com/office/drawing/2014/main" id="{168BF77C-A8D5-46F8-9780-E8CF0C5381F5}"/>
                </a:ext>
              </a:extLst>
            </p:cNvPr>
            <p:cNvSpPr>
              <a:spLocks/>
            </p:cNvSpPr>
            <p:nvPr/>
          </p:nvSpPr>
          <p:spPr bwMode="auto">
            <a:xfrm>
              <a:off x="8680451" y="2171700"/>
              <a:ext cx="138113" cy="19050"/>
            </a:xfrm>
            <a:custGeom>
              <a:avLst/>
              <a:gdLst>
                <a:gd name="T0" fmla="*/ 37 w 502"/>
                <a:gd name="T1" fmla="*/ 73 h 73"/>
                <a:gd name="T2" fmla="*/ 465 w 502"/>
                <a:gd name="T3" fmla="*/ 73 h 73"/>
                <a:gd name="T4" fmla="*/ 502 w 502"/>
                <a:gd name="T5" fmla="*/ 36 h 73"/>
                <a:gd name="T6" fmla="*/ 465 w 502"/>
                <a:gd name="T7" fmla="*/ 0 h 73"/>
                <a:gd name="T8" fmla="*/ 37 w 502"/>
                <a:gd name="T9" fmla="*/ 0 h 73"/>
                <a:gd name="T10" fmla="*/ 0 w 502"/>
                <a:gd name="T11" fmla="*/ 36 h 73"/>
                <a:gd name="T12" fmla="*/ 37 w 50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02" h="73">
                  <a:moveTo>
                    <a:pt x="37" y="73"/>
                  </a:moveTo>
                  <a:cubicBezTo>
                    <a:pt x="465" y="73"/>
                    <a:pt x="465" y="73"/>
                    <a:pt x="465" y="73"/>
                  </a:cubicBezTo>
                  <a:cubicBezTo>
                    <a:pt x="485" y="73"/>
                    <a:pt x="502" y="56"/>
                    <a:pt x="502" y="36"/>
                  </a:cubicBezTo>
                  <a:cubicBezTo>
                    <a:pt x="502" y="17"/>
                    <a:pt x="485" y="0"/>
                    <a:pt x="465" y="0"/>
                  </a:cubicBezTo>
                  <a:cubicBezTo>
                    <a:pt x="37" y="0"/>
                    <a:pt x="37" y="0"/>
                    <a:pt x="37" y="0"/>
                  </a:cubicBezTo>
                  <a:cubicBezTo>
                    <a:pt x="17" y="0"/>
                    <a:pt x="0" y="17"/>
                    <a:pt x="0" y="36"/>
                  </a:cubicBezTo>
                  <a:cubicBezTo>
                    <a:pt x="0" y="56"/>
                    <a:pt x="15" y="73"/>
                    <a:pt x="3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24">
              <a:extLst>
                <a:ext uri="{FF2B5EF4-FFF2-40B4-BE49-F238E27FC236}">
                  <a16:creationId xmlns:a16="http://schemas.microsoft.com/office/drawing/2014/main" id="{47DB0A3B-49CF-403B-AC59-7F6E5187955A}"/>
                </a:ext>
              </a:extLst>
            </p:cNvPr>
            <p:cNvSpPr>
              <a:spLocks/>
            </p:cNvSpPr>
            <p:nvPr/>
          </p:nvSpPr>
          <p:spPr bwMode="auto">
            <a:xfrm>
              <a:off x="8680451" y="2259013"/>
              <a:ext cx="260350" cy="20637"/>
            </a:xfrm>
            <a:custGeom>
              <a:avLst/>
              <a:gdLst>
                <a:gd name="T0" fmla="*/ 906 w 943"/>
                <a:gd name="T1" fmla="*/ 0 h 73"/>
                <a:gd name="T2" fmla="*/ 37 w 943"/>
                <a:gd name="T3" fmla="*/ 0 h 73"/>
                <a:gd name="T4" fmla="*/ 0 w 943"/>
                <a:gd name="T5" fmla="*/ 37 h 73"/>
                <a:gd name="T6" fmla="*/ 37 w 943"/>
                <a:gd name="T7" fmla="*/ 73 h 73"/>
                <a:gd name="T8" fmla="*/ 906 w 943"/>
                <a:gd name="T9" fmla="*/ 73 h 73"/>
                <a:gd name="T10" fmla="*/ 943 w 943"/>
                <a:gd name="T11" fmla="*/ 37 h 73"/>
                <a:gd name="T12" fmla="*/ 906 w 943"/>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43" h="73">
                  <a:moveTo>
                    <a:pt x="906" y="0"/>
                  </a:moveTo>
                  <a:cubicBezTo>
                    <a:pt x="37" y="0"/>
                    <a:pt x="37" y="0"/>
                    <a:pt x="37" y="0"/>
                  </a:cubicBezTo>
                  <a:cubicBezTo>
                    <a:pt x="17" y="0"/>
                    <a:pt x="0" y="17"/>
                    <a:pt x="0" y="37"/>
                  </a:cubicBezTo>
                  <a:cubicBezTo>
                    <a:pt x="0" y="56"/>
                    <a:pt x="17" y="73"/>
                    <a:pt x="37" y="73"/>
                  </a:cubicBezTo>
                  <a:cubicBezTo>
                    <a:pt x="906" y="73"/>
                    <a:pt x="906" y="73"/>
                    <a:pt x="906" y="73"/>
                  </a:cubicBezTo>
                  <a:cubicBezTo>
                    <a:pt x="926" y="73"/>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25">
              <a:extLst>
                <a:ext uri="{FF2B5EF4-FFF2-40B4-BE49-F238E27FC236}">
                  <a16:creationId xmlns:a16="http://schemas.microsoft.com/office/drawing/2014/main" id="{B55DB9B4-32E3-46F8-8845-28A94A669A89}"/>
                </a:ext>
              </a:extLst>
            </p:cNvPr>
            <p:cNvSpPr>
              <a:spLocks/>
            </p:cNvSpPr>
            <p:nvPr/>
          </p:nvSpPr>
          <p:spPr bwMode="auto">
            <a:xfrm>
              <a:off x="8680451" y="2346325"/>
              <a:ext cx="260350" cy="20637"/>
            </a:xfrm>
            <a:custGeom>
              <a:avLst/>
              <a:gdLst>
                <a:gd name="T0" fmla="*/ 906 w 943"/>
                <a:gd name="T1" fmla="*/ 0 h 74"/>
                <a:gd name="T2" fmla="*/ 37 w 943"/>
                <a:gd name="T3" fmla="*/ 0 h 74"/>
                <a:gd name="T4" fmla="*/ 0 w 943"/>
                <a:gd name="T5" fmla="*/ 37 h 74"/>
                <a:gd name="T6" fmla="*/ 37 w 943"/>
                <a:gd name="T7" fmla="*/ 74 h 74"/>
                <a:gd name="T8" fmla="*/ 906 w 943"/>
                <a:gd name="T9" fmla="*/ 74 h 74"/>
                <a:gd name="T10" fmla="*/ 943 w 943"/>
                <a:gd name="T11" fmla="*/ 37 h 74"/>
                <a:gd name="T12" fmla="*/ 906 w 94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43" h="74">
                  <a:moveTo>
                    <a:pt x="906" y="0"/>
                  </a:moveTo>
                  <a:cubicBezTo>
                    <a:pt x="37" y="0"/>
                    <a:pt x="37" y="0"/>
                    <a:pt x="37" y="0"/>
                  </a:cubicBezTo>
                  <a:cubicBezTo>
                    <a:pt x="17" y="0"/>
                    <a:pt x="0" y="17"/>
                    <a:pt x="0" y="37"/>
                  </a:cubicBezTo>
                  <a:cubicBezTo>
                    <a:pt x="0" y="56"/>
                    <a:pt x="17" y="74"/>
                    <a:pt x="37" y="74"/>
                  </a:cubicBezTo>
                  <a:cubicBezTo>
                    <a:pt x="906" y="74"/>
                    <a:pt x="906" y="74"/>
                    <a:pt x="906" y="74"/>
                  </a:cubicBezTo>
                  <a:cubicBezTo>
                    <a:pt x="926" y="74"/>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18" name="Group 217">
            <a:extLst>
              <a:ext uri="{FF2B5EF4-FFF2-40B4-BE49-F238E27FC236}">
                <a16:creationId xmlns:a16="http://schemas.microsoft.com/office/drawing/2014/main" id="{2B260127-BEDA-48A8-9EC6-E650D9796762}"/>
              </a:ext>
            </a:extLst>
          </p:cNvPr>
          <p:cNvGrpSpPr/>
          <p:nvPr/>
        </p:nvGrpSpPr>
        <p:grpSpPr>
          <a:xfrm>
            <a:off x="8743742" y="3902877"/>
            <a:ext cx="372486" cy="369140"/>
            <a:chOff x="8504238" y="2065338"/>
            <a:chExt cx="530225" cy="525462"/>
          </a:xfrm>
          <a:solidFill>
            <a:srgbClr val="002050"/>
          </a:solidFill>
        </p:grpSpPr>
        <p:sp>
          <p:nvSpPr>
            <p:cNvPr id="219" name="Freeform: Shape 218">
              <a:extLst>
                <a:ext uri="{FF2B5EF4-FFF2-40B4-BE49-F238E27FC236}">
                  <a16:creationId xmlns:a16="http://schemas.microsoft.com/office/drawing/2014/main" id="{9BAD6BEF-5765-49A8-A218-5FFDEC9B8F1E}"/>
                </a:ext>
              </a:extLst>
            </p:cNvPr>
            <p:cNvSpPr>
              <a:spLocks/>
            </p:cNvSpPr>
            <p:nvPr/>
          </p:nvSpPr>
          <p:spPr bwMode="auto">
            <a:xfrm>
              <a:off x="8504238" y="2065338"/>
              <a:ext cx="530225" cy="525462"/>
            </a:xfrm>
            <a:custGeom>
              <a:avLst/>
              <a:gdLst>
                <a:gd name="connsiteX0" fmla="*/ 59754 w 530225"/>
                <a:gd name="connsiteY0" fmla="*/ 401637 h 525462"/>
                <a:gd name="connsiteX1" fmla="*/ 20638 w 530225"/>
                <a:gd name="connsiteY1" fmla="*/ 440585 h 525462"/>
                <a:gd name="connsiteX2" fmla="*/ 86750 w 530225"/>
                <a:gd name="connsiteY2" fmla="*/ 506412 h 525462"/>
                <a:gd name="connsiteX3" fmla="*/ 388938 w 530225"/>
                <a:gd name="connsiteY3" fmla="*/ 506412 h 525462"/>
                <a:gd name="connsiteX4" fmla="*/ 357810 w 530225"/>
                <a:gd name="connsiteY4" fmla="*/ 440585 h 525462"/>
                <a:gd name="connsiteX5" fmla="*/ 357810 w 530225"/>
                <a:gd name="connsiteY5" fmla="*/ 401637 h 525462"/>
                <a:gd name="connsiteX6" fmla="*/ 59754 w 530225"/>
                <a:gd name="connsiteY6" fmla="*/ 401637 h 525462"/>
                <a:gd name="connsiteX7" fmla="*/ 157567 w 530225"/>
                <a:gd name="connsiteY7" fmla="*/ 20637 h 525462"/>
                <a:gd name="connsiteX8" fmla="*/ 113873 w 530225"/>
                <a:gd name="connsiteY8" fmla="*/ 63970 h 525462"/>
                <a:gd name="connsiteX9" fmla="*/ 111125 w 530225"/>
                <a:gd name="connsiteY9" fmla="*/ 380828 h 525462"/>
                <a:gd name="connsiteX10" fmla="*/ 367515 w 530225"/>
                <a:gd name="connsiteY10" fmla="*/ 380828 h 525462"/>
                <a:gd name="connsiteX11" fmla="*/ 377683 w 530225"/>
                <a:gd name="connsiteY11" fmla="*/ 391041 h 525462"/>
                <a:gd name="connsiteX12" fmla="*/ 377683 w 530225"/>
                <a:gd name="connsiteY12" fmla="*/ 440170 h 525462"/>
                <a:gd name="connsiteX13" fmla="*/ 443636 w 530225"/>
                <a:gd name="connsiteY13" fmla="*/ 506412 h 525462"/>
                <a:gd name="connsiteX14" fmla="*/ 509588 w 530225"/>
                <a:gd name="connsiteY14" fmla="*/ 440998 h 525462"/>
                <a:gd name="connsiteX15" fmla="*/ 509588 w 530225"/>
                <a:gd name="connsiteY15" fmla="*/ 64522 h 525462"/>
                <a:gd name="connsiteX16" fmla="*/ 465894 w 530225"/>
                <a:gd name="connsiteY16" fmla="*/ 20637 h 525462"/>
                <a:gd name="connsiteX17" fmla="*/ 157567 w 530225"/>
                <a:gd name="connsiteY17" fmla="*/ 20637 h 525462"/>
                <a:gd name="connsiteX18" fmla="*/ 156839 w 530225"/>
                <a:gd name="connsiteY18" fmla="*/ 0 h 525462"/>
                <a:gd name="connsiteX19" fmla="*/ 465563 w 530225"/>
                <a:gd name="connsiteY19" fmla="*/ 0 h 525462"/>
                <a:gd name="connsiteX20" fmla="*/ 530225 w 530225"/>
                <a:gd name="connsiteY20" fmla="*/ 64202 h 525462"/>
                <a:gd name="connsiteX21" fmla="*/ 530225 w 530225"/>
                <a:gd name="connsiteY21" fmla="*/ 439217 h 525462"/>
                <a:gd name="connsiteX22" fmla="*/ 443276 w 530225"/>
                <a:gd name="connsiteY22" fmla="*/ 525462 h 525462"/>
                <a:gd name="connsiteX23" fmla="*/ 439699 w 530225"/>
                <a:gd name="connsiteY23" fmla="*/ 525462 h 525462"/>
                <a:gd name="connsiteX24" fmla="*/ 439148 w 530225"/>
                <a:gd name="connsiteY24" fmla="*/ 525462 h 525462"/>
                <a:gd name="connsiteX25" fmla="*/ 83372 w 530225"/>
                <a:gd name="connsiteY25" fmla="*/ 525462 h 525462"/>
                <a:gd name="connsiteX26" fmla="*/ 80896 w 530225"/>
                <a:gd name="connsiteY26" fmla="*/ 525462 h 525462"/>
                <a:gd name="connsiteX27" fmla="*/ 0 w 530225"/>
                <a:gd name="connsiteY27" fmla="*/ 439217 h 525462"/>
                <a:gd name="connsiteX28" fmla="*/ 59158 w 530225"/>
                <a:gd name="connsiteY28" fmla="*/ 379975 h 525462"/>
                <a:gd name="connsiteX29" fmla="*/ 90251 w 530225"/>
                <a:gd name="connsiteY29" fmla="*/ 379975 h 525462"/>
                <a:gd name="connsiteX30" fmla="*/ 93003 w 530225"/>
                <a:gd name="connsiteY30" fmla="*/ 63375 h 525462"/>
                <a:gd name="connsiteX31" fmla="*/ 156839 w 530225"/>
                <a:gd name="connsiteY31" fmla="*/ 0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0225" h="525462">
                  <a:moveTo>
                    <a:pt x="59754" y="401637"/>
                  </a:moveTo>
                  <a:cubicBezTo>
                    <a:pt x="38268" y="401637"/>
                    <a:pt x="20638" y="419191"/>
                    <a:pt x="20638" y="440585"/>
                  </a:cubicBezTo>
                  <a:cubicBezTo>
                    <a:pt x="20638" y="477064"/>
                    <a:pt x="50388" y="506412"/>
                    <a:pt x="86750" y="506412"/>
                  </a:cubicBezTo>
                  <a:lnTo>
                    <a:pt x="388938" y="506412"/>
                  </a:lnTo>
                  <a:cubicBezTo>
                    <a:pt x="369380" y="490504"/>
                    <a:pt x="357810" y="466093"/>
                    <a:pt x="357810" y="440585"/>
                  </a:cubicBezTo>
                  <a:cubicBezTo>
                    <a:pt x="357810" y="440585"/>
                    <a:pt x="357810" y="440585"/>
                    <a:pt x="357810" y="401637"/>
                  </a:cubicBezTo>
                  <a:cubicBezTo>
                    <a:pt x="357810" y="401637"/>
                    <a:pt x="357810" y="401637"/>
                    <a:pt x="59754" y="401637"/>
                  </a:cubicBezTo>
                  <a:close/>
                  <a:moveTo>
                    <a:pt x="157567" y="20637"/>
                  </a:moveTo>
                  <a:cubicBezTo>
                    <a:pt x="134208" y="20637"/>
                    <a:pt x="113873" y="39682"/>
                    <a:pt x="113873" y="63970"/>
                  </a:cubicBezTo>
                  <a:cubicBezTo>
                    <a:pt x="113873" y="63970"/>
                    <a:pt x="113873" y="63970"/>
                    <a:pt x="111125" y="380828"/>
                  </a:cubicBezTo>
                  <a:cubicBezTo>
                    <a:pt x="111125" y="380828"/>
                    <a:pt x="111125" y="380828"/>
                    <a:pt x="367515" y="380828"/>
                  </a:cubicBezTo>
                  <a:cubicBezTo>
                    <a:pt x="373011" y="380828"/>
                    <a:pt x="377683" y="385520"/>
                    <a:pt x="377683" y="391041"/>
                  </a:cubicBezTo>
                  <a:cubicBezTo>
                    <a:pt x="377683" y="391041"/>
                    <a:pt x="377683" y="391041"/>
                    <a:pt x="377683" y="440170"/>
                  </a:cubicBezTo>
                  <a:cubicBezTo>
                    <a:pt x="377683" y="476879"/>
                    <a:pt x="407362" y="506412"/>
                    <a:pt x="443636" y="506412"/>
                  </a:cubicBezTo>
                  <a:cubicBezTo>
                    <a:pt x="479909" y="506412"/>
                    <a:pt x="509588" y="476879"/>
                    <a:pt x="509588" y="440998"/>
                  </a:cubicBezTo>
                  <a:cubicBezTo>
                    <a:pt x="509588" y="440998"/>
                    <a:pt x="509588" y="440998"/>
                    <a:pt x="509588" y="64522"/>
                  </a:cubicBezTo>
                  <a:cubicBezTo>
                    <a:pt x="509588" y="40234"/>
                    <a:pt x="490077" y="20637"/>
                    <a:pt x="465894" y="20637"/>
                  </a:cubicBezTo>
                  <a:cubicBezTo>
                    <a:pt x="465894" y="20637"/>
                    <a:pt x="465894" y="20637"/>
                    <a:pt x="157567" y="20637"/>
                  </a:cubicBezTo>
                  <a:close/>
                  <a:moveTo>
                    <a:pt x="156839" y="0"/>
                  </a:moveTo>
                  <a:cubicBezTo>
                    <a:pt x="156839" y="0"/>
                    <a:pt x="156839" y="0"/>
                    <a:pt x="465563" y="0"/>
                  </a:cubicBezTo>
                  <a:cubicBezTo>
                    <a:pt x="501058" y="0"/>
                    <a:pt x="529400" y="28381"/>
                    <a:pt x="530225" y="64202"/>
                  </a:cubicBezTo>
                  <a:cubicBezTo>
                    <a:pt x="530225" y="64202"/>
                    <a:pt x="530225" y="64202"/>
                    <a:pt x="530225" y="439217"/>
                  </a:cubicBezTo>
                  <a:cubicBezTo>
                    <a:pt x="529400" y="487162"/>
                    <a:pt x="491153" y="525462"/>
                    <a:pt x="443276" y="525462"/>
                  </a:cubicBezTo>
                  <a:cubicBezTo>
                    <a:pt x="443276" y="525462"/>
                    <a:pt x="443276" y="525462"/>
                    <a:pt x="439699" y="525462"/>
                  </a:cubicBezTo>
                  <a:cubicBezTo>
                    <a:pt x="439699" y="525462"/>
                    <a:pt x="439699" y="525462"/>
                    <a:pt x="439148" y="525462"/>
                  </a:cubicBezTo>
                  <a:cubicBezTo>
                    <a:pt x="439148" y="525462"/>
                    <a:pt x="439148" y="525462"/>
                    <a:pt x="83372" y="525462"/>
                  </a:cubicBezTo>
                  <a:cubicBezTo>
                    <a:pt x="82822" y="525462"/>
                    <a:pt x="81446" y="525462"/>
                    <a:pt x="80896" y="525462"/>
                  </a:cubicBezTo>
                  <a:cubicBezTo>
                    <a:pt x="34945" y="522707"/>
                    <a:pt x="0" y="484957"/>
                    <a:pt x="0" y="439217"/>
                  </a:cubicBezTo>
                  <a:cubicBezTo>
                    <a:pt x="0" y="406703"/>
                    <a:pt x="26140" y="379975"/>
                    <a:pt x="59158" y="379975"/>
                  </a:cubicBezTo>
                  <a:cubicBezTo>
                    <a:pt x="59158" y="379975"/>
                    <a:pt x="59158" y="379975"/>
                    <a:pt x="90251" y="379975"/>
                  </a:cubicBezTo>
                  <a:cubicBezTo>
                    <a:pt x="90251" y="379975"/>
                    <a:pt x="90251" y="379975"/>
                    <a:pt x="93003" y="63375"/>
                  </a:cubicBezTo>
                  <a:cubicBezTo>
                    <a:pt x="93553" y="28381"/>
                    <a:pt x="121894" y="0"/>
                    <a:pt x="1568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20" name="Freeform 23">
              <a:extLst>
                <a:ext uri="{FF2B5EF4-FFF2-40B4-BE49-F238E27FC236}">
                  <a16:creationId xmlns:a16="http://schemas.microsoft.com/office/drawing/2014/main" id="{BFB67189-877A-481F-9BEC-BE98BDDCCC21}"/>
                </a:ext>
              </a:extLst>
            </p:cNvPr>
            <p:cNvSpPr>
              <a:spLocks/>
            </p:cNvSpPr>
            <p:nvPr/>
          </p:nvSpPr>
          <p:spPr bwMode="auto">
            <a:xfrm>
              <a:off x="8680451" y="2171700"/>
              <a:ext cx="138113" cy="19050"/>
            </a:xfrm>
            <a:custGeom>
              <a:avLst/>
              <a:gdLst>
                <a:gd name="T0" fmla="*/ 37 w 502"/>
                <a:gd name="T1" fmla="*/ 73 h 73"/>
                <a:gd name="T2" fmla="*/ 465 w 502"/>
                <a:gd name="T3" fmla="*/ 73 h 73"/>
                <a:gd name="T4" fmla="*/ 502 w 502"/>
                <a:gd name="T5" fmla="*/ 36 h 73"/>
                <a:gd name="T6" fmla="*/ 465 w 502"/>
                <a:gd name="T7" fmla="*/ 0 h 73"/>
                <a:gd name="T8" fmla="*/ 37 w 502"/>
                <a:gd name="T9" fmla="*/ 0 h 73"/>
                <a:gd name="T10" fmla="*/ 0 w 502"/>
                <a:gd name="T11" fmla="*/ 36 h 73"/>
                <a:gd name="T12" fmla="*/ 37 w 50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02" h="73">
                  <a:moveTo>
                    <a:pt x="37" y="73"/>
                  </a:moveTo>
                  <a:cubicBezTo>
                    <a:pt x="465" y="73"/>
                    <a:pt x="465" y="73"/>
                    <a:pt x="465" y="73"/>
                  </a:cubicBezTo>
                  <a:cubicBezTo>
                    <a:pt x="485" y="73"/>
                    <a:pt x="502" y="56"/>
                    <a:pt x="502" y="36"/>
                  </a:cubicBezTo>
                  <a:cubicBezTo>
                    <a:pt x="502" y="17"/>
                    <a:pt x="485" y="0"/>
                    <a:pt x="465" y="0"/>
                  </a:cubicBezTo>
                  <a:cubicBezTo>
                    <a:pt x="37" y="0"/>
                    <a:pt x="37" y="0"/>
                    <a:pt x="37" y="0"/>
                  </a:cubicBezTo>
                  <a:cubicBezTo>
                    <a:pt x="17" y="0"/>
                    <a:pt x="0" y="17"/>
                    <a:pt x="0" y="36"/>
                  </a:cubicBezTo>
                  <a:cubicBezTo>
                    <a:pt x="0" y="56"/>
                    <a:pt x="15" y="73"/>
                    <a:pt x="3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24">
              <a:extLst>
                <a:ext uri="{FF2B5EF4-FFF2-40B4-BE49-F238E27FC236}">
                  <a16:creationId xmlns:a16="http://schemas.microsoft.com/office/drawing/2014/main" id="{25886E75-79CB-4793-A14E-936CAECF31C7}"/>
                </a:ext>
              </a:extLst>
            </p:cNvPr>
            <p:cNvSpPr>
              <a:spLocks/>
            </p:cNvSpPr>
            <p:nvPr/>
          </p:nvSpPr>
          <p:spPr bwMode="auto">
            <a:xfrm>
              <a:off x="8680451" y="2259013"/>
              <a:ext cx="260350" cy="20637"/>
            </a:xfrm>
            <a:custGeom>
              <a:avLst/>
              <a:gdLst>
                <a:gd name="T0" fmla="*/ 906 w 943"/>
                <a:gd name="T1" fmla="*/ 0 h 73"/>
                <a:gd name="T2" fmla="*/ 37 w 943"/>
                <a:gd name="T3" fmla="*/ 0 h 73"/>
                <a:gd name="T4" fmla="*/ 0 w 943"/>
                <a:gd name="T5" fmla="*/ 37 h 73"/>
                <a:gd name="T6" fmla="*/ 37 w 943"/>
                <a:gd name="T7" fmla="*/ 73 h 73"/>
                <a:gd name="T8" fmla="*/ 906 w 943"/>
                <a:gd name="T9" fmla="*/ 73 h 73"/>
                <a:gd name="T10" fmla="*/ 943 w 943"/>
                <a:gd name="T11" fmla="*/ 37 h 73"/>
                <a:gd name="T12" fmla="*/ 906 w 943"/>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43" h="73">
                  <a:moveTo>
                    <a:pt x="906" y="0"/>
                  </a:moveTo>
                  <a:cubicBezTo>
                    <a:pt x="37" y="0"/>
                    <a:pt x="37" y="0"/>
                    <a:pt x="37" y="0"/>
                  </a:cubicBezTo>
                  <a:cubicBezTo>
                    <a:pt x="17" y="0"/>
                    <a:pt x="0" y="17"/>
                    <a:pt x="0" y="37"/>
                  </a:cubicBezTo>
                  <a:cubicBezTo>
                    <a:pt x="0" y="56"/>
                    <a:pt x="17" y="73"/>
                    <a:pt x="37" y="73"/>
                  </a:cubicBezTo>
                  <a:cubicBezTo>
                    <a:pt x="906" y="73"/>
                    <a:pt x="906" y="73"/>
                    <a:pt x="906" y="73"/>
                  </a:cubicBezTo>
                  <a:cubicBezTo>
                    <a:pt x="926" y="73"/>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25">
              <a:extLst>
                <a:ext uri="{FF2B5EF4-FFF2-40B4-BE49-F238E27FC236}">
                  <a16:creationId xmlns:a16="http://schemas.microsoft.com/office/drawing/2014/main" id="{6B1CCF58-1ED4-4D7B-9504-90459FFD9D94}"/>
                </a:ext>
              </a:extLst>
            </p:cNvPr>
            <p:cNvSpPr>
              <a:spLocks/>
            </p:cNvSpPr>
            <p:nvPr/>
          </p:nvSpPr>
          <p:spPr bwMode="auto">
            <a:xfrm>
              <a:off x="8680451" y="2346325"/>
              <a:ext cx="260350" cy="20637"/>
            </a:xfrm>
            <a:custGeom>
              <a:avLst/>
              <a:gdLst>
                <a:gd name="T0" fmla="*/ 906 w 943"/>
                <a:gd name="T1" fmla="*/ 0 h 74"/>
                <a:gd name="T2" fmla="*/ 37 w 943"/>
                <a:gd name="T3" fmla="*/ 0 h 74"/>
                <a:gd name="T4" fmla="*/ 0 w 943"/>
                <a:gd name="T5" fmla="*/ 37 h 74"/>
                <a:gd name="T6" fmla="*/ 37 w 943"/>
                <a:gd name="T7" fmla="*/ 74 h 74"/>
                <a:gd name="T8" fmla="*/ 906 w 943"/>
                <a:gd name="T9" fmla="*/ 74 h 74"/>
                <a:gd name="T10" fmla="*/ 943 w 943"/>
                <a:gd name="T11" fmla="*/ 37 h 74"/>
                <a:gd name="T12" fmla="*/ 906 w 94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43" h="74">
                  <a:moveTo>
                    <a:pt x="906" y="0"/>
                  </a:moveTo>
                  <a:cubicBezTo>
                    <a:pt x="37" y="0"/>
                    <a:pt x="37" y="0"/>
                    <a:pt x="37" y="0"/>
                  </a:cubicBezTo>
                  <a:cubicBezTo>
                    <a:pt x="17" y="0"/>
                    <a:pt x="0" y="17"/>
                    <a:pt x="0" y="37"/>
                  </a:cubicBezTo>
                  <a:cubicBezTo>
                    <a:pt x="0" y="56"/>
                    <a:pt x="17" y="74"/>
                    <a:pt x="37" y="74"/>
                  </a:cubicBezTo>
                  <a:cubicBezTo>
                    <a:pt x="906" y="74"/>
                    <a:pt x="906" y="74"/>
                    <a:pt x="906" y="74"/>
                  </a:cubicBezTo>
                  <a:cubicBezTo>
                    <a:pt x="926" y="74"/>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42" name="Group 241">
            <a:extLst>
              <a:ext uri="{FF2B5EF4-FFF2-40B4-BE49-F238E27FC236}">
                <a16:creationId xmlns:a16="http://schemas.microsoft.com/office/drawing/2014/main" id="{B2CA96D9-7D36-4963-9CDE-CA68625E1DB7}"/>
              </a:ext>
            </a:extLst>
          </p:cNvPr>
          <p:cNvGrpSpPr/>
          <p:nvPr/>
        </p:nvGrpSpPr>
        <p:grpSpPr>
          <a:xfrm>
            <a:off x="5442427" y="1574824"/>
            <a:ext cx="326665" cy="334764"/>
            <a:chOff x="4398963" y="1860550"/>
            <a:chExt cx="768350" cy="787400"/>
          </a:xfrm>
          <a:solidFill>
            <a:srgbClr val="002050"/>
          </a:solidFill>
        </p:grpSpPr>
        <p:sp>
          <p:nvSpPr>
            <p:cNvPr id="238" name="Freeform: Shape 237">
              <a:extLst>
                <a:ext uri="{FF2B5EF4-FFF2-40B4-BE49-F238E27FC236}">
                  <a16:creationId xmlns:a16="http://schemas.microsoft.com/office/drawing/2014/main" id="{670FCB70-BDBF-437A-88F8-87EC6A73A2FC}"/>
                </a:ext>
              </a:extLst>
            </p:cNvPr>
            <p:cNvSpPr>
              <a:spLocks/>
            </p:cNvSpPr>
            <p:nvPr/>
          </p:nvSpPr>
          <p:spPr bwMode="auto">
            <a:xfrm>
              <a:off x="4398963" y="1860550"/>
              <a:ext cx="768350" cy="787400"/>
            </a:xfrm>
            <a:custGeom>
              <a:avLst/>
              <a:gdLst>
                <a:gd name="connsiteX0" fmla="*/ 468313 w 768350"/>
                <a:gd name="connsiteY0" fmla="*/ 349250 h 787400"/>
                <a:gd name="connsiteX1" fmla="*/ 303213 w 768350"/>
                <a:gd name="connsiteY1" fmla="*/ 431800 h 787400"/>
                <a:gd name="connsiteX2" fmla="*/ 303213 w 768350"/>
                <a:gd name="connsiteY2" fmla="*/ 350838 h 787400"/>
                <a:gd name="connsiteX3" fmla="*/ 150813 w 768350"/>
                <a:gd name="connsiteY3" fmla="*/ 434975 h 787400"/>
                <a:gd name="connsiteX4" fmla="*/ 150813 w 768350"/>
                <a:gd name="connsiteY4" fmla="*/ 350838 h 787400"/>
                <a:gd name="connsiteX5" fmla="*/ 33338 w 768350"/>
                <a:gd name="connsiteY5" fmla="*/ 415925 h 787400"/>
                <a:gd name="connsiteX6" fmla="*/ 33338 w 768350"/>
                <a:gd name="connsiteY6" fmla="*/ 754063 h 787400"/>
                <a:gd name="connsiteX7" fmla="*/ 735013 w 768350"/>
                <a:gd name="connsiteY7" fmla="*/ 754063 h 787400"/>
                <a:gd name="connsiteX8" fmla="*/ 735013 w 768350"/>
                <a:gd name="connsiteY8" fmla="*/ 422275 h 787400"/>
                <a:gd name="connsiteX9" fmla="*/ 468313 w 768350"/>
                <a:gd name="connsiteY9" fmla="*/ 422275 h 787400"/>
                <a:gd name="connsiteX10" fmla="*/ 568325 w 768350"/>
                <a:gd name="connsiteY10" fmla="*/ 190500 h 787400"/>
                <a:gd name="connsiteX11" fmla="*/ 542925 w 768350"/>
                <a:gd name="connsiteY11" fmla="*/ 388938 h 787400"/>
                <a:gd name="connsiteX12" fmla="*/ 701675 w 768350"/>
                <a:gd name="connsiteY12" fmla="*/ 388938 h 787400"/>
                <a:gd name="connsiteX13" fmla="*/ 674688 w 768350"/>
                <a:gd name="connsiteY13" fmla="*/ 190500 h 787400"/>
                <a:gd name="connsiteX14" fmla="*/ 577850 w 768350"/>
                <a:gd name="connsiteY14" fmla="*/ 115888 h 787400"/>
                <a:gd name="connsiteX15" fmla="*/ 571500 w 768350"/>
                <a:gd name="connsiteY15" fmla="*/ 157163 h 787400"/>
                <a:gd name="connsiteX16" fmla="*/ 671513 w 768350"/>
                <a:gd name="connsiteY16" fmla="*/ 157163 h 787400"/>
                <a:gd name="connsiteX17" fmla="*/ 665163 w 768350"/>
                <a:gd name="connsiteY17" fmla="*/ 115888 h 787400"/>
                <a:gd name="connsiteX18" fmla="*/ 588963 w 768350"/>
                <a:gd name="connsiteY18" fmla="*/ 33338 h 787400"/>
                <a:gd name="connsiteX19" fmla="*/ 581025 w 768350"/>
                <a:gd name="connsiteY19" fmla="*/ 82551 h 787400"/>
                <a:gd name="connsiteX20" fmla="*/ 661988 w 768350"/>
                <a:gd name="connsiteY20" fmla="*/ 82551 h 787400"/>
                <a:gd name="connsiteX21" fmla="*/ 654051 w 768350"/>
                <a:gd name="connsiteY21" fmla="*/ 33338 h 787400"/>
                <a:gd name="connsiteX22" fmla="*/ 558800 w 768350"/>
                <a:gd name="connsiteY22" fmla="*/ 0 h 787400"/>
                <a:gd name="connsiteX23" fmla="*/ 684213 w 768350"/>
                <a:gd name="connsiteY23" fmla="*/ 0 h 787400"/>
                <a:gd name="connsiteX24" fmla="*/ 735013 w 768350"/>
                <a:gd name="connsiteY24" fmla="*/ 388938 h 787400"/>
                <a:gd name="connsiteX25" fmla="*/ 768350 w 768350"/>
                <a:gd name="connsiteY25" fmla="*/ 388938 h 787400"/>
                <a:gd name="connsiteX26" fmla="*/ 768350 w 768350"/>
                <a:gd name="connsiteY26" fmla="*/ 787400 h 787400"/>
                <a:gd name="connsiteX27" fmla="*/ 0 w 768350"/>
                <a:gd name="connsiteY27" fmla="*/ 787400 h 787400"/>
                <a:gd name="connsiteX28" fmla="*/ 0 w 768350"/>
                <a:gd name="connsiteY28" fmla="*/ 396875 h 787400"/>
                <a:gd name="connsiteX29" fmla="*/ 184150 w 768350"/>
                <a:gd name="connsiteY29" fmla="*/ 293688 h 787400"/>
                <a:gd name="connsiteX30" fmla="*/ 184150 w 768350"/>
                <a:gd name="connsiteY30" fmla="*/ 377825 h 787400"/>
                <a:gd name="connsiteX31" fmla="*/ 336550 w 768350"/>
                <a:gd name="connsiteY31" fmla="*/ 293688 h 787400"/>
                <a:gd name="connsiteX32" fmla="*/ 336550 w 768350"/>
                <a:gd name="connsiteY32" fmla="*/ 377825 h 787400"/>
                <a:gd name="connsiteX33" fmla="*/ 503238 w 768350"/>
                <a:gd name="connsiteY33" fmla="*/ 295275 h 787400"/>
                <a:gd name="connsiteX34" fmla="*/ 503238 w 768350"/>
                <a:gd name="connsiteY34" fmla="*/ 388938 h 787400"/>
                <a:gd name="connsiteX35" fmla="*/ 509588 w 768350"/>
                <a:gd name="connsiteY35" fmla="*/ 388938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8350" h="787400">
                  <a:moveTo>
                    <a:pt x="468313" y="349250"/>
                  </a:moveTo>
                  <a:lnTo>
                    <a:pt x="303213" y="431800"/>
                  </a:lnTo>
                  <a:lnTo>
                    <a:pt x="303213" y="350838"/>
                  </a:lnTo>
                  <a:lnTo>
                    <a:pt x="150813" y="434975"/>
                  </a:lnTo>
                  <a:lnTo>
                    <a:pt x="150813" y="350838"/>
                  </a:lnTo>
                  <a:lnTo>
                    <a:pt x="33338" y="415925"/>
                  </a:lnTo>
                  <a:lnTo>
                    <a:pt x="33338" y="754063"/>
                  </a:lnTo>
                  <a:lnTo>
                    <a:pt x="735013" y="754063"/>
                  </a:lnTo>
                  <a:lnTo>
                    <a:pt x="735013" y="422275"/>
                  </a:lnTo>
                  <a:lnTo>
                    <a:pt x="468313" y="422275"/>
                  </a:lnTo>
                  <a:close/>
                  <a:moveTo>
                    <a:pt x="568325" y="190500"/>
                  </a:moveTo>
                  <a:lnTo>
                    <a:pt x="542925" y="388938"/>
                  </a:lnTo>
                  <a:lnTo>
                    <a:pt x="701675" y="388938"/>
                  </a:lnTo>
                  <a:lnTo>
                    <a:pt x="674688" y="190500"/>
                  </a:lnTo>
                  <a:close/>
                  <a:moveTo>
                    <a:pt x="577850" y="115888"/>
                  </a:moveTo>
                  <a:lnTo>
                    <a:pt x="571500" y="157163"/>
                  </a:lnTo>
                  <a:lnTo>
                    <a:pt x="671513" y="157163"/>
                  </a:lnTo>
                  <a:lnTo>
                    <a:pt x="665163" y="115888"/>
                  </a:lnTo>
                  <a:close/>
                  <a:moveTo>
                    <a:pt x="588963" y="33338"/>
                  </a:moveTo>
                  <a:lnTo>
                    <a:pt x="581025" y="82551"/>
                  </a:lnTo>
                  <a:lnTo>
                    <a:pt x="661988" y="82551"/>
                  </a:lnTo>
                  <a:lnTo>
                    <a:pt x="654051" y="33338"/>
                  </a:lnTo>
                  <a:close/>
                  <a:moveTo>
                    <a:pt x="558800" y="0"/>
                  </a:moveTo>
                  <a:lnTo>
                    <a:pt x="684213" y="0"/>
                  </a:lnTo>
                  <a:lnTo>
                    <a:pt x="735013" y="388938"/>
                  </a:lnTo>
                  <a:lnTo>
                    <a:pt x="768350" y="388938"/>
                  </a:lnTo>
                  <a:lnTo>
                    <a:pt x="768350" y="787400"/>
                  </a:lnTo>
                  <a:lnTo>
                    <a:pt x="0" y="787400"/>
                  </a:lnTo>
                  <a:lnTo>
                    <a:pt x="0" y="396875"/>
                  </a:lnTo>
                  <a:lnTo>
                    <a:pt x="184150" y="293688"/>
                  </a:lnTo>
                  <a:lnTo>
                    <a:pt x="184150" y="377825"/>
                  </a:lnTo>
                  <a:lnTo>
                    <a:pt x="336550" y="293688"/>
                  </a:lnTo>
                  <a:lnTo>
                    <a:pt x="336550" y="377825"/>
                  </a:lnTo>
                  <a:lnTo>
                    <a:pt x="503238" y="295275"/>
                  </a:lnTo>
                  <a:lnTo>
                    <a:pt x="503238" y="388938"/>
                  </a:lnTo>
                  <a:lnTo>
                    <a:pt x="509588" y="388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39" name="Freeform: Shape 238">
              <a:extLst>
                <a:ext uri="{FF2B5EF4-FFF2-40B4-BE49-F238E27FC236}">
                  <a16:creationId xmlns:a16="http://schemas.microsoft.com/office/drawing/2014/main" id="{7D5FED30-61F8-44A8-A4BF-D5A07E8A3E05}"/>
                </a:ext>
              </a:extLst>
            </p:cNvPr>
            <p:cNvSpPr>
              <a:spLocks noChangeArrowheads="1"/>
            </p:cNvSpPr>
            <p:nvPr/>
          </p:nvSpPr>
          <p:spPr bwMode="auto">
            <a:xfrm>
              <a:off x="4491038" y="2403475"/>
              <a:ext cx="150813" cy="133350"/>
            </a:xfrm>
            <a:custGeom>
              <a:avLst/>
              <a:gdLst>
                <a:gd name="connsiteX0" fmla="*/ 33338 w 150813"/>
                <a:gd name="connsiteY0" fmla="*/ 33338 h 133350"/>
                <a:gd name="connsiteX1" fmla="*/ 33338 w 150813"/>
                <a:gd name="connsiteY1" fmla="*/ 100013 h 133350"/>
                <a:gd name="connsiteX2" fmla="*/ 115888 w 150813"/>
                <a:gd name="connsiteY2" fmla="*/ 100013 h 133350"/>
                <a:gd name="connsiteX3" fmla="*/ 115888 w 150813"/>
                <a:gd name="connsiteY3" fmla="*/ 33338 h 133350"/>
                <a:gd name="connsiteX4" fmla="*/ 0 w 150813"/>
                <a:gd name="connsiteY4" fmla="*/ 0 h 133350"/>
                <a:gd name="connsiteX5" fmla="*/ 150813 w 150813"/>
                <a:gd name="connsiteY5" fmla="*/ 0 h 133350"/>
                <a:gd name="connsiteX6" fmla="*/ 150813 w 150813"/>
                <a:gd name="connsiteY6" fmla="*/ 133350 h 133350"/>
                <a:gd name="connsiteX7" fmla="*/ 0 w 15081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13" h="133350">
                  <a:moveTo>
                    <a:pt x="33338" y="33338"/>
                  </a:moveTo>
                  <a:lnTo>
                    <a:pt x="33338" y="100013"/>
                  </a:lnTo>
                  <a:lnTo>
                    <a:pt x="115888" y="100013"/>
                  </a:lnTo>
                  <a:lnTo>
                    <a:pt x="115888" y="33338"/>
                  </a:lnTo>
                  <a:close/>
                  <a:moveTo>
                    <a:pt x="0" y="0"/>
                  </a:moveTo>
                  <a:lnTo>
                    <a:pt x="150813" y="0"/>
                  </a:lnTo>
                  <a:lnTo>
                    <a:pt x="150813"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40" name="Freeform: Shape 239">
              <a:extLst>
                <a:ext uri="{FF2B5EF4-FFF2-40B4-BE49-F238E27FC236}">
                  <a16:creationId xmlns:a16="http://schemas.microsoft.com/office/drawing/2014/main" id="{767A578F-7210-4663-9A52-0EC3FD7D6D05}"/>
                </a:ext>
              </a:extLst>
            </p:cNvPr>
            <p:cNvSpPr>
              <a:spLocks noChangeArrowheads="1"/>
            </p:cNvSpPr>
            <p:nvPr/>
          </p:nvSpPr>
          <p:spPr bwMode="auto">
            <a:xfrm>
              <a:off x="4708526" y="2403475"/>
              <a:ext cx="149225" cy="133350"/>
            </a:xfrm>
            <a:custGeom>
              <a:avLst/>
              <a:gdLst>
                <a:gd name="connsiteX0" fmla="*/ 33337 w 149225"/>
                <a:gd name="connsiteY0" fmla="*/ 33338 h 133350"/>
                <a:gd name="connsiteX1" fmla="*/ 33337 w 149225"/>
                <a:gd name="connsiteY1" fmla="*/ 100013 h 133350"/>
                <a:gd name="connsiteX2" fmla="*/ 115887 w 149225"/>
                <a:gd name="connsiteY2" fmla="*/ 100013 h 133350"/>
                <a:gd name="connsiteX3" fmla="*/ 115887 w 149225"/>
                <a:gd name="connsiteY3" fmla="*/ 33338 h 133350"/>
                <a:gd name="connsiteX4" fmla="*/ 0 w 149225"/>
                <a:gd name="connsiteY4" fmla="*/ 0 h 133350"/>
                <a:gd name="connsiteX5" fmla="*/ 149225 w 149225"/>
                <a:gd name="connsiteY5" fmla="*/ 0 h 133350"/>
                <a:gd name="connsiteX6" fmla="*/ 149225 w 149225"/>
                <a:gd name="connsiteY6" fmla="*/ 133350 h 133350"/>
                <a:gd name="connsiteX7" fmla="*/ 0 w 149225"/>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 h="133350">
                  <a:moveTo>
                    <a:pt x="33337" y="33338"/>
                  </a:moveTo>
                  <a:lnTo>
                    <a:pt x="33337" y="100013"/>
                  </a:lnTo>
                  <a:lnTo>
                    <a:pt x="115887" y="100013"/>
                  </a:lnTo>
                  <a:lnTo>
                    <a:pt x="115887" y="33338"/>
                  </a:lnTo>
                  <a:close/>
                  <a:moveTo>
                    <a:pt x="0" y="0"/>
                  </a:moveTo>
                  <a:lnTo>
                    <a:pt x="149225" y="0"/>
                  </a:lnTo>
                  <a:lnTo>
                    <a:pt x="149225"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41" name="Freeform: Shape 240">
              <a:extLst>
                <a:ext uri="{FF2B5EF4-FFF2-40B4-BE49-F238E27FC236}">
                  <a16:creationId xmlns:a16="http://schemas.microsoft.com/office/drawing/2014/main" id="{E35F29A2-5779-4AB1-BE58-EFB83D0B2952}"/>
                </a:ext>
              </a:extLst>
            </p:cNvPr>
            <p:cNvSpPr>
              <a:spLocks noChangeArrowheads="1"/>
            </p:cNvSpPr>
            <p:nvPr/>
          </p:nvSpPr>
          <p:spPr bwMode="auto">
            <a:xfrm>
              <a:off x="4924426" y="2403475"/>
              <a:ext cx="150813" cy="133350"/>
            </a:xfrm>
            <a:custGeom>
              <a:avLst/>
              <a:gdLst>
                <a:gd name="connsiteX0" fmla="*/ 33337 w 150813"/>
                <a:gd name="connsiteY0" fmla="*/ 33338 h 133350"/>
                <a:gd name="connsiteX1" fmla="*/ 33337 w 150813"/>
                <a:gd name="connsiteY1" fmla="*/ 100013 h 133350"/>
                <a:gd name="connsiteX2" fmla="*/ 117475 w 150813"/>
                <a:gd name="connsiteY2" fmla="*/ 100013 h 133350"/>
                <a:gd name="connsiteX3" fmla="*/ 117475 w 150813"/>
                <a:gd name="connsiteY3" fmla="*/ 33338 h 133350"/>
                <a:gd name="connsiteX4" fmla="*/ 0 w 150813"/>
                <a:gd name="connsiteY4" fmla="*/ 0 h 133350"/>
                <a:gd name="connsiteX5" fmla="*/ 150813 w 150813"/>
                <a:gd name="connsiteY5" fmla="*/ 0 h 133350"/>
                <a:gd name="connsiteX6" fmla="*/ 150813 w 150813"/>
                <a:gd name="connsiteY6" fmla="*/ 133350 h 133350"/>
                <a:gd name="connsiteX7" fmla="*/ 0 w 15081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13" h="133350">
                  <a:moveTo>
                    <a:pt x="33337" y="33338"/>
                  </a:moveTo>
                  <a:lnTo>
                    <a:pt x="33337" y="100013"/>
                  </a:lnTo>
                  <a:lnTo>
                    <a:pt x="117475" y="100013"/>
                  </a:lnTo>
                  <a:lnTo>
                    <a:pt x="117475" y="33338"/>
                  </a:lnTo>
                  <a:close/>
                  <a:moveTo>
                    <a:pt x="0" y="0"/>
                  </a:moveTo>
                  <a:lnTo>
                    <a:pt x="150813" y="0"/>
                  </a:lnTo>
                  <a:lnTo>
                    <a:pt x="150813"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grpSp>
        <p:nvGrpSpPr>
          <p:cNvPr id="261" name="Group 260">
            <a:extLst>
              <a:ext uri="{FF2B5EF4-FFF2-40B4-BE49-F238E27FC236}">
                <a16:creationId xmlns:a16="http://schemas.microsoft.com/office/drawing/2014/main" id="{1465747F-1378-4BD2-B48C-E7F64A5D7270}"/>
              </a:ext>
            </a:extLst>
          </p:cNvPr>
          <p:cNvGrpSpPr/>
          <p:nvPr/>
        </p:nvGrpSpPr>
        <p:grpSpPr>
          <a:xfrm>
            <a:off x="807193" y="1522288"/>
            <a:ext cx="526862" cy="473647"/>
            <a:chOff x="3844110" y="1974423"/>
            <a:chExt cx="562019" cy="505253"/>
          </a:xfrm>
          <a:solidFill>
            <a:srgbClr val="002050"/>
          </a:solidFill>
        </p:grpSpPr>
        <p:sp>
          <p:nvSpPr>
            <p:cNvPr id="246" name="Oval 43">
              <a:extLst>
                <a:ext uri="{FF2B5EF4-FFF2-40B4-BE49-F238E27FC236}">
                  <a16:creationId xmlns:a16="http://schemas.microsoft.com/office/drawing/2014/main" id="{3B912453-00E6-4223-B2D2-B2781E0FC424}"/>
                </a:ext>
              </a:extLst>
            </p:cNvPr>
            <p:cNvSpPr>
              <a:spLocks noChangeArrowheads="1"/>
            </p:cNvSpPr>
            <p:nvPr/>
          </p:nvSpPr>
          <p:spPr bwMode="auto">
            <a:xfrm>
              <a:off x="4025901" y="2200275"/>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Oval 44">
              <a:extLst>
                <a:ext uri="{FF2B5EF4-FFF2-40B4-BE49-F238E27FC236}">
                  <a16:creationId xmlns:a16="http://schemas.microsoft.com/office/drawing/2014/main" id="{89860154-142B-4BE4-8586-382B876CFA75}"/>
                </a:ext>
              </a:extLst>
            </p:cNvPr>
            <p:cNvSpPr>
              <a:spLocks noChangeArrowheads="1"/>
            </p:cNvSpPr>
            <p:nvPr/>
          </p:nvSpPr>
          <p:spPr bwMode="auto">
            <a:xfrm>
              <a:off x="4179888" y="2200275"/>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Freeform: Shape 259">
              <a:extLst>
                <a:ext uri="{FF2B5EF4-FFF2-40B4-BE49-F238E27FC236}">
                  <a16:creationId xmlns:a16="http://schemas.microsoft.com/office/drawing/2014/main" id="{9FCAE6F1-88A5-47E5-B30C-5C9E8398E7A3}"/>
                </a:ext>
              </a:extLst>
            </p:cNvPr>
            <p:cNvSpPr>
              <a:spLocks/>
            </p:cNvSpPr>
            <p:nvPr/>
          </p:nvSpPr>
          <p:spPr bwMode="auto">
            <a:xfrm>
              <a:off x="3844110" y="1974423"/>
              <a:ext cx="562019" cy="505253"/>
            </a:xfrm>
            <a:custGeom>
              <a:avLst/>
              <a:gdLst>
                <a:gd name="connsiteX0" fmla="*/ 154803 w 562019"/>
                <a:gd name="connsiteY0" fmla="*/ 365552 h 505253"/>
                <a:gd name="connsiteX1" fmla="*/ 283519 w 562019"/>
                <a:gd name="connsiteY1" fmla="*/ 478265 h 505253"/>
                <a:gd name="connsiteX2" fmla="*/ 411978 w 562019"/>
                <a:gd name="connsiteY2" fmla="*/ 365552 h 505253"/>
                <a:gd name="connsiteX3" fmla="*/ 154803 w 562019"/>
                <a:gd name="connsiteY3" fmla="*/ 365552 h 505253"/>
                <a:gd name="connsiteX4" fmla="*/ 487731 w 562019"/>
                <a:gd name="connsiteY4" fmla="*/ 163940 h 505253"/>
                <a:gd name="connsiteX5" fmla="*/ 440553 w 562019"/>
                <a:gd name="connsiteY5" fmla="*/ 189340 h 505253"/>
                <a:gd name="connsiteX6" fmla="*/ 487731 w 562019"/>
                <a:gd name="connsiteY6" fmla="*/ 214740 h 505253"/>
                <a:gd name="connsiteX7" fmla="*/ 531041 w 562019"/>
                <a:gd name="connsiteY7" fmla="*/ 189340 h 505253"/>
                <a:gd name="connsiteX8" fmla="*/ 487731 w 562019"/>
                <a:gd name="connsiteY8" fmla="*/ 163940 h 505253"/>
                <a:gd name="connsiteX9" fmla="*/ 72702 w 562019"/>
                <a:gd name="connsiteY9" fmla="*/ 163940 h 505253"/>
                <a:gd name="connsiteX10" fmla="*/ 29391 w 562019"/>
                <a:gd name="connsiteY10" fmla="*/ 189340 h 505253"/>
                <a:gd name="connsiteX11" fmla="*/ 72702 w 562019"/>
                <a:gd name="connsiteY11" fmla="*/ 214740 h 505253"/>
                <a:gd name="connsiteX12" fmla="*/ 119879 w 562019"/>
                <a:gd name="connsiteY12" fmla="*/ 189340 h 505253"/>
                <a:gd name="connsiteX13" fmla="*/ 72702 w 562019"/>
                <a:gd name="connsiteY13" fmla="*/ 163940 h 505253"/>
                <a:gd name="connsiteX14" fmla="*/ 132578 w 562019"/>
                <a:gd name="connsiteY14" fmla="*/ 159177 h 505253"/>
                <a:gd name="connsiteX15" fmla="*/ 133769 w 562019"/>
                <a:gd name="connsiteY15" fmla="*/ 160765 h 505253"/>
                <a:gd name="connsiteX16" fmla="*/ 134166 w 562019"/>
                <a:gd name="connsiteY16" fmla="*/ 159706 h 505253"/>
                <a:gd name="connsiteX17" fmla="*/ 132578 w 562019"/>
                <a:gd name="connsiteY17" fmla="*/ 159177 h 505253"/>
                <a:gd name="connsiteX18" fmla="*/ 282598 w 562019"/>
                <a:gd name="connsiteY18" fmla="*/ 75040 h 505253"/>
                <a:gd name="connsiteX19" fmla="*/ 153216 w 562019"/>
                <a:gd name="connsiteY19" fmla="*/ 205144 h 505253"/>
                <a:gd name="connsiteX20" fmla="*/ 153216 w 562019"/>
                <a:gd name="connsiteY20" fmla="*/ 340153 h 505253"/>
                <a:gd name="connsiteX21" fmla="*/ 411979 w 562019"/>
                <a:gd name="connsiteY21" fmla="*/ 340153 h 505253"/>
                <a:gd name="connsiteX22" fmla="*/ 411979 w 562019"/>
                <a:gd name="connsiteY22" fmla="*/ 205144 h 505253"/>
                <a:gd name="connsiteX23" fmla="*/ 282598 w 562019"/>
                <a:gd name="connsiteY23" fmla="*/ 75040 h 505253"/>
                <a:gd name="connsiteX24" fmla="*/ 478654 w 562019"/>
                <a:gd name="connsiteY24" fmla="*/ 52815 h 505253"/>
                <a:gd name="connsiteX25" fmla="*/ 397691 w 562019"/>
                <a:gd name="connsiteY25" fmla="*/ 99054 h 505253"/>
                <a:gd name="connsiteX26" fmla="*/ 422366 w 562019"/>
                <a:gd name="connsiteY26" fmla="*/ 135365 h 505253"/>
                <a:gd name="connsiteX27" fmla="*/ 478654 w 562019"/>
                <a:gd name="connsiteY27" fmla="*/ 52815 h 505253"/>
                <a:gd name="connsiteX28" fmla="*/ 86541 w 562019"/>
                <a:gd name="connsiteY28" fmla="*/ 52815 h 505253"/>
                <a:gd name="connsiteX29" fmla="*/ 142830 w 562019"/>
                <a:gd name="connsiteY29" fmla="*/ 135365 h 505253"/>
                <a:gd name="connsiteX30" fmla="*/ 167504 w 562019"/>
                <a:gd name="connsiteY30" fmla="*/ 99054 h 505253"/>
                <a:gd name="connsiteX31" fmla="*/ 86541 w 562019"/>
                <a:gd name="connsiteY31" fmla="*/ 52815 h 505253"/>
                <a:gd name="connsiteX32" fmla="*/ 67679 w 562019"/>
                <a:gd name="connsiteY32" fmla="*/ 652 h 505253"/>
                <a:gd name="connsiteX33" fmla="*/ 82347 w 562019"/>
                <a:gd name="connsiteY33" fmla="*/ 5572 h 505253"/>
                <a:gd name="connsiteX34" fmla="*/ 195317 w 562019"/>
                <a:gd name="connsiteY34" fmla="*/ 75216 h 505253"/>
                <a:gd name="connsiteX35" fmla="*/ 283583 w 562019"/>
                <a:gd name="connsiteY35" fmla="*/ 47514 h 505253"/>
                <a:gd name="connsiteX36" fmla="*/ 371592 w 562019"/>
                <a:gd name="connsiteY36" fmla="*/ 75216 h 505253"/>
                <a:gd name="connsiteX37" fmla="*/ 484561 w 562019"/>
                <a:gd name="connsiteY37" fmla="*/ 5572 h 505253"/>
                <a:gd name="connsiteX38" fmla="*/ 499230 w 562019"/>
                <a:gd name="connsiteY38" fmla="*/ 652 h 505253"/>
                <a:gd name="connsiteX39" fmla="*/ 508494 w 562019"/>
                <a:gd name="connsiteY39" fmla="*/ 13080 h 505253"/>
                <a:gd name="connsiteX40" fmla="*/ 466805 w 562019"/>
                <a:gd name="connsiteY40" fmla="*/ 139424 h 505253"/>
                <a:gd name="connsiteX41" fmla="*/ 488679 w 562019"/>
                <a:gd name="connsiteY41" fmla="*/ 137094 h 505253"/>
                <a:gd name="connsiteX42" fmla="*/ 559703 w 562019"/>
                <a:gd name="connsiteY42" fmla="*/ 181107 h 505253"/>
                <a:gd name="connsiteX43" fmla="*/ 559703 w 562019"/>
                <a:gd name="connsiteY43" fmla="*/ 196383 h 505253"/>
                <a:gd name="connsiteX44" fmla="*/ 488679 w 562019"/>
                <a:gd name="connsiteY44" fmla="*/ 240137 h 505253"/>
                <a:gd name="connsiteX45" fmla="*/ 439528 w 562019"/>
                <a:gd name="connsiteY45" fmla="*/ 226933 h 505253"/>
                <a:gd name="connsiteX46" fmla="*/ 439528 w 562019"/>
                <a:gd name="connsiteY46" fmla="*/ 348358 h 505253"/>
                <a:gd name="connsiteX47" fmla="*/ 283583 w 562019"/>
                <a:gd name="connsiteY47" fmla="*/ 505253 h 505253"/>
                <a:gd name="connsiteX48" fmla="*/ 127638 w 562019"/>
                <a:gd name="connsiteY48" fmla="*/ 348358 h 505253"/>
                <a:gd name="connsiteX49" fmla="*/ 127638 w 562019"/>
                <a:gd name="connsiteY49" fmla="*/ 223567 h 505253"/>
                <a:gd name="connsiteX50" fmla="*/ 73341 w 562019"/>
                <a:gd name="connsiteY50" fmla="*/ 240137 h 505253"/>
                <a:gd name="connsiteX51" fmla="*/ 2316 w 562019"/>
                <a:gd name="connsiteY51" fmla="*/ 196383 h 505253"/>
                <a:gd name="connsiteX52" fmla="*/ 2316 w 562019"/>
                <a:gd name="connsiteY52" fmla="*/ 181107 h 505253"/>
                <a:gd name="connsiteX53" fmla="*/ 73341 w 562019"/>
                <a:gd name="connsiteY53" fmla="*/ 137094 h 505253"/>
                <a:gd name="connsiteX54" fmla="*/ 102162 w 562019"/>
                <a:gd name="connsiteY54" fmla="*/ 141236 h 505253"/>
                <a:gd name="connsiteX55" fmla="*/ 58672 w 562019"/>
                <a:gd name="connsiteY55" fmla="*/ 13080 h 505253"/>
                <a:gd name="connsiteX56" fmla="*/ 67679 w 562019"/>
                <a:gd name="connsiteY56" fmla="*/ 652 h 5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62019" h="505253">
                  <a:moveTo>
                    <a:pt x="154803" y="365552"/>
                  </a:moveTo>
                  <a:cubicBezTo>
                    <a:pt x="163556" y="429034"/>
                    <a:pt x="217874" y="478265"/>
                    <a:pt x="283519" y="478265"/>
                  </a:cubicBezTo>
                  <a:cubicBezTo>
                    <a:pt x="348907" y="478265"/>
                    <a:pt x="403226" y="429034"/>
                    <a:pt x="411978" y="365552"/>
                  </a:cubicBezTo>
                  <a:cubicBezTo>
                    <a:pt x="411978" y="365552"/>
                    <a:pt x="411978" y="365552"/>
                    <a:pt x="154803" y="365552"/>
                  </a:cubicBezTo>
                  <a:close/>
                  <a:moveTo>
                    <a:pt x="487731" y="163940"/>
                  </a:moveTo>
                  <a:cubicBezTo>
                    <a:pt x="460662" y="163940"/>
                    <a:pt x="440553" y="177295"/>
                    <a:pt x="440553" y="189340"/>
                  </a:cubicBezTo>
                  <a:cubicBezTo>
                    <a:pt x="440553" y="201385"/>
                    <a:pt x="460662" y="214740"/>
                    <a:pt x="487731" y="214740"/>
                  </a:cubicBezTo>
                  <a:cubicBezTo>
                    <a:pt x="505519" y="214740"/>
                    <a:pt x="522276" y="199029"/>
                    <a:pt x="531041" y="189340"/>
                  </a:cubicBezTo>
                  <a:cubicBezTo>
                    <a:pt x="521503" y="178604"/>
                    <a:pt x="504746" y="163940"/>
                    <a:pt x="487731" y="163940"/>
                  </a:cubicBezTo>
                  <a:close/>
                  <a:moveTo>
                    <a:pt x="72702" y="163940"/>
                  </a:moveTo>
                  <a:cubicBezTo>
                    <a:pt x="55687" y="163940"/>
                    <a:pt x="38930" y="178604"/>
                    <a:pt x="29391" y="189340"/>
                  </a:cubicBezTo>
                  <a:cubicBezTo>
                    <a:pt x="38930" y="200076"/>
                    <a:pt x="55687" y="214740"/>
                    <a:pt x="72702" y="214740"/>
                  </a:cubicBezTo>
                  <a:cubicBezTo>
                    <a:pt x="99771" y="214740"/>
                    <a:pt x="119879" y="201385"/>
                    <a:pt x="119879" y="189340"/>
                  </a:cubicBezTo>
                  <a:cubicBezTo>
                    <a:pt x="119879" y="177295"/>
                    <a:pt x="99771" y="163940"/>
                    <a:pt x="72702" y="163940"/>
                  </a:cubicBezTo>
                  <a:close/>
                  <a:moveTo>
                    <a:pt x="132578" y="159177"/>
                  </a:moveTo>
                  <a:cubicBezTo>
                    <a:pt x="132975" y="159706"/>
                    <a:pt x="133372" y="160236"/>
                    <a:pt x="133769" y="160765"/>
                  </a:cubicBezTo>
                  <a:cubicBezTo>
                    <a:pt x="133769" y="160236"/>
                    <a:pt x="133769" y="160236"/>
                    <a:pt x="134166" y="159706"/>
                  </a:cubicBezTo>
                  <a:cubicBezTo>
                    <a:pt x="133769" y="159706"/>
                    <a:pt x="133372" y="159706"/>
                    <a:pt x="132578" y="159177"/>
                  </a:cubicBezTo>
                  <a:close/>
                  <a:moveTo>
                    <a:pt x="282598" y="75040"/>
                  </a:moveTo>
                  <a:cubicBezTo>
                    <a:pt x="211232" y="75040"/>
                    <a:pt x="153216" y="133639"/>
                    <a:pt x="153216" y="205144"/>
                  </a:cubicBezTo>
                  <a:cubicBezTo>
                    <a:pt x="153216" y="205144"/>
                    <a:pt x="153216" y="205144"/>
                    <a:pt x="153216" y="340153"/>
                  </a:cubicBezTo>
                  <a:cubicBezTo>
                    <a:pt x="153216" y="340153"/>
                    <a:pt x="153216" y="340153"/>
                    <a:pt x="411979" y="340153"/>
                  </a:cubicBezTo>
                  <a:cubicBezTo>
                    <a:pt x="411979" y="340153"/>
                    <a:pt x="411979" y="340153"/>
                    <a:pt x="411979" y="205144"/>
                  </a:cubicBezTo>
                  <a:cubicBezTo>
                    <a:pt x="411979" y="133639"/>
                    <a:pt x="353963" y="75040"/>
                    <a:pt x="282598" y="75040"/>
                  </a:cubicBezTo>
                  <a:close/>
                  <a:moveTo>
                    <a:pt x="478654" y="52815"/>
                  </a:moveTo>
                  <a:cubicBezTo>
                    <a:pt x="449096" y="82073"/>
                    <a:pt x="418767" y="94090"/>
                    <a:pt x="397691" y="99054"/>
                  </a:cubicBezTo>
                  <a:cubicBezTo>
                    <a:pt x="407458" y="109764"/>
                    <a:pt x="415683" y="122042"/>
                    <a:pt x="422366" y="135365"/>
                  </a:cubicBezTo>
                  <a:cubicBezTo>
                    <a:pt x="451924" y="127789"/>
                    <a:pt x="471715" y="98531"/>
                    <a:pt x="478654" y="52815"/>
                  </a:cubicBezTo>
                  <a:close/>
                  <a:moveTo>
                    <a:pt x="86541" y="52815"/>
                  </a:moveTo>
                  <a:cubicBezTo>
                    <a:pt x="93481" y="98531"/>
                    <a:pt x="113272" y="127789"/>
                    <a:pt x="142830" y="135365"/>
                  </a:cubicBezTo>
                  <a:cubicBezTo>
                    <a:pt x="149255" y="122042"/>
                    <a:pt x="157737" y="109764"/>
                    <a:pt x="167504" y="99054"/>
                  </a:cubicBezTo>
                  <a:cubicBezTo>
                    <a:pt x="146171" y="94090"/>
                    <a:pt x="116099" y="82073"/>
                    <a:pt x="86541" y="52815"/>
                  </a:cubicBezTo>
                  <a:close/>
                  <a:moveTo>
                    <a:pt x="67679" y="652"/>
                  </a:moveTo>
                  <a:cubicBezTo>
                    <a:pt x="73341" y="-1160"/>
                    <a:pt x="79259" y="911"/>
                    <a:pt x="82347" y="5572"/>
                  </a:cubicBezTo>
                  <a:cubicBezTo>
                    <a:pt x="130726" y="75216"/>
                    <a:pt x="189913" y="75475"/>
                    <a:pt x="195317" y="75216"/>
                  </a:cubicBezTo>
                  <a:cubicBezTo>
                    <a:pt x="220279" y="57870"/>
                    <a:pt x="250901" y="47514"/>
                    <a:pt x="283583" y="47514"/>
                  </a:cubicBezTo>
                  <a:cubicBezTo>
                    <a:pt x="316264" y="47514"/>
                    <a:pt x="346630" y="57870"/>
                    <a:pt x="371592" y="75216"/>
                  </a:cubicBezTo>
                  <a:cubicBezTo>
                    <a:pt x="377253" y="75216"/>
                    <a:pt x="436183" y="75216"/>
                    <a:pt x="484561" y="5572"/>
                  </a:cubicBezTo>
                  <a:cubicBezTo>
                    <a:pt x="487907" y="911"/>
                    <a:pt x="493826" y="-1160"/>
                    <a:pt x="499230" y="652"/>
                  </a:cubicBezTo>
                  <a:cubicBezTo>
                    <a:pt x="504634" y="2206"/>
                    <a:pt x="508494" y="7384"/>
                    <a:pt x="508494" y="13080"/>
                  </a:cubicBezTo>
                  <a:cubicBezTo>
                    <a:pt x="508494" y="77029"/>
                    <a:pt x="490995" y="116900"/>
                    <a:pt x="466805" y="139424"/>
                  </a:cubicBezTo>
                  <a:cubicBezTo>
                    <a:pt x="473496" y="137871"/>
                    <a:pt x="480959" y="137094"/>
                    <a:pt x="488679" y="137094"/>
                  </a:cubicBezTo>
                  <a:cubicBezTo>
                    <a:pt x="528308" y="137094"/>
                    <a:pt x="558417" y="179295"/>
                    <a:pt x="559703" y="181107"/>
                  </a:cubicBezTo>
                  <a:cubicBezTo>
                    <a:pt x="562791" y="185509"/>
                    <a:pt x="562791" y="191722"/>
                    <a:pt x="559703" y="196383"/>
                  </a:cubicBezTo>
                  <a:cubicBezTo>
                    <a:pt x="558417" y="198195"/>
                    <a:pt x="528308" y="240137"/>
                    <a:pt x="488679" y="240137"/>
                  </a:cubicBezTo>
                  <a:cubicBezTo>
                    <a:pt x="469636" y="240137"/>
                    <a:pt x="452395" y="235218"/>
                    <a:pt x="439528" y="226933"/>
                  </a:cubicBezTo>
                  <a:cubicBezTo>
                    <a:pt x="439528" y="226933"/>
                    <a:pt x="439528" y="226933"/>
                    <a:pt x="439528" y="348358"/>
                  </a:cubicBezTo>
                  <a:cubicBezTo>
                    <a:pt x="439528" y="434832"/>
                    <a:pt x="369533" y="505253"/>
                    <a:pt x="283583" y="505253"/>
                  </a:cubicBezTo>
                  <a:cubicBezTo>
                    <a:pt x="197376" y="505253"/>
                    <a:pt x="127638" y="434832"/>
                    <a:pt x="127638" y="348358"/>
                  </a:cubicBezTo>
                  <a:cubicBezTo>
                    <a:pt x="127638" y="348358"/>
                    <a:pt x="127638" y="348358"/>
                    <a:pt x="127638" y="223567"/>
                  </a:cubicBezTo>
                  <a:cubicBezTo>
                    <a:pt x="114257" y="233665"/>
                    <a:pt x="94957" y="240137"/>
                    <a:pt x="73341" y="240137"/>
                  </a:cubicBezTo>
                  <a:cubicBezTo>
                    <a:pt x="33711" y="240137"/>
                    <a:pt x="3603" y="197936"/>
                    <a:pt x="2316" y="196383"/>
                  </a:cubicBezTo>
                  <a:cubicBezTo>
                    <a:pt x="-772" y="191722"/>
                    <a:pt x="-772" y="185509"/>
                    <a:pt x="2316" y="181107"/>
                  </a:cubicBezTo>
                  <a:cubicBezTo>
                    <a:pt x="3603" y="179295"/>
                    <a:pt x="33711" y="137094"/>
                    <a:pt x="73341" y="137094"/>
                  </a:cubicBezTo>
                  <a:cubicBezTo>
                    <a:pt x="83634" y="137094"/>
                    <a:pt x="93413" y="138647"/>
                    <a:pt x="102162" y="141236"/>
                  </a:cubicBezTo>
                  <a:cubicBezTo>
                    <a:pt x="76943" y="118971"/>
                    <a:pt x="58672" y="78582"/>
                    <a:pt x="58672" y="13080"/>
                  </a:cubicBezTo>
                  <a:cubicBezTo>
                    <a:pt x="58672" y="7384"/>
                    <a:pt x="62275" y="2206"/>
                    <a:pt x="67679" y="6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56" name="Rectangle 53">
              <a:extLst>
                <a:ext uri="{FF2B5EF4-FFF2-40B4-BE49-F238E27FC236}">
                  <a16:creationId xmlns:a16="http://schemas.microsoft.com/office/drawing/2014/main" id="{66600B68-302A-4E49-98FA-6ABF1076BBC2}"/>
                </a:ext>
              </a:extLst>
            </p:cNvPr>
            <p:cNvSpPr>
              <a:spLocks noChangeArrowheads="1"/>
            </p:cNvSpPr>
            <p:nvPr/>
          </p:nvSpPr>
          <p:spPr bwMode="auto">
            <a:xfrm>
              <a:off x="4071938" y="2363788"/>
              <a:ext cx="254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54">
              <a:extLst>
                <a:ext uri="{FF2B5EF4-FFF2-40B4-BE49-F238E27FC236}">
                  <a16:creationId xmlns:a16="http://schemas.microsoft.com/office/drawing/2014/main" id="{D19E63B4-5EE3-41F2-8AD6-3854EBD69DD7}"/>
                </a:ext>
              </a:extLst>
            </p:cNvPr>
            <p:cNvSpPr>
              <a:spLocks noChangeArrowheads="1"/>
            </p:cNvSpPr>
            <p:nvPr/>
          </p:nvSpPr>
          <p:spPr bwMode="auto">
            <a:xfrm>
              <a:off x="4151313" y="2363788"/>
              <a:ext cx="26988"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274" name="Freeform: Shape 273">
            <a:extLst>
              <a:ext uri="{FF2B5EF4-FFF2-40B4-BE49-F238E27FC236}">
                <a16:creationId xmlns:a16="http://schemas.microsoft.com/office/drawing/2014/main" id="{70295454-A164-450E-B726-469EB1BD5DAB}"/>
              </a:ext>
            </a:extLst>
          </p:cNvPr>
          <p:cNvSpPr>
            <a:spLocks/>
          </p:cNvSpPr>
          <p:nvPr/>
        </p:nvSpPr>
        <p:spPr bwMode="auto">
          <a:xfrm>
            <a:off x="7422428" y="3153513"/>
            <a:ext cx="500999" cy="318935"/>
          </a:xfrm>
          <a:custGeom>
            <a:avLst/>
            <a:gdLst>
              <a:gd name="connsiteX0" fmla="*/ 485776 w 615950"/>
              <a:gd name="connsiteY0" fmla="*/ 280987 h 392112"/>
              <a:gd name="connsiteX1" fmla="*/ 446088 w 615950"/>
              <a:gd name="connsiteY1" fmla="*/ 320675 h 392112"/>
              <a:gd name="connsiteX2" fmla="*/ 485776 w 615950"/>
              <a:gd name="connsiteY2" fmla="*/ 360363 h 392112"/>
              <a:gd name="connsiteX3" fmla="*/ 525464 w 615950"/>
              <a:gd name="connsiteY3" fmla="*/ 320675 h 392112"/>
              <a:gd name="connsiteX4" fmla="*/ 485776 w 615950"/>
              <a:gd name="connsiteY4" fmla="*/ 280987 h 392112"/>
              <a:gd name="connsiteX5" fmla="*/ 160338 w 615950"/>
              <a:gd name="connsiteY5" fmla="*/ 280987 h 392112"/>
              <a:gd name="connsiteX6" fmla="*/ 120650 w 615950"/>
              <a:gd name="connsiteY6" fmla="*/ 320675 h 392112"/>
              <a:gd name="connsiteX7" fmla="*/ 160338 w 615950"/>
              <a:gd name="connsiteY7" fmla="*/ 360362 h 392112"/>
              <a:gd name="connsiteX8" fmla="*/ 199374 w 615950"/>
              <a:gd name="connsiteY8" fmla="*/ 320024 h 392112"/>
              <a:gd name="connsiteX9" fmla="*/ 188965 w 615950"/>
              <a:gd name="connsiteY9" fmla="*/ 293674 h 392112"/>
              <a:gd name="connsiteX10" fmla="*/ 185711 w 615950"/>
              <a:gd name="connsiteY10" fmla="*/ 290421 h 392112"/>
              <a:gd name="connsiteX11" fmla="*/ 160338 w 615950"/>
              <a:gd name="connsiteY11" fmla="*/ 280987 h 392112"/>
              <a:gd name="connsiteX12" fmla="*/ 31750 w 615950"/>
              <a:gd name="connsiteY12" fmla="*/ 193675 h 392112"/>
              <a:gd name="connsiteX13" fmla="*/ 31750 w 615950"/>
              <a:gd name="connsiteY13" fmla="*/ 256421 h 392112"/>
              <a:gd name="connsiteX14" fmla="*/ 31750 w 615950"/>
              <a:gd name="connsiteY14" fmla="*/ 286689 h 392112"/>
              <a:gd name="connsiteX15" fmla="*/ 96831 w 615950"/>
              <a:gd name="connsiteY15" fmla="*/ 286689 h 392112"/>
              <a:gd name="connsiteX16" fmla="*/ 161584 w 615950"/>
              <a:gd name="connsiteY16" fmla="*/ 246826 h 392112"/>
              <a:gd name="connsiteX17" fmla="*/ 184150 w 615950"/>
              <a:gd name="connsiteY17" fmla="*/ 250715 h 392112"/>
              <a:gd name="connsiteX18" fmla="*/ 184150 w 615950"/>
              <a:gd name="connsiteY18" fmla="*/ 193675 h 392112"/>
              <a:gd name="connsiteX19" fmla="*/ 31750 w 615950"/>
              <a:gd name="connsiteY19" fmla="*/ 193675 h 392112"/>
              <a:gd name="connsiteX20" fmla="*/ 135757 w 615950"/>
              <a:gd name="connsiteY20" fmla="*/ 82550 h 392112"/>
              <a:gd name="connsiteX21" fmla="*/ 56748 w 615950"/>
              <a:gd name="connsiteY21" fmla="*/ 130798 h 392112"/>
              <a:gd name="connsiteX22" fmla="*/ 41275 w 615950"/>
              <a:gd name="connsiteY22" fmla="*/ 160337 h 392112"/>
              <a:gd name="connsiteX23" fmla="*/ 184150 w 615950"/>
              <a:gd name="connsiteY23" fmla="*/ 160337 h 392112"/>
              <a:gd name="connsiteX24" fmla="*/ 184150 w 615950"/>
              <a:gd name="connsiteY24" fmla="*/ 82550 h 392112"/>
              <a:gd name="connsiteX25" fmla="*/ 135757 w 615950"/>
              <a:gd name="connsiteY25" fmla="*/ 82550 h 392112"/>
              <a:gd name="connsiteX26" fmla="*/ 224070 w 615950"/>
              <a:gd name="connsiteY26" fmla="*/ 33337 h 392112"/>
              <a:gd name="connsiteX27" fmla="*/ 215900 w 615950"/>
              <a:gd name="connsiteY27" fmla="*/ 41173 h 392112"/>
              <a:gd name="connsiteX28" fmla="*/ 215900 w 615950"/>
              <a:gd name="connsiteY28" fmla="*/ 272319 h 392112"/>
              <a:gd name="connsiteX29" fmla="*/ 225704 w 615950"/>
              <a:gd name="connsiteY29" fmla="*/ 287337 h 392112"/>
              <a:gd name="connsiteX30" fmla="*/ 421782 w 615950"/>
              <a:gd name="connsiteY30" fmla="*/ 287337 h 392112"/>
              <a:gd name="connsiteX31" fmla="*/ 486488 w 615950"/>
              <a:gd name="connsiteY31" fmla="*/ 247507 h 392112"/>
              <a:gd name="connsiteX32" fmla="*/ 551194 w 615950"/>
              <a:gd name="connsiteY32" fmla="*/ 287337 h 392112"/>
              <a:gd name="connsiteX33" fmla="*/ 584200 w 615950"/>
              <a:gd name="connsiteY33" fmla="*/ 287337 h 392112"/>
              <a:gd name="connsiteX34" fmla="*/ 584200 w 615950"/>
              <a:gd name="connsiteY34" fmla="*/ 97000 h 392112"/>
              <a:gd name="connsiteX35" fmla="*/ 520148 w 615950"/>
              <a:gd name="connsiteY35" fmla="*/ 33337 h 392112"/>
              <a:gd name="connsiteX36" fmla="*/ 224070 w 615950"/>
              <a:gd name="connsiteY36" fmla="*/ 33337 h 392112"/>
              <a:gd name="connsiteX37" fmla="*/ 223833 w 615950"/>
              <a:gd name="connsiteY37" fmla="*/ 0 h 392112"/>
              <a:gd name="connsiteX38" fmla="*/ 519881 w 615950"/>
              <a:gd name="connsiteY38" fmla="*/ 0 h 392112"/>
              <a:gd name="connsiteX39" fmla="*/ 615950 w 615950"/>
              <a:gd name="connsiteY39" fmla="*/ 96222 h 392112"/>
              <a:gd name="connsiteX40" fmla="*/ 615950 w 615950"/>
              <a:gd name="connsiteY40" fmla="*/ 287680 h 392112"/>
              <a:gd name="connsiteX41" fmla="*/ 615950 w 615950"/>
              <a:gd name="connsiteY41" fmla="*/ 303772 h 392112"/>
              <a:gd name="connsiteX42" fmla="*/ 615950 w 615950"/>
              <a:gd name="connsiteY42" fmla="*/ 319864 h 392112"/>
              <a:gd name="connsiteX43" fmla="*/ 558440 w 615950"/>
              <a:gd name="connsiteY43" fmla="*/ 319864 h 392112"/>
              <a:gd name="connsiteX44" fmla="*/ 486225 w 615950"/>
              <a:gd name="connsiteY44" fmla="*/ 392112 h 392112"/>
              <a:gd name="connsiteX45" fmla="*/ 414337 w 615950"/>
              <a:gd name="connsiteY45" fmla="*/ 319864 h 392112"/>
              <a:gd name="connsiteX46" fmla="*/ 232656 w 615950"/>
              <a:gd name="connsiteY46" fmla="*/ 319864 h 392112"/>
              <a:gd name="connsiteX47" fmla="*/ 160768 w 615950"/>
              <a:gd name="connsiteY47" fmla="*/ 392112 h 392112"/>
              <a:gd name="connsiteX48" fmla="*/ 89533 w 615950"/>
              <a:gd name="connsiteY48" fmla="*/ 319864 h 392112"/>
              <a:gd name="connsiteX49" fmla="*/ 0 w 615950"/>
              <a:gd name="connsiteY49" fmla="*/ 319864 h 392112"/>
              <a:gd name="connsiteX50" fmla="*/ 0 w 615950"/>
              <a:gd name="connsiteY50" fmla="*/ 305414 h 392112"/>
              <a:gd name="connsiteX51" fmla="*/ 0 w 615950"/>
              <a:gd name="connsiteY51" fmla="*/ 287680 h 392112"/>
              <a:gd name="connsiteX52" fmla="*/ 0 w 615950"/>
              <a:gd name="connsiteY52" fmla="*/ 176680 h 392112"/>
              <a:gd name="connsiteX53" fmla="*/ 1634 w 615950"/>
              <a:gd name="connsiteY53" fmla="*/ 169456 h 392112"/>
              <a:gd name="connsiteX54" fmla="*/ 28755 w 615950"/>
              <a:gd name="connsiteY54" fmla="*/ 116583 h 392112"/>
              <a:gd name="connsiteX55" fmla="*/ 135934 w 615950"/>
              <a:gd name="connsiteY55" fmla="*/ 50574 h 392112"/>
              <a:gd name="connsiteX56" fmla="*/ 183968 w 615950"/>
              <a:gd name="connsiteY56" fmla="*/ 50574 h 392112"/>
              <a:gd name="connsiteX57" fmla="*/ 183968 w 615950"/>
              <a:gd name="connsiteY57" fmla="*/ 40065 h 392112"/>
              <a:gd name="connsiteX58" fmla="*/ 223833 w 615950"/>
              <a:gd name="connsiteY58" fmla="*/ 0 h 39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950" h="392112">
                <a:moveTo>
                  <a:pt x="485776" y="280987"/>
                </a:moveTo>
                <a:cubicBezTo>
                  <a:pt x="463857" y="280987"/>
                  <a:pt x="446088" y="298756"/>
                  <a:pt x="446088" y="320675"/>
                </a:cubicBezTo>
                <a:cubicBezTo>
                  <a:pt x="446088" y="342594"/>
                  <a:pt x="463857" y="360363"/>
                  <a:pt x="485776" y="360363"/>
                </a:cubicBezTo>
                <a:cubicBezTo>
                  <a:pt x="507695" y="360363"/>
                  <a:pt x="525464" y="342594"/>
                  <a:pt x="525464" y="320675"/>
                </a:cubicBezTo>
                <a:cubicBezTo>
                  <a:pt x="525464" y="298756"/>
                  <a:pt x="507695" y="280987"/>
                  <a:pt x="485776" y="280987"/>
                </a:cubicBezTo>
                <a:close/>
                <a:moveTo>
                  <a:pt x="160338" y="280987"/>
                </a:moveTo>
                <a:cubicBezTo>
                  <a:pt x="137891" y="280987"/>
                  <a:pt x="120650" y="298228"/>
                  <a:pt x="120650" y="320675"/>
                </a:cubicBezTo>
                <a:cubicBezTo>
                  <a:pt x="120650" y="343121"/>
                  <a:pt x="137891" y="360362"/>
                  <a:pt x="160338" y="360362"/>
                </a:cubicBezTo>
                <a:cubicBezTo>
                  <a:pt x="181808" y="360362"/>
                  <a:pt x="200025" y="342145"/>
                  <a:pt x="199374" y="320024"/>
                </a:cubicBezTo>
                <a:cubicBezTo>
                  <a:pt x="199374" y="310265"/>
                  <a:pt x="195471" y="300831"/>
                  <a:pt x="188965" y="293674"/>
                </a:cubicBezTo>
                <a:cubicBezTo>
                  <a:pt x="188314" y="292698"/>
                  <a:pt x="186687" y="292048"/>
                  <a:pt x="185711" y="290421"/>
                </a:cubicBezTo>
                <a:cubicBezTo>
                  <a:pt x="179531" y="284891"/>
                  <a:pt x="169771" y="280987"/>
                  <a:pt x="160338" y="280987"/>
                </a:cubicBezTo>
                <a:close/>
                <a:moveTo>
                  <a:pt x="31750" y="193675"/>
                </a:moveTo>
                <a:cubicBezTo>
                  <a:pt x="31750" y="193675"/>
                  <a:pt x="31750" y="193675"/>
                  <a:pt x="31750" y="256421"/>
                </a:cubicBezTo>
                <a:lnTo>
                  <a:pt x="31750" y="286689"/>
                </a:lnTo>
                <a:cubicBezTo>
                  <a:pt x="31750" y="286689"/>
                  <a:pt x="31750" y="286689"/>
                  <a:pt x="96831" y="286689"/>
                </a:cubicBezTo>
                <a:cubicBezTo>
                  <a:pt x="108604" y="262706"/>
                  <a:pt x="133459" y="246826"/>
                  <a:pt x="161584" y="246826"/>
                </a:cubicBezTo>
                <a:cubicBezTo>
                  <a:pt x="169433" y="246826"/>
                  <a:pt x="176955" y="248446"/>
                  <a:pt x="184150" y="250715"/>
                </a:cubicBezTo>
                <a:cubicBezTo>
                  <a:pt x="184150" y="250715"/>
                  <a:pt x="184150" y="250715"/>
                  <a:pt x="184150" y="193675"/>
                </a:cubicBezTo>
                <a:cubicBezTo>
                  <a:pt x="184150" y="193675"/>
                  <a:pt x="184150" y="193675"/>
                  <a:pt x="31750" y="193675"/>
                </a:cubicBezTo>
                <a:close/>
                <a:moveTo>
                  <a:pt x="135757" y="82550"/>
                </a:moveTo>
                <a:cubicBezTo>
                  <a:pt x="101849" y="82550"/>
                  <a:pt x="71891" y="100930"/>
                  <a:pt x="56748" y="130798"/>
                </a:cubicBezTo>
                <a:lnTo>
                  <a:pt x="41275" y="160337"/>
                </a:lnTo>
                <a:cubicBezTo>
                  <a:pt x="41275" y="160337"/>
                  <a:pt x="41275" y="160337"/>
                  <a:pt x="184150" y="160337"/>
                </a:cubicBezTo>
                <a:cubicBezTo>
                  <a:pt x="184150" y="160337"/>
                  <a:pt x="184150" y="160337"/>
                  <a:pt x="184150" y="82550"/>
                </a:cubicBezTo>
                <a:cubicBezTo>
                  <a:pt x="184150" y="82550"/>
                  <a:pt x="184150" y="82550"/>
                  <a:pt x="135757" y="82550"/>
                </a:cubicBezTo>
                <a:close/>
                <a:moveTo>
                  <a:pt x="224070" y="33337"/>
                </a:moveTo>
                <a:cubicBezTo>
                  <a:pt x="219168" y="33337"/>
                  <a:pt x="215900" y="37255"/>
                  <a:pt x="215900" y="41173"/>
                </a:cubicBezTo>
                <a:cubicBezTo>
                  <a:pt x="215900" y="41173"/>
                  <a:pt x="215900" y="41173"/>
                  <a:pt x="215900" y="272319"/>
                </a:cubicBezTo>
                <a:cubicBezTo>
                  <a:pt x="219168" y="276890"/>
                  <a:pt x="223416" y="281787"/>
                  <a:pt x="225704" y="287337"/>
                </a:cubicBezTo>
                <a:cubicBezTo>
                  <a:pt x="225704" y="287337"/>
                  <a:pt x="225704" y="287337"/>
                  <a:pt x="421782" y="287337"/>
                </a:cubicBezTo>
                <a:cubicBezTo>
                  <a:pt x="433547" y="263504"/>
                  <a:pt x="457730" y="247507"/>
                  <a:pt x="486488" y="247507"/>
                </a:cubicBezTo>
                <a:cubicBezTo>
                  <a:pt x="515246" y="247507"/>
                  <a:pt x="539102" y="263504"/>
                  <a:pt x="551194" y="287337"/>
                </a:cubicBezTo>
                <a:cubicBezTo>
                  <a:pt x="551194" y="287337"/>
                  <a:pt x="551194" y="287337"/>
                  <a:pt x="584200" y="287337"/>
                </a:cubicBezTo>
                <a:cubicBezTo>
                  <a:pt x="584200" y="287337"/>
                  <a:pt x="584200" y="287337"/>
                  <a:pt x="584200" y="97000"/>
                </a:cubicBezTo>
                <a:cubicBezTo>
                  <a:pt x="584200" y="62067"/>
                  <a:pt x="555115" y="33337"/>
                  <a:pt x="520148" y="33337"/>
                </a:cubicBezTo>
                <a:cubicBezTo>
                  <a:pt x="520148" y="33337"/>
                  <a:pt x="520148" y="33337"/>
                  <a:pt x="224070" y="33337"/>
                </a:cubicBezTo>
                <a:close/>
                <a:moveTo>
                  <a:pt x="223833" y="0"/>
                </a:moveTo>
                <a:cubicBezTo>
                  <a:pt x="223833" y="0"/>
                  <a:pt x="223833" y="0"/>
                  <a:pt x="519881" y="0"/>
                </a:cubicBezTo>
                <a:cubicBezTo>
                  <a:pt x="572817" y="0"/>
                  <a:pt x="615950" y="43349"/>
                  <a:pt x="615950" y="96222"/>
                </a:cubicBezTo>
                <a:cubicBezTo>
                  <a:pt x="615950" y="96222"/>
                  <a:pt x="615950" y="96222"/>
                  <a:pt x="615950" y="287680"/>
                </a:cubicBezTo>
                <a:cubicBezTo>
                  <a:pt x="615950" y="287680"/>
                  <a:pt x="615950" y="287680"/>
                  <a:pt x="615950" y="303772"/>
                </a:cubicBezTo>
                <a:cubicBezTo>
                  <a:pt x="615950" y="303772"/>
                  <a:pt x="615950" y="303772"/>
                  <a:pt x="615950" y="319864"/>
                </a:cubicBezTo>
                <a:cubicBezTo>
                  <a:pt x="615950" y="319864"/>
                  <a:pt x="615950" y="319864"/>
                  <a:pt x="558440" y="319864"/>
                </a:cubicBezTo>
                <a:cubicBezTo>
                  <a:pt x="558440" y="359929"/>
                  <a:pt x="526417" y="392112"/>
                  <a:pt x="486225" y="392112"/>
                </a:cubicBezTo>
                <a:cubicBezTo>
                  <a:pt x="446360" y="392112"/>
                  <a:pt x="414337" y="359929"/>
                  <a:pt x="414337" y="319864"/>
                </a:cubicBezTo>
                <a:cubicBezTo>
                  <a:pt x="414337" y="319864"/>
                  <a:pt x="414337" y="319864"/>
                  <a:pt x="232656" y="319864"/>
                </a:cubicBezTo>
                <a:cubicBezTo>
                  <a:pt x="232656" y="359929"/>
                  <a:pt x="200633" y="392112"/>
                  <a:pt x="160768" y="392112"/>
                </a:cubicBezTo>
                <a:cubicBezTo>
                  <a:pt x="120903" y="392112"/>
                  <a:pt x="88880" y="359272"/>
                  <a:pt x="89533" y="319864"/>
                </a:cubicBezTo>
                <a:cubicBezTo>
                  <a:pt x="89533" y="319864"/>
                  <a:pt x="89533" y="319864"/>
                  <a:pt x="0" y="319864"/>
                </a:cubicBezTo>
                <a:cubicBezTo>
                  <a:pt x="0" y="319864"/>
                  <a:pt x="0" y="319864"/>
                  <a:pt x="0" y="305414"/>
                </a:cubicBezTo>
                <a:cubicBezTo>
                  <a:pt x="0" y="305414"/>
                  <a:pt x="0" y="305414"/>
                  <a:pt x="0" y="287680"/>
                </a:cubicBezTo>
                <a:cubicBezTo>
                  <a:pt x="0" y="287680"/>
                  <a:pt x="0" y="287680"/>
                  <a:pt x="0" y="176680"/>
                </a:cubicBezTo>
                <a:cubicBezTo>
                  <a:pt x="0" y="174382"/>
                  <a:pt x="654" y="172083"/>
                  <a:pt x="1634" y="169456"/>
                </a:cubicBezTo>
                <a:cubicBezTo>
                  <a:pt x="1634" y="169456"/>
                  <a:pt x="1634" y="169456"/>
                  <a:pt x="28755" y="116583"/>
                </a:cubicBezTo>
                <a:cubicBezTo>
                  <a:pt x="49668" y="75533"/>
                  <a:pt x="90514" y="50574"/>
                  <a:pt x="135934" y="50574"/>
                </a:cubicBezTo>
                <a:cubicBezTo>
                  <a:pt x="135934" y="50574"/>
                  <a:pt x="135934" y="50574"/>
                  <a:pt x="183968" y="50574"/>
                </a:cubicBezTo>
                <a:cubicBezTo>
                  <a:pt x="183968" y="50574"/>
                  <a:pt x="183968" y="50574"/>
                  <a:pt x="183968" y="40065"/>
                </a:cubicBezTo>
                <a:cubicBezTo>
                  <a:pt x="183968" y="17734"/>
                  <a:pt x="201613" y="0"/>
                  <a:pt x="223833"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284" name="Freeform: Shape 283">
            <a:extLst>
              <a:ext uri="{FF2B5EF4-FFF2-40B4-BE49-F238E27FC236}">
                <a16:creationId xmlns:a16="http://schemas.microsoft.com/office/drawing/2014/main" id="{BCB2ADC1-F7AE-49B3-A316-0457A894E08A}"/>
              </a:ext>
            </a:extLst>
          </p:cNvPr>
          <p:cNvSpPr>
            <a:spLocks/>
          </p:cNvSpPr>
          <p:nvPr/>
        </p:nvSpPr>
        <p:spPr bwMode="auto">
          <a:xfrm>
            <a:off x="1280247" y="3007886"/>
            <a:ext cx="382634" cy="342326"/>
          </a:xfrm>
          <a:custGeom>
            <a:avLst/>
            <a:gdLst>
              <a:gd name="connsiteX0" fmla="*/ 803276 w 1009650"/>
              <a:gd name="connsiteY0" fmla="*/ 704850 h 903288"/>
              <a:gd name="connsiteX1" fmla="*/ 728663 w 1009650"/>
              <a:gd name="connsiteY1" fmla="*/ 779125 h 903288"/>
              <a:gd name="connsiteX2" fmla="*/ 803276 w 1009650"/>
              <a:gd name="connsiteY2" fmla="*/ 854075 h 903288"/>
              <a:gd name="connsiteX3" fmla="*/ 857051 w 1009650"/>
              <a:gd name="connsiteY3" fmla="*/ 830442 h 903288"/>
              <a:gd name="connsiteX4" fmla="*/ 877216 w 1009650"/>
              <a:gd name="connsiteY4" fmla="*/ 779800 h 903288"/>
              <a:gd name="connsiteX5" fmla="*/ 877216 w 1009650"/>
              <a:gd name="connsiteY5" fmla="*/ 779125 h 903288"/>
              <a:gd name="connsiteX6" fmla="*/ 803276 w 1009650"/>
              <a:gd name="connsiteY6" fmla="*/ 704850 h 903288"/>
              <a:gd name="connsiteX7" fmla="*/ 194129 w 1009650"/>
              <a:gd name="connsiteY7" fmla="*/ 704850 h 903288"/>
              <a:gd name="connsiteX8" fmla="*/ 119063 w 1009650"/>
              <a:gd name="connsiteY8" fmla="*/ 779125 h 903288"/>
              <a:gd name="connsiteX9" fmla="*/ 194129 w 1009650"/>
              <a:gd name="connsiteY9" fmla="*/ 854075 h 903288"/>
              <a:gd name="connsiteX10" fmla="*/ 269876 w 1009650"/>
              <a:gd name="connsiteY10" fmla="*/ 781151 h 903288"/>
              <a:gd name="connsiteX11" fmla="*/ 269876 w 1009650"/>
              <a:gd name="connsiteY11" fmla="*/ 776424 h 903288"/>
              <a:gd name="connsiteX12" fmla="*/ 194129 w 1009650"/>
              <a:gd name="connsiteY12" fmla="*/ 704850 h 903288"/>
              <a:gd name="connsiteX13" fmla="*/ 170285 w 1009650"/>
              <a:gd name="connsiteY13" fmla="*/ 401638 h 903288"/>
              <a:gd name="connsiteX14" fmla="*/ 49213 w 1009650"/>
              <a:gd name="connsiteY14" fmla="*/ 522558 h 903288"/>
              <a:gd name="connsiteX15" fmla="*/ 49213 w 1009650"/>
              <a:gd name="connsiteY15" fmla="*/ 750888 h 903288"/>
              <a:gd name="connsiteX16" fmla="*/ 73563 w 1009650"/>
              <a:gd name="connsiteY16" fmla="*/ 750888 h 903288"/>
              <a:gd name="connsiteX17" fmla="*/ 194635 w 1009650"/>
              <a:gd name="connsiteY17" fmla="*/ 652936 h 903288"/>
              <a:gd name="connsiteX18" fmla="*/ 315706 w 1009650"/>
              <a:gd name="connsiteY18" fmla="*/ 750888 h 903288"/>
              <a:gd name="connsiteX19" fmla="*/ 319088 w 1009650"/>
              <a:gd name="connsiteY19" fmla="*/ 750888 h 903288"/>
              <a:gd name="connsiteX20" fmla="*/ 319088 w 1009650"/>
              <a:gd name="connsiteY20" fmla="*/ 576601 h 903288"/>
              <a:gd name="connsiteX21" fmla="*/ 112116 w 1009650"/>
              <a:gd name="connsiteY21" fmla="*/ 576601 h 903288"/>
              <a:gd name="connsiteX22" fmla="*/ 87090 w 1009650"/>
              <a:gd name="connsiteY22" fmla="*/ 552282 h 903288"/>
              <a:gd name="connsiteX23" fmla="*/ 112116 w 1009650"/>
              <a:gd name="connsiteY23" fmla="*/ 527287 h 903288"/>
              <a:gd name="connsiteX24" fmla="*/ 319088 w 1009650"/>
              <a:gd name="connsiteY24" fmla="*/ 527287 h 903288"/>
              <a:gd name="connsiteX25" fmla="*/ 319088 w 1009650"/>
              <a:gd name="connsiteY25" fmla="*/ 401638 h 903288"/>
              <a:gd name="connsiteX26" fmla="*/ 170285 w 1009650"/>
              <a:gd name="connsiteY26" fmla="*/ 401638 h 903288"/>
              <a:gd name="connsiteX27" fmla="*/ 368300 w 1009650"/>
              <a:gd name="connsiteY27" fmla="*/ 50800 h 903288"/>
              <a:gd name="connsiteX28" fmla="*/ 368300 w 1009650"/>
              <a:gd name="connsiteY28" fmla="*/ 750888 h 903288"/>
              <a:gd name="connsiteX29" fmla="*/ 683339 w 1009650"/>
              <a:gd name="connsiteY29" fmla="*/ 750888 h 903288"/>
              <a:gd name="connsiteX30" fmla="*/ 804612 w 1009650"/>
              <a:gd name="connsiteY30" fmla="*/ 652713 h 903288"/>
              <a:gd name="connsiteX31" fmla="*/ 925886 w 1009650"/>
              <a:gd name="connsiteY31" fmla="*/ 750888 h 903288"/>
              <a:gd name="connsiteX32" fmla="*/ 960438 w 1009650"/>
              <a:gd name="connsiteY32" fmla="*/ 750888 h 903288"/>
              <a:gd name="connsiteX33" fmla="*/ 960438 w 1009650"/>
              <a:gd name="connsiteY33" fmla="*/ 50800 h 903288"/>
              <a:gd name="connsiteX34" fmla="*/ 344445 w 1009650"/>
              <a:gd name="connsiteY34" fmla="*/ 0 h 903288"/>
              <a:gd name="connsiteX35" fmla="*/ 985289 w 1009650"/>
              <a:gd name="connsiteY35" fmla="*/ 0 h 903288"/>
              <a:gd name="connsiteX36" fmla="*/ 1009650 w 1009650"/>
              <a:gd name="connsiteY36" fmla="*/ 25091 h 903288"/>
              <a:gd name="connsiteX37" fmla="*/ 1009650 w 1009650"/>
              <a:gd name="connsiteY37" fmla="*/ 775119 h 903288"/>
              <a:gd name="connsiteX38" fmla="*/ 985289 w 1009650"/>
              <a:gd name="connsiteY38" fmla="*/ 800210 h 903288"/>
              <a:gd name="connsiteX39" fmla="*/ 925738 w 1009650"/>
              <a:gd name="connsiteY39" fmla="*/ 800210 h 903288"/>
              <a:gd name="connsiteX40" fmla="*/ 803254 w 1009650"/>
              <a:gd name="connsiteY40" fmla="*/ 903288 h 903288"/>
              <a:gd name="connsiteX41" fmla="*/ 680093 w 1009650"/>
              <a:gd name="connsiteY41" fmla="*/ 800210 h 903288"/>
              <a:gd name="connsiteX42" fmla="*/ 318054 w 1009650"/>
              <a:gd name="connsiteY42" fmla="*/ 800210 h 903288"/>
              <a:gd name="connsiteX43" fmla="*/ 194892 w 1009650"/>
              <a:gd name="connsiteY43" fmla="*/ 903288 h 903288"/>
              <a:gd name="connsiteX44" fmla="*/ 71731 w 1009650"/>
              <a:gd name="connsiteY44" fmla="*/ 800210 h 903288"/>
              <a:gd name="connsiteX45" fmla="*/ 24362 w 1009650"/>
              <a:gd name="connsiteY45" fmla="*/ 800210 h 903288"/>
              <a:gd name="connsiteX46" fmla="*/ 0 w 1009650"/>
              <a:gd name="connsiteY46" fmla="*/ 775119 h 903288"/>
              <a:gd name="connsiteX47" fmla="*/ 0 w 1009650"/>
              <a:gd name="connsiteY47" fmla="*/ 511321 h 903288"/>
              <a:gd name="connsiteX48" fmla="*/ 6767 w 1009650"/>
              <a:gd name="connsiteY48" fmla="*/ 494367 h 903288"/>
              <a:gd name="connsiteX49" fmla="*/ 142786 w 1009650"/>
              <a:gd name="connsiteY49" fmla="*/ 358060 h 903288"/>
              <a:gd name="connsiteX50" fmla="*/ 160380 w 1009650"/>
              <a:gd name="connsiteY50" fmla="*/ 350601 h 903288"/>
              <a:gd name="connsiteX51" fmla="*/ 319407 w 1009650"/>
              <a:gd name="connsiteY51" fmla="*/ 350601 h 903288"/>
              <a:gd name="connsiteX52" fmla="*/ 319407 w 1009650"/>
              <a:gd name="connsiteY52" fmla="*/ 25091 h 903288"/>
              <a:gd name="connsiteX53" fmla="*/ 344445 w 1009650"/>
              <a:gd name="connsiteY53" fmla="*/ 0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9650" h="903288">
                <a:moveTo>
                  <a:pt x="803276" y="704850"/>
                </a:moveTo>
                <a:cubicBezTo>
                  <a:pt x="762272" y="704850"/>
                  <a:pt x="728663" y="737936"/>
                  <a:pt x="728663" y="779125"/>
                </a:cubicBezTo>
                <a:cubicBezTo>
                  <a:pt x="728663" y="820314"/>
                  <a:pt x="762272" y="854075"/>
                  <a:pt x="803276" y="854075"/>
                </a:cubicBezTo>
                <a:cubicBezTo>
                  <a:pt x="823441" y="854075"/>
                  <a:pt x="842935" y="845297"/>
                  <a:pt x="857051" y="830442"/>
                </a:cubicBezTo>
                <a:cubicBezTo>
                  <a:pt x="871166" y="816262"/>
                  <a:pt x="877888" y="798707"/>
                  <a:pt x="877216" y="779800"/>
                </a:cubicBezTo>
                <a:cubicBezTo>
                  <a:pt x="877216" y="779800"/>
                  <a:pt x="877216" y="779800"/>
                  <a:pt x="877216" y="779125"/>
                </a:cubicBezTo>
                <a:cubicBezTo>
                  <a:pt x="877216" y="737936"/>
                  <a:pt x="844279" y="704850"/>
                  <a:pt x="803276" y="704850"/>
                </a:cubicBezTo>
                <a:close/>
                <a:moveTo>
                  <a:pt x="194129" y="704850"/>
                </a:moveTo>
                <a:cubicBezTo>
                  <a:pt x="152501" y="704850"/>
                  <a:pt x="119063" y="737936"/>
                  <a:pt x="119063" y="779125"/>
                </a:cubicBezTo>
                <a:cubicBezTo>
                  <a:pt x="119063" y="820314"/>
                  <a:pt x="152501" y="854075"/>
                  <a:pt x="194129" y="854075"/>
                </a:cubicBezTo>
                <a:cubicBezTo>
                  <a:pt x="234391" y="854075"/>
                  <a:pt x="269876" y="819639"/>
                  <a:pt x="269876" y="781151"/>
                </a:cubicBezTo>
                <a:cubicBezTo>
                  <a:pt x="269876" y="781151"/>
                  <a:pt x="269876" y="781151"/>
                  <a:pt x="269876" y="776424"/>
                </a:cubicBezTo>
                <a:cubicBezTo>
                  <a:pt x="267829" y="735911"/>
                  <a:pt x="235073" y="704850"/>
                  <a:pt x="194129" y="704850"/>
                </a:cubicBezTo>
                <a:close/>
                <a:moveTo>
                  <a:pt x="170285" y="401638"/>
                </a:moveTo>
                <a:cubicBezTo>
                  <a:pt x="170285" y="401638"/>
                  <a:pt x="170285" y="401638"/>
                  <a:pt x="49213" y="522558"/>
                </a:cubicBezTo>
                <a:cubicBezTo>
                  <a:pt x="49213" y="522558"/>
                  <a:pt x="49213" y="522558"/>
                  <a:pt x="49213" y="750888"/>
                </a:cubicBezTo>
                <a:cubicBezTo>
                  <a:pt x="49213" y="750888"/>
                  <a:pt x="49213" y="750888"/>
                  <a:pt x="73563" y="750888"/>
                </a:cubicBezTo>
                <a:cubicBezTo>
                  <a:pt x="85738" y="694819"/>
                  <a:pt x="136466" y="652936"/>
                  <a:pt x="194635" y="652936"/>
                </a:cubicBezTo>
                <a:cubicBezTo>
                  <a:pt x="252803" y="652936"/>
                  <a:pt x="304208" y="694819"/>
                  <a:pt x="315706" y="750888"/>
                </a:cubicBezTo>
                <a:cubicBezTo>
                  <a:pt x="315706" y="750888"/>
                  <a:pt x="315706" y="750888"/>
                  <a:pt x="319088" y="750888"/>
                </a:cubicBezTo>
                <a:cubicBezTo>
                  <a:pt x="319088" y="750888"/>
                  <a:pt x="319088" y="750888"/>
                  <a:pt x="319088" y="576601"/>
                </a:cubicBezTo>
                <a:cubicBezTo>
                  <a:pt x="319088" y="576601"/>
                  <a:pt x="319088" y="576601"/>
                  <a:pt x="112116" y="576601"/>
                </a:cubicBezTo>
                <a:cubicBezTo>
                  <a:pt x="97236" y="576601"/>
                  <a:pt x="87090" y="566468"/>
                  <a:pt x="87090" y="552282"/>
                </a:cubicBezTo>
                <a:cubicBezTo>
                  <a:pt x="87090" y="537420"/>
                  <a:pt x="97236" y="527287"/>
                  <a:pt x="112116" y="527287"/>
                </a:cubicBezTo>
                <a:cubicBezTo>
                  <a:pt x="112116" y="527287"/>
                  <a:pt x="112116" y="527287"/>
                  <a:pt x="319088" y="527287"/>
                </a:cubicBezTo>
                <a:cubicBezTo>
                  <a:pt x="319088" y="527287"/>
                  <a:pt x="319088" y="527287"/>
                  <a:pt x="319088" y="401638"/>
                </a:cubicBezTo>
                <a:cubicBezTo>
                  <a:pt x="319088" y="401638"/>
                  <a:pt x="319088" y="401638"/>
                  <a:pt x="170285" y="401638"/>
                </a:cubicBezTo>
                <a:close/>
                <a:moveTo>
                  <a:pt x="368300" y="50800"/>
                </a:moveTo>
                <a:cubicBezTo>
                  <a:pt x="368300" y="50800"/>
                  <a:pt x="368300" y="50800"/>
                  <a:pt x="368300" y="750888"/>
                </a:cubicBezTo>
                <a:cubicBezTo>
                  <a:pt x="368300" y="750888"/>
                  <a:pt x="368300" y="750888"/>
                  <a:pt x="683339" y="750888"/>
                </a:cubicBezTo>
                <a:cubicBezTo>
                  <a:pt x="695534" y="694692"/>
                  <a:pt x="746347" y="652713"/>
                  <a:pt x="804612" y="652713"/>
                </a:cubicBezTo>
                <a:cubicBezTo>
                  <a:pt x="862878" y="652713"/>
                  <a:pt x="913690" y="694692"/>
                  <a:pt x="925886" y="750888"/>
                </a:cubicBezTo>
                <a:cubicBezTo>
                  <a:pt x="925886" y="750888"/>
                  <a:pt x="925886" y="750888"/>
                  <a:pt x="960438" y="750888"/>
                </a:cubicBezTo>
                <a:cubicBezTo>
                  <a:pt x="960438" y="750888"/>
                  <a:pt x="960438" y="750888"/>
                  <a:pt x="960438" y="50800"/>
                </a:cubicBezTo>
                <a:close/>
                <a:moveTo>
                  <a:pt x="344445" y="0"/>
                </a:moveTo>
                <a:cubicBezTo>
                  <a:pt x="344445" y="0"/>
                  <a:pt x="344445" y="0"/>
                  <a:pt x="985289" y="0"/>
                </a:cubicBezTo>
                <a:cubicBezTo>
                  <a:pt x="998823" y="0"/>
                  <a:pt x="1009650" y="11529"/>
                  <a:pt x="1009650" y="25091"/>
                </a:cubicBezTo>
                <a:cubicBezTo>
                  <a:pt x="1009650" y="25091"/>
                  <a:pt x="1009650" y="25091"/>
                  <a:pt x="1009650" y="775119"/>
                </a:cubicBezTo>
                <a:cubicBezTo>
                  <a:pt x="1009650" y="790038"/>
                  <a:pt x="999500" y="800210"/>
                  <a:pt x="985289" y="800210"/>
                </a:cubicBezTo>
                <a:cubicBezTo>
                  <a:pt x="985289" y="800210"/>
                  <a:pt x="985289" y="800210"/>
                  <a:pt x="925738" y="800210"/>
                </a:cubicBezTo>
                <a:cubicBezTo>
                  <a:pt x="915588" y="859209"/>
                  <a:pt x="864158" y="903288"/>
                  <a:pt x="803254" y="903288"/>
                </a:cubicBezTo>
                <a:cubicBezTo>
                  <a:pt x="741673" y="903288"/>
                  <a:pt x="690244" y="859209"/>
                  <a:pt x="680093" y="800210"/>
                </a:cubicBezTo>
                <a:cubicBezTo>
                  <a:pt x="680093" y="800210"/>
                  <a:pt x="680093" y="800210"/>
                  <a:pt x="318054" y="800210"/>
                </a:cubicBezTo>
                <a:cubicBezTo>
                  <a:pt x="307903" y="859209"/>
                  <a:pt x="255796" y="903288"/>
                  <a:pt x="194892" y="903288"/>
                </a:cubicBezTo>
                <a:cubicBezTo>
                  <a:pt x="133989" y="903288"/>
                  <a:pt x="82559" y="859209"/>
                  <a:pt x="71731" y="800210"/>
                </a:cubicBezTo>
                <a:cubicBezTo>
                  <a:pt x="71731" y="800210"/>
                  <a:pt x="71731" y="800210"/>
                  <a:pt x="24362" y="800210"/>
                </a:cubicBezTo>
                <a:cubicBezTo>
                  <a:pt x="10151" y="800210"/>
                  <a:pt x="0" y="790038"/>
                  <a:pt x="0" y="775119"/>
                </a:cubicBezTo>
                <a:cubicBezTo>
                  <a:pt x="0" y="775119"/>
                  <a:pt x="0" y="775119"/>
                  <a:pt x="0" y="511321"/>
                </a:cubicBezTo>
                <a:cubicBezTo>
                  <a:pt x="0" y="504539"/>
                  <a:pt x="2030" y="499114"/>
                  <a:pt x="6767" y="494367"/>
                </a:cubicBezTo>
                <a:cubicBezTo>
                  <a:pt x="6767" y="494367"/>
                  <a:pt x="6767" y="494367"/>
                  <a:pt x="142786" y="358060"/>
                </a:cubicBezTo>
                <a:cubicBezTo>
                  <a:pt x="148200" y="352635"/>
                  <a:pt x="153613" y="350601"/>
                  <a:pt x="160380" y="350601"/>
                </a:cubicBezTo>
                <a:cubicBezTo>
                  <a:pt x="160380" y="350601"/>
                  <a:pt x="160380" y="350601"/>
                  <a:pt x="319407" y="350601"/>
                </a:cubicBezTo>
                <a:cubicBezTo>
                  <a:pt x="319407" y="350601"/>
                  <a:pt x="319407" y="350601"/>
                  <a:pt x="319407" y="25091"/>
                </a:cubicBezTo>
                <a:cubicBezTo>
                  <a:pt x="319407" y="10172"/>
                  <a:pt x="329558" y="0"/>
                  <a:pt x="344445"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endParaRPr lang="en-US" sz="1765"/>
          </a:p>
        </p:txBody>
      </p:sp>
      <p:grpSp>
        <p:nvGrpSpPr>
          <p:cNvPr id="302" name="Group 301">
            <a:extLst>
              <a:ext uri="{FF2B5EF4-FFF2-40B4-BE49-F238E27FC236}">
                <a16:creationId xmlns:a16="http://schemas.microsoft.com/office/drawing/2014/main" id="{BFEA88DD-4D4A-4F9F-91C1-BB0AA596149B}"/>
              </a:ext>
            </a:extLst>
          </p:cNvPr>
          <p:cNvGrpSpPr/>
          <p:nvPr/>
        </p:nvGrpSpPr>
        <p:grpSpPr>
          <a:xfrm>
            <a:off x="4344952" y="2944452"/>
            <a:ext cx="401554" cy="348344"/>
            <a:chOff x="3747563" y="1351343"/>
            <a:chExt cx="1168925" cy="1014032"/>
          </a:xfrm>
          <a:solidFill>
            <a:srgbClr val="002050"/>
          </a:solidFill>
        </p:grpSpPr>
        <p:sp>
          <p:nvSpPr>
            <p:cNvPr id="300" name="Freeform: Shape 299">
              <a:extLst>
                <a:ext uri="{FF2B5EF4-FFF2-40B4-BE49-F238E27FC236}">
                  <a16:creationId xmlns:a16="http://schemas.microsoft.com/office/drawing/2014/main" id="{FEF3D159-79AD-4258-9B20-C170C96FBCC6}"/>
                </a:ext>
              </a:extLst>
            </p:cNvPr>
            <p:cNvSpPr>
              <a:spLocks/>
            </p:cNvSpPr>
            <p:nvPr/>
          </p:nvSpPr>
          <p:spPr bwMode="auto">
            <a:xfrm>
              <a:off x="3747563" y="1351343"/>
              <a:ext cx="1168925" cy="1014032"/>
            </a:xfrm>
            <a:custGeom>
              <a:avLst/>
              <a:gdLst>
                <a:gd name="connsiteX0" fmla="*/ 583932 w 1168925"/>
                <a:gd name="connsiteY0" fmla="*/ 42482 h 1014032"/>
                <a:gd name="connsiteX1" fmla="*/ 87838 w 1168925"/>
                <a:gd name="connsiteY1" fmla="*/ 350725 h 1014032"/>
                <a:gd name="connsiteX2" fmla="*/ 97006 w 1168925"/>
                <a:gd name="connsiteY2" fmla="*/ 350725 h 1014032"/>
                <a:gd name="connsiteX3" fmla="*/ 116361 w 1168925"/>
                <a:gd name="connsiteY3" fmla="*/ 370086 h 1014032"/>
                <a:gd name="connsiteX4" fmla="*/ 116361 w 1168925"/>
                <a:gd name="connsiteY4" fmla="*/ 974344 h 1014032"/>
                <a:gd name="connsiteX5" fmla="*/ 194290 w 1168925"/>
                <a:gd name="connsiteY5" fmla="*/ 974344 h 1014032"/>
                <a:gd name="connsiteX6" fmla="*/ 194290 w 1168925"/>
                <a:gd name="connsiteY6" fmla="*/ 448038 h 1014032"/>
                <a:gd name="connsiteX7" fmla="*/ 213644 w 1168925"/>
                <a:gd name="connsiteY7" fmla="*/ 428677 h 1014032"/>
                <a:gd name="connsiteX8" fmla="*/ 954220 w 1168925"/>
                <a:gd name="connsiteY8" fmla="*/ 428677 h 1014032"/>
                <a:gd name="connsiteX9" fmla="*/ 973575 w 1168925"/>
                <a:gd name="connsiteY9" fmla="*/ 448038 h 1014032"/>
                <a:gd name="connsiteX10" fmla="*/ 973575 w 1168925"/>
                <a:gd name="connsiteY10" fmla="*/ 974344 h 1014032"/>
                <a:gd name="connsiteX11" fmla="*/ 1051503 w 1168925"/>
                <a:gd name="connsiteY11" fmla="*/ 974344 h 1014032"/>
                <a:gd name="connsiteX12" fmla="*/ 1051503 w 1168925"/>
                <a:gd name="connsiteY12" fmla="*/ 370086 h 1014032"/>
                <a:gd name="connsiteX13" fmla="*/ 1070858 w 1168925"/>
                <a:gd name="connsiteY13" fmla="*/ 350725 h 1014032"/>
                <a:gd name="connsiteX14" fmla="*/ 1080026 w 1168925"/>
                <a:gd name="connsiteY14" fmla="*/ 350725 h 1014032"/>
                <a:gd name="connsiteX15" fmla="*/ 583932 w 1168925"/>
                <a:gd name="connsiteY15" fmla="*/ 42482 h 1014032"/>
                <a:gd name="connsiteX16" fmla="*/ 583393 w 1168925"/>
                <a:gd name="connsiteY16" fmla="*/ 130 h 1014032"/>
                <a:gd name="connsiteX17" fmla="*/ 594604 w 1168925"/>
                <a:gd name="connsiteY17" fmla="*/ 2680 h 1014032"/>
                <a:gd name="connsiteX18" fmla="*/ 1159752 w 1168925"/>
                <a:gd name="connsiteY18" fmla="*/ 353568 h 1014032"/>
                <a:gd name="connsiteX19" fmla="*/ 1168925 w 1168925"/>
                <a:gd name="connsiteY19" fmla="*/ 370398 h 1014032"/>
                <a:gd name="connsiteX20" fmla="*/ 1149560 w 1168925"/>
                <a:gd name="connsiteY20" fmla="*/ 389779 h 1014032"/>
                <a:gd name="connsiteX21" fmla="*/ 1091466 w 1168925"/>
                <a:gd name="connsiteY21" fmla="*/ 389779 h 1014032"/>
                <a:gd name="connsiteX22" fmla="*/ 1091466 w 1168925"/>
                <a:gd name="connsiteY22" fmla="*/ 994652 h 1014032"/>
                <a:gd name="connsiteX23" fmla="*/ 1071591 w 1168925"/>
                <a:gd name="connsiteY23" fmla="*/ 1014032 h 1014032"/>
                <a:gd name="connsiteX24" fmla="*/ 954892 w 1168925"/>
                <a:gd name="connsiteY24" fmla="*/ 1014032 h 1014032"/>
                <a:gd name="connsiteX25" fmla="*/ 935528 w 1168925"/>
                <a:gd name="connsiteY25" fmla="*/ 994652 h 1014032"/>
                <a:gd name="connsiteX26" fmla="*/ 935528 w 1168925"/>
                <a:gd name="connsiteY26" fmla="*/ 467810 h 1014032"/>
                <a:gd name="connsiteX27" fmla="*/ 233805 w 1168925"/>
                <a:gd name="connsiteY27" fmla="*/ 467810 h 1014032"/>
                <a:gd name="connsiteX28" fmla="*/ 233805 w 1168925"/>
                <a:gd name="connsiteY28" fmla="*/ 994652 h 1014032"/>
                <a:gd name="connsiteX29" fmla="*/ 213931 w 1168925"/>
                <a:gd name="connsiteY29" fmla="*/ 1014032 h 1014032"/>
                <a:gd name="connsiteX30" fmla="*/ 97232 w 1168925"/>
                <a:gd name="connsiteY30" fmla="*/ 1014032 h 1014032"/>
                <a:gd name="connsiteX31" fmla="*/ 77867 w 1168925"/>
                <a:gd name="connsiteY31" fmla="*/ 994652 h 1014032"/>
                <a:gd name="connsiteX32" fmla="*/ 77867 w 1168925"/>
                <a:gd name="connsiteY32" fmla="*/ 389779 h 1014032"/>
                <a:gd name="connsiteX33" fmla="*/ 19263 w 1168925"/>
                <a:gd name="connsiteY33" fmla="*/ 389779 h 1014032"/>
                <a:gd name="connsiteX34" fmla="*/ 2956 w 1168925"/>
                <a:gd name="connsiteY34" fmla="*/ 380598 h 1014032"/>
                <a:gd name="connsiteX35" fmla="*/ 9071 w 1168925"/>
                <a:gd name="connsiteY35" fmla="*/ 353568 h 1014032"/>
                <a:gd name="connsiteX36" fmla="*/ 574220 w 1168925"/>
                <a:gd name="connsiteY36" fmla="*/ 2680 h 1014032"/>
                <a:gd name="connsiteX37" fmla="*/ 583393 w 1168925"/>
                <a:gd name="connsiteY37" fmla="*/ 130 h 101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8925" h="1014032">
                  <a:moveTo>
                    <a:pt x="583932" y="42482"/>
                  </a:moveTo>
                  <a:lnTo>
                    <a:pt x="87838" y="350725"/>
                  </a:lnTo>
                  <a:cubicBezTo>
                    <a:pt x="87838" y="350725"/>
                    <a:pt x="87838" y="350725"/>
                    <a:pt x="97006" y="350725"/>
                  </a:cubicBezTo>
                  <a:cubicBezTo>
                    <a:pt x="107702" y="350725"/>
                    <a:pt x="116361" y="359386"/>
                    <a:pt x="116361" y="370086"/>
                  </a:cubicBezTo>
                  <a:cubicBezTo>
                    <a:pt x="116361" y="370086"/>
                    <a:pt x="116361" y="370086"/>
                    <a:pt x="116361" y="974344"/>
                  </a:cubicBezTo>
                  <a:cubicBezTo>
                    <a:pt x="116361" y="974344"/>
                    <a:pt x="116361" y="974344"/>
                    <a:pt x="194290" y="974344"/>
                  </a:cubicBezTo>
                  <a:cubicBezTo>
                    <a:pt x="194290" y="974344"/>
                    <a:pt x="194290" y="974344"/>
                    <a:pt x="194290" y="448038"/>
                  </a:cubicBezTo>
                  <a:cubicBezTo>
                    <a:pt x="194290" y="437339"/>
                    <a:pt x="202948" y="428677"/>
                    <a:pt x="213644" y="428677"/>
                  </a:cubicBezTo>
                  <a:cubicBezTo>
                    <a:pt x="213644" y="428677"/>
                    <a:pt x="213644" y="428677"/>
                    <a:pt x="954220" y="428677"/>
                  </a:cubicBezTo>
                  <a:cubicBezTo>
                    <a:pt x="964916" y="428677"/>
                    <a:pt x="973575" y="437339"/>
                    <a:pt x="973575" y="448038"/>
                  </a:cubicBezTo>
                  <a:cubicBezTo>
                    <a:pt x="973575" y="448038"/>
                    <a:pt x="973575" y="448038"/>
                    <a:pt x="973575" y="974344"/>
                  </a:cubicBezTo>
                  <a:cubicBezTo>
                    <a:pt x="973575" y="974344"/>
                    <a:pt x="973575" y="974344"/>
                    <a:pt x="1051503" y="974344"/>
                  </a:cubicBezTo>
                  <a:cubicBezTo>
                    <a:pt x="1051503" y="974344"/>
                    <a:pt x="1051503" y="974344"/>
                    <a:pt x="1051503" y="370086"/>
                  </a:cubicBezTo>
                  <a:cubicBezTo>
                    <a:pt x="1051503" y="359386"/>
                    <a:pt x="1060162" y="350725"/>
                    <a:pt x="1070858" y="350725"/>
                  </a:cubicBezTo>
                  <a:cubicBezTo>
                    <a:pt x="1070858" y="350725"/>
                    <a:pt x="1070858" y="350725"/>
                    <a:pt x="1080026" y="350725"/>
                  </a:cubicBezTo>
                  <a:cubicBezTo>
                    <a:pt x="1080026" y="350725"/>
                    <a:pt x="1080026" y="350725"/>
                    <a:pt x="583932" y="42482"/>
                  </a:cubicBezTo>
                  <a:close/>
                  <a:moveTo>
                    <a:pt x="583393" y="130"/>
                  </a:moveTo>
                  <a:cubicBezTo>
                    <a:pt x="587469" y="-380"/>
                    <a:pt x="591546" y="640"/>
                    <a:pt x="594604" y="2680"/>
                  </a:cubicBezTo>
                  <a:cubicBezTo>
                    <a:pt x="594604" y="2680"/>
                    <a:pt x="594604" y="2680"/>
                    <a:pt x="1159752" y="353568"/>
                  </a:cubicBezTo>
                  <a:cubicBezTo>
                    <a:pt x="1165358" y="357138"/>
                    <a:pt x="1168925" y="363768"/>
                    <a:pt x="1168925" y="370398"/>
                  </a:cubicBezTo>
                  <a:cubicBezTo>
                    <a:pt x="1168925" y="381108"/>
                    <a:pt x="1160262" y="389779"/>
                    <a:pt x="1149560" y="389779"/>
                  </a:cubicBezTo>
                  <a:cubicBezTo>
                    <a:pt x="1149560" y="389779"/>
                    <a:pt x="1149560" y="389779"/>
                    <a:pt x="1091466" y="389779"/>
                  </a:cubicBezTo>
                  <a:cubicBezTo>
                    <a:pt x="1091466" y="389779"/>
                    <a:pt x="1091466" y="389779"/>
                    <a:pt x="1091466" y="994652"/>
                  </a:cubicBezTo>
                  <a:cubicBezTo>
                    <a:pt x="1090956" y="1005362"/>
                    <a:pt x="1082293" y="1014032"/>
                    <a:pt x="1071591" y="1014032"/>
                  </a:cubicBezTo>
                  <a:cubicBezTo>
                    <a:pt x="1071591" y="1014032"/>
                    <a:pt x="1071591" y="1014032"/>
                    <a:pt x="954892" y="1014032"/>
                  </a:cubicBezTo>
                  <a:cubicBezTo>
                    <a:pt x="944191" y="1014032"/>
                    <a:pt x="935528" y="1005362"/>
                    <a:pt x="935528" y="994652"/>
                  </a:cubicBezTo>
                  <a:cubicBezTo>
                    <a:pt x="935528" y="994652"/>
                    <a:pt x="935528" y="994652"/>
                    <a:pt x="935528" y="467810"/>
                  </a:cubicBezTo>
                  <a:cubicBezTo>
                    <a:pt x="935528" y="467810"/>
                    <a:pt x="935528" y="467810"/>
                    <a:pt x="233805" y="467810"/>
                  </a:cubicBezTo>
                  <a:cubicBezTo>
                    <a:pt x="233805" y="467810"/>
                    <a:pt x="233805" y="467810"/>
                    <a:pt x="233805" y="994652"/>
                  </a:cubicBezTo>
                  <a:cubicBezTo>
                    <a:pt x="233296" y="1005362"/>
                    <a:pt x="224633" y="1014032"/>
                    <a:pt x="213931" y="1014032"/>
                  </a:cubicBezTo>
                  <a:cubicBezTo>
                    <a:pt x="213931" y="1014032"/>
                    <a:pt x="213931" y="1014032"/>
                    <a:pt x="97232" y="1014032"/>
                  </a:cubicBezTo>
                  <a:cubicBezTo>
                    <a:pt x="86530" y="1014032"/>
                    <a:pt x="77867" y="1005362"/>
                    <a:pt x="77867" y="994652"/>
                  </a:cubicBezTo>
                  <a:cubicBezTo>
                    <a:pt x="77867" y="994652"/>
                    <a:pt x="77867" y="994652"/>
                    <a:pt x="77867" y="389779"/>
                  </a:cubicBezTo>
                  <a:cubicBezTo>
                    <a:pt x="77867" y="389779"/>
                    <a:pt x="77867" y="389779"/>
                    <a:pt x="19263" y="389779"/>
                  </a:cubicBezTo>
                  <a:cubicBezTo>
                    <a:pt x="12638" y="389779"/>
                    <a:pt x="6523" y="386208"/>
                    <a:pt x="2956" y="380598"/>
                  </a:cubicBezTo>
                  <a:cubicBezTo>
                    <a:pt x="-2650" y="371418"/>
                    <a:pt x="-102" y="359688"/>
                    <a:pt x="9071" y="353568"/>
                  </a:cubicBezTo>
                  <a:cubicBezTo>
                    <a:pt x="9071" y="353568"/>
                    <a:pt x="9071" y="353568"/>
                    <a:pt x="574220" y="2680"/>
                  </a:cubicBezTo>
                  <a:cubicBezTo>
                    <a:pt x="576768" y="1150"/>
                    <a:pt x="580335" y="130"/>
                    <a:pt x="583393"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sp>
          <p:nvSpPr>
            <p:cNvPr id="290" name="Freeform 77">
              <a:extLst>
                <a:ext uri="{FF2B5EF4-FFF2-40B4-BE49-F238E27FC236}">
                  <a16:creationId xmlns:a16="http://schemas.microsoft.com/office/drawing/2014/main" id="{73FF826C-A5D6-4A53-B7E5-8FFCAEC14204}"/>
                </a:ext>
              </a:extLst>
            </p:cNvPr>
            <p:cNvSpPr>
              <a:spLocks/>
            </p:cNvSpPr>
            <p:nvPr/>
          </p:nvSpPr>
          <p:spPr bwMode="auto">
            <a:xfrm>
              <a:off x="4194176" y="1546225"/>
              <a:ext cx="274638" cy="39687"/>
            </a:xfrm>
            <a:custGeom>
              <a:avLst/>
              <a:gdLst>
                <a:gd name="T0" fmla="*/ 38 w 540"/>
                <a:gd name="T1" fmla="*/ 0 h 78"/>
                <a:gd name="T2" fmla="*/ 1 w 540"/>
                <a:gd name="T3" fmla="*/ 40 h 78"/>
                <a:gd name="T4" fmla="*/ 42 w 540"/>
                <a:gd name="T5" fmla="*/ 76 h 78"/>
                <a:gd name="T6" fmla="*/ 501 w 540"/>
                <a:gd name="T7" fmla="*/ 76 h 78"/>
                <a:gd name="T8" fmla="*/ 539 w 540"/>
                <a:gd name="T9" fmla="*/ 39 h 78"/>
                <a:gd name="T10" fmla="*/ 502 w 540"/>
                <a:gd name="T11" fmla="*/ 0 h 78"/>
                <a:gd name="T12" fmla="*/ 501 w 540"/>
                <a:gd name="T13" fmla="*/ 0 h 78"/>
                <a:gd name="T14" fmla="*/ 42 w 540"/>
                <a:gd name="T15" fmla="*/ 0 h 78"/>
                <a:gd name="T16" fmla="*/ 38 w 540"/>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78">
                  <a:moveTo>
                    <a:pt x="38" y="0"/>
                  </a:moveTo>
                  <a:cubicBezTo>
                    <a:pt x="16" y="1"/>
                    <a:pt x="0" y="19"/>
                    <a:pt x="1" y="40"/>
                  </a:cubicBezTo>
                  <a:cubicBezTo>
                    <a:pt x="2" y="61"/>
                    <a:pt x="20" y="78"/>
                    <a:pt x="42" y="76"/>
                  </a:cubicBezTo>
                  <a:cubicBezTo>
                    <a:pt x="501" y="76"/>
                    <a:pt x="501" y="76"/>
                    <a:pt x="501" y="76"/>
                  </a:cubicBezTo>
                  <a:cubicBezTo>
                    <a:pt x="522" y="77"/>
                    <a:pt x="539" y="60"/>
                    <a:pt x="539" y="39"/>
                  </a:cubicBezTo>
                  <a:cubicBezTo>
                    <a:pt x="540" y="18"/>
                    <a:pt x="523" y="0"/>
                    <a:pt x="502" y="0"/>
                  </a:cubicBezTo>
                  <a:cubicBezTo>
                    <a:pt x="501" y="0"/>
                    <a:pt x="501" y="0"/>
                    <a:pt x="501" y="0"/>
                  </a:cubicBezTo>
                  <a:cubicBezTo>
                    <a:pt x="42" y="0"/>
                    <a:pt x="42" y="0"/>
                    <a:pt x="42" y="0"/>
                  </a:cubicBezTo>
                  <a:cubicBezTo>
                    <a:pt x="40" y="0"/>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Freeform 78">
              <a:extLst>
                <a:ext uri="{FF2B5EF4-FFF2-40B4-BE49-F238E27FC236}">
                  <a16:creationId xmlns:a16="http://schemas.microsoft.com/office/drawing/2014/main" id="{B8711C69-FEDF-4964-879D-46DBB5BDF1B6}"/>
                </a:ext>
              </a:extLst>
            </p:cNvPr>
            <p:cNvSpPr>
              <a:spLocks/>
            </p:cNvSpPr>
            <p:nvPr/>
          </p:nvSpPr>
          <p:spPr bwMode="auto">
            <a:xfrm>
              <a:off x="4116388" y="1624013"/>
              <a:ext cx="430213" cy="39687"/>
            </a:xfrm>
            <a:custGeom>
              <a:avLst/>
              <a:gdLst>
                <a:gd name="T0" fmla="*/ 38 w 846"/>
                <a:gd name="T1" fmla="*/ 0 h 78"/>
                <a:gd name="T2" fmla="*/ 1 w 846"/>
                <a:gd name="T3" fmla="*/ 40 h 78"/>
                <a:gd name="T4" fmla="*/ 42 w 846"/>
                <a:gd name="T5" fmla="*/ 76 h 78"/>
                <a:gd name="T6" fmla="*/ 807 w 846"/>
                <a:gd name="T7" fmla="*/ 76 h 78"/>
                <a:gd name="T8" fmla="*/ 845 w 846"/>
                <a:gd name="T9" fmla="*/ 39 h 78"/>
                <a:gd name="T10" fmla="*/ 808 w 846"/>
                <a:gd name="T11" fmla="*/ 0 h 78"/>
                <a:gd name="T12" fmla="*/ 807 w 846"/>
                <a:gd name="T13" fmla="*/ 0 h 78"/>
                <a:gd name="T14" fmla="*/ 42 w 846"/>
                <a:gd name="T15" fmla="*/ 0 h 78"/>
                <a:gd name="T16" fmla="*/ 38 w 84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6" h="78">
                  <a:moveTo>
                    <a:pt x="38" y="0"/>
                  </a:moveTo>
                  <a:cubicBezTo>
                    <a:pt x="16" y="1"/>
                    <a:pt x="0" y="19"/>
                    <a:pt x="1" y="40"/>
                  </a:cubicBezTo>
                  <a:cubicBezTo>
                    <a:pt x="2" y="61"/>
                    <a:pt x="20" y="78"/>
                    <a:pt x="42" y="76"/>
                  </a:cubicBezTo>
                  <a:cubicBezTo>
                    <a:pt x="807" y="76"/>
                    <a:pt x="807" y="76"/>
                    <a:pt x="807" y="76"/>
                  </a:cubicBezTo>
                  <a:cubicBezTo>
                    <a:pt x="828" y="77"/>
                    <a:pt x="845" y="60"/>
                    <a:pt x="845" y="39"/>
                  </a:cubicBezTo>
                  <a:cubicBezTo>
                    <a:pt x="846" y="18"/>
                    <a:pt x="829" y="0"/>
                    <a:pt x="808" y="0"/>
                  </a:cubicBezTo>
                  <a:cubicBezTo>
                    <a:pt x="807" y="0"/>
                    <a:pt x="807" y="0"/>
                    <a:pt x="807" y="0"/>
                  </a:cubicBezTo>
                  <a:cubicBezTo>
                    <a:pt x="42" y="0"/>
                    <a:pt x="42" y="0"/>
                    <a:pt x="42" y="0"/>
                  </a:cubicBezTo>
                  <a:cubicBezTo>
                    <a:pt x="40" y="0"/>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Freeform: Shape 300">
              <a:extLst>
                <a:ext uri="{FF2B5EF4-FFF2-40B4-BE49-F238E27FC236}">
                  <a16:creationId xmlns:a16="http://schemas.microsoft.com/office/drawing/2014/main" id="{1B4110FD-8E66-4E9D-A187-EF822DA52424}"/>
                </a:ext>
              </a:extLst>
            </p:cNvPr>
            <p:cNvSpPr>
              <a:spLocks/>
            </p:cNvSpPr>
            <p:nvPr/>
          </p:nvSpPr>
          <p:spPr bwMode="auto">
            <a:xfrm>
              <a:off x="4020583" y="1897063"/>
              <a:ext cx="506969" cy="428625"/>
            </a:xfrm>
            <a:custGeom>
              <a:avLst/>
              <a:gdLst>
                <a:gd name="connsiteX0" fmla="*/ 233919 w 506969"/>
                <a:gd name="connsiteY0" fmla="*/ 238125 h 428625"/>
                <a:gd name="connsiteX1" fmla="*/ 156131 w 506969"/>
                <a:gd name="connsiteY1" fmla="*/ 271463 h 428625"/>
                <a:gd name="connsiteX2" fmla="*/ 156131 w 506969"/>
                <a:gd name="connsiteY2" fmla="*/ 379412 h 428625"/>
                <a:gd name="connsiteX3" fmla="*/ 233919 w 506969"/>
                <a:gd name="connsiteY3" fmla="*/ 346075 h 428625"/>
                <a:gd name="connsiteX4" fmla="*/ 38656 w 506969"/>
                <a:gd name="connsiteY4" fmla="*/ 238125 h 428625"/>
                <a:gd name="connsiteX5" fmla="*/ 38656 w 506969"/>
                <a:gd name="connsiteY5" fmla="*/ 346075 h 428625"/>
                <a:gd name="connsiteX6" fmla="*/ 116444 w 506969"/>
                <a:gd name="connsiteY6" fmla="*/ 379412 h 428625"/>
                <a:gd name="connsiteX7" fmla="*/ 116444 w 506969"/>
                <a:gd name="connsiteY7" fmla="*/ 271463 h 428625"/>
                <a:gd name="connsiteX8" fmla="*/ 92631 w 506969"/>
                <a:gd name="connsiteY8" fmla="*/ 260350 h 428625"/>
                <a:gd name="connsiteX9" fmla="*/ 51356 w 506969"/>
                <a:gd name="connsiteY9" fmla="*/ 242888 h 428625"/>
                <a:gd name="connsiteX10" fmla="*/ 351394 w 506969"/>
                <a:gd name="connsiteY10" fmla="*/ 233362 h 428625"/>
                <a:gd name="connsiteX11" fmla="*/ 351394 w 506969"/>
                <a:gd name="connsiteY11" fmla="*/ 261408 h 428625"/>
                <a:gd name="connsiteX12" fmla="*/ 361421 w 506969"/>
                <a:gd name="connsiteY12" fmla="*/ 256116 h 428625"/>
                <a:gd name="connsiteX13" fmla="*/ 369442 w 506969"/>
                <a:gd name="connsiteY13" fmla="*/ 254000 h 428625"/>
                <a:gd name="connsiteX14" fmla="*/ 378465 w 506969"/>
                <a:gd name="connsiteY14" fmla="*/ 256116 h 428625"/>
                <a:gd name="connsiteX15" fmla="*/ 389494 w 506969"/>
                <a:gd name="connsiteY15" fmla="*/ 261937 h 428625"/>
                <a:gd name="connsiteX16" fmla="*/ 389494 w 506969"/>
                <a:gd name="connsiteY16" fmla="*/ 233362 h 428625"/>
                <a:gd name="connsiteX17" fmla="*/ 351394 w 506969"/>
                <a:gd name="connsiteY17" fmla="*/ 233362 h 428625"/>
                <a:gd name="connsiteX18" fmla="*/ 272019 w 506969"/>
                <a:gd name="connsiteY18" fmla="*/ 233362 h 428625"/>
                <a:gd name="connsiteX19" fmla="*/ 272019 w 506969"/>
                <a:gd name="connsiteY19" fmla="*/ 358681 h 428625"/>
                <a:gd name="connsiteX20" fmla="*/ 272019 w 506969"/>
                <a:gd name="connsiteY20" fmla="*/ 360735 h 428625"/>
                <a:gd name="connsiteX21" fmla="*/ 272019 w 506969"/>
                <a:gd name="connsiteY21" fmla="*/ 390524 h 428625"/>
                <a:gd name="connsiteX22" fmla="*/ 467282 w 506969"/>
                <a:gd name="connsiteY22" fmla="*/ 390524 h 428625"/>
                <a:gd name="connsiteX23" fmla="*/ 467282 w 506969"/>
                <a:gd name="connsiteY23" fmla="*/ 233362 h 428625"/>
                <a:gd name="connsiteX24" fmla="*/ 428434 w 506969"/>
                <a:gd name="connsiteY24" fmla="*/ 233362 h 428625"/>
                <a:gd name="connsiteX25" fmla="*/ 428434 w 506969"/>
                <a:gd name="connsiteY25" fmla="*/ 292426 h 428625"/>
                <a:gd name="connsiteX26" fmla="*/ 409010 w 506969"/>
                <a:gd name="connsiteY26" fmla="*/ 311943 h 428625"/>
                <a:gd name="connsiteX27" fmla="*/ 404921 w 506969"/>
                <a:gd name="connsiteY27" fmla="*/ 311943 h 428625"/>
                <a:gd name="connsiteX28" fmla="*/ 403387 w 506969"/>
                <a:gd name="connsiteY28" fmla="*/ 311430 h 428625"/>
                <a:gd name="connsiteX29" fmla="*/ 399809 w 506969"/>
                <a:gd name="connsiteY29" fmla="*/ 309889 h 428625"/>
                <a:gd name="connsiteX30" fmla="*/ 369140 w 506969"/>
                <a:gd name="connsiteY30" fmla="*/ 294994 h 428625"/>
                <a:gd name="connsiteX31" fmla="*/ 341026 w 506969"/>
                <a:gd name="connsiteY31" fmla="*/ 309375 h 428625"/>
                <a:gd name="connsiteX32" fmla="*/ 330291 w 506969"/>
                <a:gd name="connsiteY32" fmla="*/ 311943 h 428625"/>
                <a:gd name="connsiteX33" fmla="*/ 328247 w 506969"/>
                <a:gd name="connsiteY33" fmla="*/ 311943 h 428625"/>
                <a:gd name="connsiteX34" fmla="*/ 326202 w 506969"/>
                <a:gd name="connsiteY34" fmla="*/ 311943 h 428625"/>
                <a:gd name="connsiteX35" fmla="*/ 310867 w 506969"/>
                <a:gd name="connsiteY35" fmla="*/ 288831 h 428625"/>
                <a:gd name="connsiteX36" fmla="*/ 310867 w 506969"/>
                <a:gd name="connsiteY36" fmla="*/ 233362 h 428625"/>
                <a:gd name="connsiteX37" fmla="*/ 272019 w 506969"/>
                <a:gd name="connsiteY37" fmla="*/ 233362 h 428625"/>
                <a:gd name="connsiteX38" fmla="*/ 137082 w 506969"/>
                <a:gd name="connsiteY38" fmla="*/ 179387 h 428625"/>
                <a:gd name="connsiteX39" fmla="*/ 68819 w 506969"/>
                <a:gd name="connsiteY39" fmla="*/ 207962 h 428625"/>
                <a:gd name="connsiteX40" fmla="*/ 108507 w 506969"/>
                <a:gd name="connsiteY40" fmla="*/ 225425 h 428625"/>
                <a:gd name="connsiteX41" fmla="*/ 137082 w 506969"/>
                <a:gd name="connsiteY41" fmla="*/ 236537 h 428625"/>
                <a:gd name="connsiteX42" fmla="*/ 203757 w 506969"/>
                <a:gd name="connsiteY42" fmla="*/ 207962 h 428625"/>
                <a:gd name="connsiteX43" fmla="*/ 351394 w 506969"/>
                <a:gd name="connsiteY43" fmla="*/ 39687 h 428625"/>
                <a:gd name="connsiteX44" fmla="*/ 351394 w 506969"/>
                <a:gd name="connsiteY44" fmla="*/ 66165 h 428625"/>
                <a:gd name="connsiteX45" fmla="*/ 361421 w 506969"/>
                <a:gd name="connsiteY45" fmla="*/ 61073 h 428625"/>
                <a:gd name="connsiteX46" fmla="*/ 369442 w 506969"/>
                <a:gd name="connsiteY46" fmla="*/ 59036 h 428625"/>
                <a:gd name="connsiteX47" fmla="*/ 378465 w 506969"/>
                <a:gd name="connsiteY47" fmla="*/ 61073 h 428625"/>
                <a:gd name="connsiteX48" fmla="*/ 389494 w 506969"/>
                <a:gd name="connsiteY48" fmla="*/ 66674 h 428625"/>
                <a:gd name="connsiteX49" fmla="*/ 389494 w 506969"/>
                <a:gd name="connsiteY49" fmla="*/ 39687 h 428625"/>
                <a:gd name="connsiteX50" fmla="*/ 351394 w 506969"/>
                <a:gd name="connsiteY50" fmla="*/ 39687 h 428625"/>
                <a:gd name="connsiteX51" fmla="*/ 272019 w 506969"/>
                <a:gd name="connsiteY51" fmla="*/ 39687 h 428625"/>
                <a:gd name="connsiteX52" fmla="*/ 272019 w 506969"/>
                <a:gd name="connsiteY52" fmla="*/ 195262 h 428625"/>
                <a:gd name="connsiteX53" fmla="*/ 325691 w 506969"/>
                <a:gd name="connsiteY53" fmla="*/ 195262 h 428625"/>
                <a:gd name="connsiteX54" fmla="*/ 330291 w 506969"/>
                <a:gd name="connsiteY54" fmla="*/ 194754 h 428625"/>
                <a:gd name="connsiteX55" fmla="*/ 334892 w 506969"/>
                <a:gd name="connsiteY55" fmla="*/ 195262 h 428625"/>
                <a:gd name="connsiteX56" fmla="*/ 403898 w 506969"/>
                <a:gd name="connsiteY56" fmla="*/ 195262 h 428625"/>
                <a:gd name="connsiteX57" fmla="*/ 408499 w 506969"/>
                <a:gd name="connsiteY57" fmla="*/ 194754 h 428625"/>
                <a:gd name="connsiteX58" fmla="*/ 413099 w 506969"/>
                <a:gd name="connsiteY58" fmla="*/ 195262 h 428625"/>
                <a:gd name="connsiteX59" fmla="*/ 467282 w 506969"/>
                <a:gd name="connsiteY59" fmla="*/ 195262 h 428625"/>
                <a:gd name="connsiteX60" fmla="*/ 467282 w 506969"/>
                <a:gd name="connsiteY60" fmla="*/ 39687 h 428625"/>
                <a:gd name="connsiteX61" fmla="*/ 428434 w 506969"/>
                <a:gd name="connsiteY61" fmla="*/ 39687 h 428625"/>
                <a:gd name="connsiteX62" fmla="*/ 428434 w 506969"/>
                <a:gd name="connsiteY62" fmla="*/ 97646 h 428625"/>
                <a:gd name="connsiteX63" fmla="*/ 422811 w 506969"/>
                <a:gd name="connsiteY63" fmla="*/ 111374 h 428625"/>
                <a:gd name="connsiteX64" fmla="*/ 421789 w 506969"/>
                <a:gd name="connsiteY64" fmla="*/ 112390 h 428625"/>
                <a:gd name="connsiteX65" fmla="*/ 420256 w 506969"/>
                <a:gd name="connsiteY65" fmla="*/ 113916 h 428625"/>
                <a:gd name="connsiteX66" fmla="*/ 419744 w 506969"/>
                <a:gd name="connsiteY66" fmla="*/ 113916 h 428625"/>
                <a:gd name="connsiteX67" fmla="*/ 418211 w 506969"/>
                <a:gd name="connsiteY67" fmla="*/ 114932 h 428625"/>
                <a:gd name="connsiteX68" fmla="*/ 414633 w 506969"/>
                <a:gd name="connsiteY68" fmla="*/ 116458 h 428625"/>
                <a:gd name="connsiteX69" fmla="*/ 413610 w 506969"/>
                <a:gd name="connsiteY69" fmla="*/ 116458 h 428625"/>
                <a:gd name="connsiteX70" fmla="*/ 413099 w 506969"/>
                <a:gd name="connsiteY70" fmla="*/ 116966 h 428625"/>
                <a:gd name="connsiteX71" fmla="*/ 411055 w 506969"/>
                <a:gd name="connsiteY71" fmla="*/ 117475 h 428625"/>
                <a:gd name="connsiteX72" fmla="*/ 399809 w 506969"/>
                <a:gd name="connsiteY72" fmla="*/ 115441 h 428625"/>
                <a:gd name="connsiteX73" fmla="*/ 369140 w 506969"/>
                <a:gd name="connsiteY73" fmla="*/ 100188 h 428625"/>
                <a:gd name="connsiteX74" fmla="*/ 340515 w 506969"/>
                <a:gd name="connsiteY74" fmla="*/ 114424 h 428625"/>
                <a:gd name="connsiteX75" fmla="*/ 340003 w 506969"/>
                <a:gd name="connsiteY75" fmla="*/ 114932 h 428625"/>
                <a:gd name="connsiteX76" fmla="*/ 338981 w 506969"/>
                <a:gd name="connsiteY76" fmla="*/ 115441 h 428625"/>
                <a:gd name="connsiteX77" fmla="*/ 338470 w 506969"/>
                <a:gd name="connsiteY77" fmla="*/ 115441 h 428625"/>
                <a:gd name="connsiteX78" fmla="*/ 337959 w 506969"/>
                <a:gd name="connsiteY78" fmla="*/ 115949 h 428625"/>
                <a:gd name="connsiteX79" fmla="*/ 334381 w 506969"/>
                <a:gd name="connsiteY79" fmla="*/ 116966 h 428625"/>
                <a:gd name="connsiteX80" fmla="*/ 333870 w 506969"/>
                <a:gd name="connsiteY80" fmla="*/ 116966 h 428625"/>
                <a:gd name="connsiteX81" fmla="*/ 326713 w 506969"/>
                <a:gd name="connsiteY81" fmla="*/ 116966 h 428625"/>
                <a:gd name="connsiteX82" fmla="*/ 310867 w 506969"/>
                <a:gd name="connsiteY82" fmla="*/ 94596 h 428625"/>
                <a:gd name="connsiteX83" fmla="*/ 310867 w 506969"/>
                <a:gd name="connsiteY83" fmla="*/ 39687 h 428625"/>
                <a:gd name="connsiteX84" fmla="*/ 272019 w 506969"/>
                <a:gd name="connsiteY84" fmla="*/ 39687 h 428625"/>
                <a:gd name="connsiteX85" fmla="*/ 253478 w 506969"/>
                <a:gd name="connsiteY85" fmla="*/ 0 h 428625"/>
                <a:gd name="connsiteX86" fmla="*/ 328304 w 506969"/>
                <a:gd name="connsiteY86" fmla="*/ 0 h 428625"/>
                <a:gd name="connsiteX87" fmla="*/ 331358 w 506969"/>
                <a:gd name="connsiteY87" fmla="*/ 0 h 428625"/>
                <a:gd name="connsiteX88" fmla="*/ 334412 w 506969"/>
                <a:gd name="connsiteY88" fmla="*/ 0 h 428625"/>
                <a:gd name="connsiteX89" fmla="*/ 406184 w 506969"/>
                <a:gd name="connsiteY89" fmla="*/ 0 h 428625"/>
                <a:gd name="connsiteX90" fmla="*/ 409238 w 506969"/>
                <a:gd name="connsiteY90" fmla="*/ 0 h 428625"/>
                <a:gd name="connsiteX91" fmla="*/ 412292 w 506969"/>
                <a:gd name="connsiteY91" fmla="*/ 0 h 428625"/>
                <a:gd name="connsiteX92" fmla="*/ 487118 w 506969"/>
                <a:gd name="connsiteY92" fmla="*/ 0 h 428625"/>
                <a:gd name="connsiteX93" fmla="*/ 506969 w 506969"/>
                <a:gd name="connsiteY93" fmla="*/ 19853 h 428625"/>
                <a:gd name="connsiteX94" fmla="*/ 506969 w 506969"/>
                <a:gd name="connsiteY94" fmla="*/ 214313 h 428625"/>
                <a:gd name="connsiteX95" fmla="*/ 506969 w 506969"/>
                <a:gd name="connsiteY95" fmla="*/ 409281 h 428625"/>
                <a:gd name="connsiteX96" fmla="*/ 487118 w 506969"/>
                <a:gd name="connsiteY96" fmla="*/ 428625 h 428625"/>
                <a:gd name="connsiteX97" fmla="*/ 253478 w 506969"/>
                <a:gd name="connsiteY97" fmla="*/ 428625 h 428625"/>
                <a:gd name="connsiteX98" fmla="*/ 234136 w 506969"/>
                <a:gd name="connsiteY98" fmla="*/ 409281 h 428625"/>
                <a:gd name="connsiteX99" fmla="*/ 234136 w 506969"/>
                <a:gd name="connsiteY99" fmla="*/ 388410 h 428625"/>
                <a:gd name="connsiteX100" fmla="*/ 146584 w 506969"/>
                <a:gd name="connsiteY100" fmla="*/ 426080 h 428625"/>
                <a:gd name="connsiteX101" fmla="*/ 144039 w 506969"/>
                <a:gd name="connsiteY101" fmla="*/ 427098 h 428625"/>
                <a:gd name="connsiteX102" fmla="*/ 143021 w 506969"/>
                <a:gd name="connsiteY102" fmla="*/ 427607 h 428625"/>
                <a:gd name="connsiteX103" fmla="*/ 142512 w 506969"/>
                <a:gd name="connsiteY103" fmla="*/ 427607 h 428625"/>
                <a:gd name="connsiteX104" fmla="*/ 140985 w 506969"/>
                <a:gd name="connsiteY104" fmla="*/ 428116 h 428625"/>
                <a:gd name="connsiteX105" fmla="*/ 140476 w 506969"/>
                <a:gd name="connsiteY105" fmla="*/ 428116 h 428625"/>
                <a:gd name="connsiteX106" fmla="*/ 138949 w 506969"/>
                <a:gd name="connsiteY106" fmla="*/ 428625 h 428625"/>
                <a:gd name="connsiteX107" fmla="*/ 130805 w 506969"/>
                <a:gd name="connsiteY107" fmla="*/ 427607 h 428625"/>
                <a:gd name="connsiteX108" fmla="*/ 127751 w 506969"/>
                <a:gd name="connsiteY108" fmla="*/ 426589 h 428625"/>
                <a:gd name="connsiteX109" fmla="*/ 127242 w 506969"/>
                <a:gd name="connsiteY109" fmla="*/ 426080 h 428625"/>
                <a:gd name="connsiteX110" fmla="*/ 14749 w 506969"/>
                <a:gd name="connsiteY110" fmla="*/ 377211 h 428625"/>
                <a:gd name="connsiteX111" fmla="*/ 3041 w 506969"/>
                <a:gd name="connsiteY111" fmla="*/ 368557 h 428625"/>
                <a:gd name="connsiteX112" fmla="*/ 3041 w 506969"/>
                <a:gd name="connsiteY112" fmla="*/ 368047 h 428625"/>
                <a:gd name="connsiteX113" fmla="*/ 2023 w 506969"/>
                <a:gd name="connsiteY113" fmla="*/ 366520 h 428625"/>
                <a:gd name="connsiteX114" fmla="*/ 2023 w 506969"/>
                <a:gd name="connsiteY114" fmla="*/ 366011 h 428625"/>
                <a:gd name="connsiteX115" fmla="*/ 1514 w 506969"/>
                <a:gd name="connsiteY115" fmla="*/ 364484 h 428625"/>
                <a:gd name="connsiteX116" fmla="*/ 1514 w 506969"/>
                <a:gd name="connsiteY116" fmla="*/ 363975 h 428625"/>
                <a:gd name="connsiteX117" fmla="*/ 1005 w 506969"/>
                <a:gd name="connsiteY117" fmla="*/ 362957 h 428625"/>
                <a:gd name="connsiteX118" fmla="*/ 1005 w 506969"/>
                <a:gd name="connsiteY118" fmla="*/ 362448 h 428625"/>
                <a:gd name="connsiteX119" fmla="*/ 1005 w 506969"/>
                <a:gd name="connsiteY119" fmla="*/ 361939 h 428625"/>
                <a:gd name="connsiteX120" fmla="*/ 496 w 506969"/>
                <a:gd name="connsiteY120" fmla="*/ 356848 h 428625"/>
                <a:gd name="connsiteX121" fmla="*/ 496 w 506969"/>
                <a:gd name="connsiteY121" fmla="*/ 212785 h 428625"/>
                <a:gd name="connsiteX122" fmla="*/ 6095 w 506969"/>
                <a:gd name="connsiteY122" fmla="*/ 193950 h 428625"/>
                <a:gd name="connsiteX123" fmla="*/ 6604 w 506969"/>
                <a:gd name="connsiteY123" fmla="*/ 192932 h 428625"/>
                <a:gd name="connsiteX124" fmla="*/ 7113 w 506969"/>
                <a:gd name="connsiteY124" fmla="*/ 192423 h 428625"/>
                <a:gd name="connsiteX125" fmla="*/ 15767 w 506969"/>
                <a:gd name="connsiteY125" fmla="*/ 188351 h 428625"/>
                <a:gd name="connsiteX126" fmla="*/ 126733 w 506969"/>
                <a:gd name="connsiteY126" fmla="*/ 140499 h 428625"/>
                <a:gd name="connsiteX127" fmla="*/ 135895 w 506969"/>
                <a:gd name="connsiteY127" fmla="*/ 137445 h 428625"/>
                <a:gd name="connsiteX128" fmla="*/ 147602 w 506969"/>
                <a:gd name="connsiteY128" fmla="*/ 140499 h 428625"/>
                <a:gd name="connsiteX129" fmla="*/ 234136 w 506969"/>
                <a:gd name="connsiteY129" fmla="*/ 178170 h 428625"/>
                <a:gd name="connsiteX130" fmla="*/ 234136 w 506969"/>
                <a:gd name="connsiteY130" fmla="*/ 19853 h 428625"/>
                <a:gd name="connsiteX131" fmla="*/ 253478 w 506969"/>
                <a:gd name="connsiteY13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06969" h="428625">
                  <a:moveTo>
                    <a:pt x="233919" y="238125"/>
                  </a:moveTo>
                  <a:lnTo>
                    <a:pt x="156131" y="271463"/>
                  </a:lnTo>
                  <a:lnTo>
                    <a:pt x="156131" y="379412"/>
                  </a:lnTo>
                  <a:lnTo>
                    <a:pt x="233919" y="346075"/>
                  </a:lnTo>
                  <a:close/>
                  <a:moveTo>
                    <a:pt x="38656" y="238125"/>
                  </a:moveTo>
                  <a:lnTo>
                    <a:pt x="38656" y="346075"/>
                  </a:lnTo>
                  <a:lnTo>
                    <a:pt x="116444" y="379412"/>
                  </a:lnTo>
                  <a:lnTo>
                    <a:pt x="116444" y="271463"/>
                  </a:lnTo>
                  <a:lnTo>
                    <a:pt x="92631" y="260350"/>
                  </a:lnTo>
                  <a:lnTo>
                    <a:pt x="51356" y="242888"/>
                  </a:lnTo>
                  <a:close/>
                  <a:moveTo>
                    <a:pt x="351394" y="233362"/>
                  </a:moveTo>
                  <a:lnTo>
                    <a:pt x="351394" y="261408"/>
                  </a:lnTo>
                  <a:cubicBezTo>
                    <a:pt x="351394" y="261408"/>
                    <a:pt x="351394" y="261408"/>
                    <a:pt x="361421" y="256116"/>
                  </a:cubicBezTo>
                  <a:cubicBezTo>
                    <a:pt x="363927" y="254529"/>
                    <a:pt x="366434" y="254000"/>
                    <a:pt x="369442" y="254000"/>
                  </a:cubicBezTo>
                  <a:cubicBezTo>
                    <a:pt x="372450" y="254000"/>
                    <a:pt x="375959" y="254529"/>
                    <a:pt x="378465" y="256116"/>
                  </a:cubicBezTo>
                  <a:cubicBezTo>
                    <a:pt x="378465" y="256116"/>
                    <a:pt x="378465" y="256116"/>
                    <a:pt x="389494" y="261937"/>
                  </a:cubicBezTo>
                  <a:cubicBezTo>
                    <a:pt x="389494" y="261937"/>
                    <a:pt x="389494" y="261937"/>
                    <a:pt x="389494" y="233362"/>
                  </a:cubicBezTo>
                  <a:cubicBezTo>
                    <a:pt x="389494" y="233362"/>
                    <a:pt x="389494" y="233362"/>
                    <a:pt x="351394" y="233362"/>
                  </a:cubicBezTo>
                  <a:close/>
                  <a:moveTo>
                    <a:pt x="272019" y="233362"/>
                  </a:moveTo>
                  <a:lnTo>
                    <a:pt x="272019" y="358681"/>
                  </a:lnTo>
                  <a:cubicBezTo>
                    <a:pt x="272019" y="359708"/>
                    <a:pt x="272019" y="360222"/>
                    <a:pt x="272019" y="360735"/>
                  </a:cubicBezTo>
                  <a:cubicBezTo>
                    <a:pt x="272019" y="360735"/>
                    <a:pt x="272019" y="360735"/>
                    <a:pt x="272019" y="390524"/>
                  </a:cubicBezTo>
                  <a:cubicBezTo>
                    <a:pt x="272019" y="390524"/>
                    <a:pt x="272019" y="390524"/>
                    <a:pt x="467282" y="390524"/>
                  </a:cubicBezTo>
                  <a:cubicBezTo>
                    <a:pt x="467282" y="390524"/>
                    <a:pt x="467282" y="390524"/>
                    <a:pt x="467282" y="233362"/>
                  </a:cubicBezTo>
                  <a:cubicBezTo>
                    <a:pt x="467282" y="233362"/>
                    <a:pt x="467282" y="233362"/>
                    <a:pt x="428434" y="233362"/>
                  </a:cubicBezTo>
                  <a:cubicBezTo>
                    <a:pt x="428434" y="233362"/>
                    <a:pt x="428434" y="233362"/>
                    <a:pt x="428434" y="292426"/>
                  </a:cubicBezTo>
                  <a:cubicBezTo>
                    <a:pt x="428434" y="303212"/>
                    <a:pt x="419744" y="311943"/>
                    <a:pt x="409010" y="311943"/>
                  </a:cubicBezTo>
                  <a:cubicBezTo>
                    <a:pt x="407477" y="312457"/>
                    <a:pt x="406454" y="311943"/>
                    <a:pt x="404921" y="311943"/>
                  </a:cubicBezTo>
                  <a:cubicBezTo>
                    <a:pt x="404410" y="311943"/>
                    <a:pt x="403898" y="311430"/>
                    <a:pt x="403387" y="311430"/>
                  </a:cubicBezTo>
                  <a:cubicBezTo>
                    <a:pt x="401854" y="310916"/>
                    <a:pt x="400831" y="310916"/>
                    <a:pt x="399809" y="309889"/>
                  </a:cubicBezTo>
                  <a:cubicBezTo>
                    <a:pt x="399809" y="309889"/>
                    <a:pt x="399809" y="309889"/>
                    <a:pt x="369140" y="294994"/>
                  </a:cubicBezTo>
                  <a:cubicBezTo>
                    <a:pt x="369140" y="294994"/>
                    <a:pt x="369140" y="294994"/>
                    <a:pt x="341026" y="309375"/>
                  </a:cubicBezTo>
                  <a:cubicBezTo>
                    <a:pt x="337959" y="310916"/>
                    <a:pt x="334381" y="311943"/>
                    <a:pt x="330291" y="311943"/>
                  </a:cubicBezTo>
                  <a:cubicBezTo>
                    <a:pt x="329780" y="312457"/>
                    <a:pt x="329269" y="311943"/>
                    <a:pt x="328247" y="311943"/>
                  </a:cubicBezTo>
                  <a:cubicBezTo>
                    <a:pt x="327736" y="311943"/>
                    <a:pt x="327224" y="311943"/>
                    <a:pt x="326202" y="311943"/>
                  </a:cubicBezTo>
                  <a:cubicBezTo>
                    <a:pt x="315979" y="309889"/>
                    <a:pt x="308823" y="299617"/>
                    <a:pt x="310867" y="288831"/>
                  </a:cubicBezTo>
                  <a:cubicBezTo>
                    <a:pt x="310867" y="288831"/>
                    <a:pt x="310867" y="288831"/>
                    <a:pt x="310867" y="233362"/>
                  </a:cubicBezTo>
                  <a:cubicBezTo>
                    <a:pt x="310867" y="233362"/>
                    <a:pt x="310867" y="233362"/>
                    <a:pt x="272019" y="233362"/>
                  </a:cubicBezTo>
                  <a:close/>
                  <a:moveTo>
                    <a:pt x="137082" y="179387"/>
                  </a:moveTo>
                  <a:lnTo>
                    <a:pt x="68819" y="207962"/>
                  </a:lnTo>
                  <a:lnTo>
                    <a:pt x="108507" y="225425"/>
                  </a:lnTo>
                  <a:lnTo>
                    <a:pt x="137082" y="236537"/>
                  </a:lnTo>
                  <a:lnTo>
                    <a:pt x="203757" y="207962"/>
                  </a:lnTo>
                  <a:close/>
                  <a:moveTo>
                    <a:pt x="351394" y="39687"/>
                  </a:moveTo>
                  <a:lnTo>
                    <a:pt x="351394" y="66165"/>
                  </a:lnTo>
                  <a:cubicBezTo>
                    <a:pt x="351394" y="66165"/>
                    <a:pt x="351394" y="66165"/>
                    <a:pt x="361421" y="61073"/>
                  </a:cubicBezTo>
                  <a:cubicBezTo>
                    <a:pt x="363927" y="60055"/>
                    <a:pt x="366434" y="59036"/>
                    <a:pt x="369442" y="59036"/>
                  </a:cubicBezTo>
                  <a:cubicBezTo>
                    <a:pt x="372450" y="59036"/>
                    <a:pt x="375959" y="59545"/>
                    <a:pt x="378465" y="61073"/>
                  </a:cubicBezTo>
                  <a:cubicBezTo>
                    <a:pt x="378465" y="61073"/>
                    <a:pt x="378465" y="61073"/>
                    <a:pt x="389494" y="66674"/>
                  </a:cubicBezTo>
                  <a:cubicBezTo>
                    <a:pt x="389494" y="66674"/>
                    <a:pt x="389494" y="66674"/>
                    <a:pt x="389494" y="39687"/>
                  </a:cubicBezTo>
                  <a:cubicBezTo>
                    <a:pt x="389494" y="39687"/>
                    <a:pt x="389494" y="39687"/>
                    <a:pt x="351394" y="39687"/>
                  </a:cubicBezTo>
                  <a:close/>
                  <a:moveTo>
                    <a:pt x="272019" y="39687"/>
                  </a:moveTo>
                  <a:lnTo>
                    <a:pt x="272019" y="195262"/>
                  </a:lnTo>
                  <a:cubicBezTo>
                    <a:pt x="272019" y="195262"/>
                    <a:pt x="272019" y="195262"/>
                    <a:pt x="325691" y="195262"/>
                  </a:cubicBezTo>
                  <a:cubicBezTo>
                    <a:pt x="327224" y="194754"/>
                    <a:pt x="328758" y="194754"/>
                    <a:pt x="330291" y="194754"/>
                  </a:cubicBezTo>
                  <a:cubicBezTo>
                    <a:pt x="331825" y="194754"/>
                    <a:pt x="333358" y="194754"/>
                    <a:pt x="334892" y="195262"/>
                  </a:cubicBezTo>
                  <a:cubicBezTo>
                    <a:pt x="334892" y="195262"/>
                    <a:pt x="334892" y="195262"/>
                    <a:pt x="403898" y="195262"/>
                  </a:cubicBezTo>
                  <a:cubicBezTo>
                    <a:pt x="405432" y="194754"/>
                    <a:pt x="406965" y="194754"/>
                    <a:pt x="408499" y="194754"/>
                  </a:cubicBezTo>
                  <a:cubicBezTo>
                    <a:pt x="410032" y="194754"/>
                    <a:pt x="411566" y="194754"/>
                    <a:pt x="413099" y="195262"/>
                  </a:cubicBezTo>
                  <a:cubicBezTo>
                    <a:pt x="413099" y="195262"/>
                    <a:pt x="413099" y="195262"/>
                    <a:pt x="467282" y="195262"/>
                  </a:cubicBezTo>
                  <a:cubicBezTo>
                    <a:pt x="467282" y="195262"/>
                    <a:pt x="467282" y="195262"/>
                    <a:pt x="467282" y="39687"/>
                  </a:cubicBezTo>
                  <a:cubicBezTo>
                    <a:pt x="467282" y="39687"/>
                    <a:pt x="467282" y="39687"/>
                    <a:pt x="428434" y="39687"/>
                  </a:cubicBezTo>
                  <a:cubicBezTo>
                    <a:pt x="428434" y="39687"/>
                    <a:pt x="428434" y="39687"/>
                    <a:pt x="428434" y="97646"/>
                  </a:cubicBezTo>
                  <a:cubicBezTo>
                    <a:pt x="428434" y="102731"/>
                    <a:pt x="426389" y="107815"/>
                    <a:pt x="422811" y="111374"/>
                  </a:cubicBezTo>
                  <a:cubicBezTo>
                    <a:pt x="422300" y="111882"/>
                    <a:pt x="421789" y="111882"/>
                    <a:pt x="421789" y="112390"/>
                  </a:cubicBezTo>
                  <a:cubicBezTo>
                    <a:pt x="421278" y="112899"/>
                    <a:pt x="420767" y="113407"/>
                    <a:pt x="420256" y="113916"/>
                  </a:cubicBezTo>
                  <a:cubicBezTo>
                    <a:pt x="419744" y="113916"/>
                    <a:pt x="419744" y="113916"/>
                    <a:pt x="419744" y="113916"/>
                  </a:cubicBezTo>
                  <a:cubicBezTo>
                    <a:pt x="419233" y="113916"/>
                    <a:pt x="418722" y="114424"/>
                    <a:pt x="418211" y="114932"/>
                  </a:cubicBezTo>
                  <a:cubicBezTo>
                    <a:pt x="417189" y="115441"/>
                    <a:pt x="416166" y="115949"/>
                    <a:pt x="414633" y="116458"/>
                  </a:cubicBezTo>
                  <a:cubicBezTo>
                    <a:pt x="414122" y="116458"/>
                    <a:pt x="414122" y="116458"/>
                    <a:pt x="413610" y="116458"/>
                  </a:cubicBezTo>
                  <a:cubicBezTo>
                    <a:pt x="413099" y="116966"/>
                    <a:pt x="413099" y="116966"/>
                    <a:pt x="413099" y="116966"/>
                  </a:cubicBezTo>
                  <a:cubicBezTo>
                    <a:pt x="412077" y="116966"/>
                    <a:pt x="411566" y="116966"/>
                    <a:pt x="411055" y="117475"/>
                  </a:cubicBezTo>
                  <a:cubicBezTo>
                    <a:pt x="406965" y="117983"/>
                    <a:pt x="402876" y="116966"/>
                    <a:pt x="399809" y="115441"/>
                  </a:cubicBezTo>
                  <a:cubicBezTo>
                    <a:pt x="399809" y="115441"/>
                    <a:pt x="399809" y="115441"/>
                    <a:pt x="369140" y="100188"/>
                  </a:cubicBezTo>
                  <a:cubicBezTo>
                    <a:pt x="369140" y="100188"/>
                    <a:pt x="369140" y="100188"/>
                    <a:pt x="340515" y="114424"/>
                  </a:cubicBezTo>
                  <a:cubicBezTo>
                    <a:pt x="340003" y="114932"/>
                    <a:pt x="340003" y="114932"/>
                    <a:pt x="340003" y="114932"/>
                  </a:cubicBezTo>
                  <a:cubicBezTo>
                    <a:pt x="340003" y="114932"/>
                    <a:pt x="340003" y="114932"/>
                    <a:pt x="338981" y="115441"/>
                  </a:cubicBezTo>
                  <a:cubicBezTo>
                    <a:pt x="338470" y="115441"/>
                    <a:pt x="338470" y="115441"/>
                    <a:pt x="338470" y="115441"/>
                  </a:cubicBezTo>
                  <a:cubicBezTo>
                    <a:pt x="337959" y="115441"/>
                    <a:pt x="337959" y="115949"/>
                    <a:pt x="337959" y="115949"/>
                  </a:cubicBezTo>
                  <a:cubicBezTo>
                    <a:pt x="336937" y="115949"/>
                    <a:pt x="335914" y="116458"/>
                    <a:pt x="334381" y="116966"/>
                  </a:cubicBezTo>
                  <a:cubicBezTo>
                    <a:pt x="334381" y="116966"/>
                    <a:pt x="333870" y="116966"/>
                    <a:pt x="333870" y="116966"/>
                  </a:cubicBezTo>
                  <a:cubicBezTo>
                    <a:pt x="331314" y="117475"/>
                    <a:pt x="328758" y="117475"/>
                    <a:pt x="326713" y="116966"/>
                  </a:cubicBezTo>
                  <a:cubicBezTo>
                    <a:pt x="315979" y="114932"/>
                    <a:pt x="308823" y="104764"/>
                    <a:pt x="310867" y="94596"/>
                  </a:cubicBezTo>
                  <a:cubicBezTo>
                    <a:pt x="310867" y="94596"/>
                    <a:pt x="310867" y="94596"/>
                    <a:pt x="310867" y="39687"/>
                  </a:cubicBezTo>
                  <a:cubicBezTo>
                    <a:pt x="310867" y="39687"/>
                    <a:pt x="310867" y="39687"/>
                    <a:pt x="272019" y="39687"/>
                  </a:cubicBezTo>
                  <a:close/>
                  <a:moveTo>
                    <a:pt x="253478" y="0"/>
                  </a:moveTo>
                  <a:cubicBezTo>
                    <a:pt x="253478" y="0"/>
                    <a:pt x="253478" y="0"/>
                    <a:pt x="328304" y="0"/>
                  </a:cubicBezTo>
                  <a:cubicBezTo>
                    <a:pt x="329322" y="0"/>
                    <a:pt x="330340" y="0"/>
                    <a:pt x="331358" y="0"/>
                  </a:cubicBezTo>
                  <a:cubicBezTo>
                    <a:pt x="332376" y="0"/>
                    <a:pt x="333394" y="0"/>
                    <a:pt x="334412" y="0"/>
                  </a:cubicBezTo>
                  <a:cubicBezTo>
                    <a:pt x="334412" y="0"/>
                    <a:pt x="334412" y="0"/>
                    <a:pt x="406184" y="0"/>
                  </a:cubicBezTo>
                  <a:cubicBezTo>
                    <a:pt x="407202" y="0"/>
                    <a:pt x="408220" y="0"/>
                    <a:pt x="409238" y="0"/>
                  </a:cubicBezTo>
                  <a:cubicBezTo>
                    <a:pt x="410256" y="0"/>
                    <a:pt x="411274" y="0"/>
                    <a:pt x="412292" y="0"/>
                  </a:cubicBezTo>
                  <a:cubicBezTo>
                    <a:pt x="412292" y="0"/>
                    <a:pt x="412292" y="0"/>
                    <a:pt x="487118" y="0"/>
                  </a:cubicBezTo>
                  <a:cubicBezTo>
                    <a:pt x="497807" y="0"/>
                    <a:pt x="506460" y="9163"/>
                    <a:pt x="506969" y="19853"/>
                  </a:cubicBezTo>
                  <a:cubicBezTo>
                    <a:pt x="506969" y="19853"/>
                    <a:pt x="506969" y="19853"/>
                    <a:pt x="506969" y="214313"/>
                  </a:cubicBezTo>
                  <a:cubicBezTo>
                    <a:pt x="506969" y="214313"/>
                    <a:pt x="506969" y="214313"/>
                    <a:pt x="506969" y="409281"/>
                  </a:cubicBezTo>
                  <a:cubicBezTo>
                    <a:pt x="506460" y="419971"/>
                    <a:pt x="497807" y="428625"/>
                    <a:pt x="487118" y="428625"/>
                  </a:cubicBezTo>
                  <a:cubicBezTo>
                    <a:pt x="487118" y="428625"/>
                    <a:pt x="487118" y="428625"/>
                    <a:pt x="253478" y="428625"/>
                  </a:cubicBezTo>
                  <a:cubicBezTo>
                    <a:pt x="242789" y="428625"/>
                    <a:pt x="234136" y="419971"/>
                    <a:pt x="234136" y="409281"/>
                  </a:cubicBezTo>
                  <a:cubicBezTo>
                    <a:pt x="234136" y="409281"/>
                    <a:pt x="234136" y="409281"/>
                    <a:pt x="234136" y="388410"/>
                  </a:cubicBezTo>
                  <a:cubicBezTo>
                    <a:pt x="234136" y="388410"/>
                    <a:pt x="234136" y="388410"/>
                    <a:pt x="146584" y="426080"/>
                  </a:cubicBezTo>
                  <a:cubicBezTo>
                    <a:pt x="145566" y="426589"/>
                    <a:pt x="145057" y="426589"/>
                    <a:pt x="144039" y="427098"/>
                  </a:cubicBezTo>
                  <a:cubicBezTo>
                    <a:pt x="143530" y="427098"/>
                    <a:pt x="143021" y="427607"/>
                    <a:pt x="143021" y="427607"/>
                  </a:cubicBezTo>
                  <a:cubicBezTo>
                    <a:pt x="142512" y="427607"/>
                    <a:pt x="142512" y="427607"/>
                    <a:pt x="142512" y="427607"/>
                  </a:cubicBezTo>
                  <a:cubicBezTo>
                    <a:pt x="142003" y="428116"/>
                    <a:pt x="141494" y="428116"/>
                    <a:pt x="140985" y="428116"/>
                  </a:cubicBezTo>
                  <a:cubicBezTo>
                    <a:pt x="140985" y="428116"/>
                    <a:pt x="140476" y="428116"/>
                    <a:pt x="140476" y="428116"/>
                  </a:cubicBezTo>
                  <a:cubicBezTo>
                    <a:pt x="139967" y="428116"/>
                    <a:pt x="139458" y="428116"/>
                    <a:pt x="138949" y="428625"/>
                  </a:cubicBezTo>
                  <a:cubicBezTo>
                    <a:pt x="135895" y="428625"/>
                    <a:pt x="133350" y="428625"/>
                    <a:pt x="130805" y="427607"/>
                  </a:cubicBezTo>
                  <a:cubicBezTo>
                    <a:pt x="129787" y="427098"/>
                    <a:pt x="128769" y="426589"/>
                    <a:pt x="127751" y="426589"/>
                  </a:cubicBezTo>
                  <a:cubicBezTo>
                    <a:pt x="127751" y="426080"/>
                    <a:pt x="127242" y="426080"/>
                    <a:pt x="127242" y="426080"/>
                  </a:cubicBezTo>
                  <a:cubicBezTo>
                    <a:pt x="127242" y="426080"/>
                    <a:pt x="127242" y="426080"/>
                    <a:pt x="14749" y="377211"/>
                  </a:cubicBezTo>
                  <a:cubicBezTo>
                    <a:pt x="9659" y="376192"/>
                    <a:pt x="5586" y="372629"/>
                    <a:pt x="3041" y="368557"/>
                  </a:cubicBezTo>
                  <a:cubicBezTo>
                    <a:pt x="3041" y="368557"/>
                    <a:pt x="3041" y="368047"/>
                    <a:pt x="3041" y="368047"/>
                  </a:cubicBezTo>
                  <a:cubicBezTo>
                    <a:pt x="2532" y="367538"/>
                    <a:pt x="2532" y="367029"/>
                    <a:pt x="2023" y="366520"/>
                  </a:cubicBezTo>
                  <a:cubicBezTo>
                    <a:pt x="2023" y="366520"/>
                    <a:pt x="2023" y="366011"/>
                    <a:pt x="2023" y="366011"/>
                  </a:cubicBezTo>
                  <a:cubicBezTo>
                    <a:pt x="2023" y="365502"/>
                    <a:pt x="1514" y="364993"/>
                    <a:pt x="1514" y="364484"/>
                  </a:cubicBezTo>
                  <a:cubicBezTo>
                    <a:pt x="1514" y="364484"/>
                    <a:pt x="1514" y="364484"/>
                    <a:pt x="1514" y="363975"/>
                  </a:cubicBezTo>
                  <a:cubicBezTo>
                    <a:pt x="1005" y="363975"/>
                    <a:pt x="1005" y="363466"/>
                    <a:pt x="1005" y="362957"/>
                  </a:cubicBezTo>
                  <a:cubicBezTo>
                    <a:pt x="1005" y="362957"/>
                    <a:pt x="1005" y="362448"/>
                    <a:pt x="1005" y="362448"/>
                  </a:cubicBezTo>
                  <a:cubicBezTo>
                    <a:pt x="1005" y="362448"/>
                    <a:pt x="1005" y="361939"/>
                    <a:pt x="1005" y="361939"/>
                  </a:cubicBezTo>
                  <a:cubicBezTo>
                    <a:pt x="496" y="360412"/>
                    <a:pt x="496" y="358375"/>
                    <a:pt x="496" y="356848"/>
                  </a:cubicBezTo>
                  <a:cubicBezTo>
                    <a:pt x="496" y="356848"/>
                    <a:pt x="496" y="356848"/>
                    <a:pt x="496" y="212785"/>
                  </a:cubicBezTo>
                  <a:cubicBezTo>
                    <a:pt x="-1031" y="206168"/>
                    <a:pt x="1005" y="198532"/>
                    <a:pt x="6095" y="193950"/>
                  </a:cubicBezTo>
                  <a:cubicBezTo>
                    <a:pt x="6095" y="193441"/>
                    <a:pt x="6095" y="193441"/>
                    <a:pt x="6604" y="192932"/>
                  </a:cubicBezTo>
                  <a:cubicBezTo>
                    <a:pt x="6604" y="192932"/>
                    <a:pt x="7113" y="192423"/>
                    <a:pt x="7113" y="192423"/>
                  </a:cubicBezTo>
                  <a:cubicBezTo>
                    <a:pt x="9659" y="190387"/>
                    <a:pt x="12713" y="188860"/>
                    <a:pt x="15767" y="188351"/>
                  </a:cubicBezTo>
                  <a:cubicBezTo>
                    <a:pt x="15767" y="188351"/>
                    <a:pt x="15767" y="188351"/>
                    <a:pt x="126733" y="140499"/>
                  </a:cubicBezTo>
                  <a:cubicBezTo>
                    <a:pt x="129787" y="138463"/>
                    <a:pt x="132841" y="137954"/>
                    <a:pt x="135895" y="137445"/>
                  </a:cubicBezTo>
                  <a:cubicBezTo>
                    <a:pt x="139967" y="137445"/>
                    <a:pt x="144039" y="138463"/>
                    <a:pt x="147602" y="140499"/>
                  </a:cubicBezTo>
                  <a:cubicBezTo>
                    <a:pt x="147602" y="140499"/>
                    <a:pt x="147602" y="140499"/>
                    <a:pt x="234136" y="178170"/>
                  </a:cubicBezTo>
                  <a:cubicBezTo>
                    <a:pt x="234136" y="178170"/>
                    <a:pt x="234136" y="178170"/>
                    <a:pt x="234136" y="19853"/>
                  </a:cubicBezTo>
                  <a:cubicBezTo>
                    <a:pt x="234136" y="9163"/>
                    <a:pt x="242789" y="0"/>
                    <a:pt x="2534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a:p>
          </p:txBody>
        </p:sp>
      </p:grpSp>
      <p:sp>
        <p:nvSpPr>
          <p:cNvPr id="303" name="Freeform 99">
            <a:extLst>
              <a:ext uri="{FF2B5EF4-FFF2-40B4-BE49-F238E27FC236}">
                <a16:creationId xmlns:a16="http://schemas.microsoft.com/office/drawing/2014/main" id="{98D4E3CA-2EC1-421D-9F97-2EBA91356EA4}"/>
              </a:ext>
            </a:extLst>
          </p:cNvPr>
          <p:cNvSpPr>
            <a:spLocks/>
          </p:cNvSpPr>
          <p:nvPr/>
        </p:nvSpPr>
        <p:spPr bwMode="auto">
          <a:xfrm>
            <a:off x="2888278" y="4010948"/>
            <a:ext cx="343519" cy="295676"/>
          </a:xfrm>
          <a:custGeom>
            <a:avLst/>
            <a:gdLst>
              <a:gd name="connsiteX0" fmla="*/ 2667221 w 3829915"/>
              <a:gd name="connsiteY0" fmla="*/ 2253274 h 3296512"/>
              <a:gd name="connsiteX1" fmla="*/ 2710935 w 3829915"/>
              <a:gd name="connsiteY1" fmla="*/ 2271572 h 3296512"/>
              <a:gd name="connsiteX2" fmla="*/ 2710935 w 3829915"/>
              <a:gd name="connsiteY2" fmla="*/ 2356963 h 3296512"/>
              <a:gd name="connsiteX3" fmla="*/ 2376426 w 3829915"/>
              <a:gd name="connsiteY3" fmla="*/ 2692427 h 3296512"/>
              <a:gd name="connsiteX4" fmla="*/ 2333852 w 3829915"/>
              <a:gd name="connsiteY4" fmla="*/ 2710725 h 3296512"/>
              <a:gd name="connsiteX5" fmla="*/ 2291278 w 3829915"/>
              <a:gd name="connsiteY5" fmla="*/ 2692427 h 3296512"/>
              <a:gd name="connsiteX6" fmla="*/ 2291278 w 3829915"/>
              <a:gd name="connsiteY6" fmla="*/ 2603987 h 3296512"/>
              <a:gd name="connsiteX7" fmla="*/ 2625787 w 3829915"/>
              <a:gd name="connsiteY7" fmla="*/ 2271572 h 3296512"/>
              <a:gd name="connsiteX8" fmla="*/ 2667221 w 3829915"/>
              <a:gd name="connsiteY8" fmla="*/ 2253274 h 3296512"/>
              <a:gd name="connsiteX9" fmla="*/ 1096963 w 3829915"/>
              <a:gd name="connsiteY9" fmla="*/ 2210662 h 3296512"/>
              <a:gd name="connsiteX10" fmla="*/ 1157288 w 3829915"/>
              <a:gd name="connsiteY10" fmla="*/ 2271613 h 3296512"/>
              <a:gd name="connsiteX11" fmla="*/ 1157288 w 3829915"/>
              <a:gd name="connsiteY11" fmla="*/ 2567224 h 3296512"/>
              <a:gd name="connsiteX12" fmla="*/ 1096963 w 3829915"/>
              <a:gd name="connsiteY12" fmla="*/ 2628175 h 3296512"/>
              <a:gd name="connsiteX13" fmla="*/ 1036638 w 3829915"/>
              <a:gd name="connsiteY13" fmla="*/ 2567224 h 3296512"/>
              <a:gd name="connsiteX14" fmla="*/ 1036638 w 3829915"/>
              <a:gd name="connsiteY14" fmla="*/ 2271613 h 3296512"/>
              <a:gd name="connsiteX15" fmla="*/ 1096963 w 3829915"/>
              <a:gd name="connsiteY15" fmla="*/ 2210662 h 3296512"/>
              <a:gd name="connsiteX16" fmla="*/ 2669520 w 3829915"/>
              <a:gd name="connsiteY16" fmla="*/ 1934178 h 3296512"/>
              <a:gd name="connsiteX17" fmla="*/ 2710942 w 3829915"/>
              <a:gd name="connsiteY17" fmla="*/ 1952449 h 3296512"/>
              <a:gd name="connsiteX18" fmla="*/ 2710942 w 3829915"/>
              <a:gd name="connsiteY18" fmla="*/ 2037717 h 3296512"/>
              <a:gd name="connsiteX19" fmla="*/ 2057309 w 3829915"/>
              <a:gd name="connsiteY19" fmla="*/ 2692454 h 3296512"/>
              <a:gd name="connsiteX20" fmla="*/ 2014747 w 3829915"/>
              <a:gd name="connsiteY20" fmla="*/ 2710725 h 3296512"/>
              <a:gd name="connsiteX21" fmla="*/ 1972184 w 3829915"/>
              <a:gd name="connsiteY21" fmla="*/ 2692454 h 3296512"/>
              <a:gd name="connsiteX22" fmla="*/ 1972184 w 3829915"/>
              <a:gd name="connsiteY22" fmla="*/ 2607186 h 3296512"/>
              <a:gd name="connsiteX23" fmla="*/ 2625818 w 3829915"/>
              <a:gd name="connsiteY23" fmla="*/ 1952449 h 3296512"/>
              <a:gd name="connsiteX24" fmla="*/ 2669520 w 3829915"/>
              <a:gd name="connsiteY24" fmla="*/ 1934178 h 3296512"/>
              <a:gd name="connsiteX25" fmla="*/ 2340909 w 3829915"/>
              <a:gd name="connsiteY25" fmla="*/ 1927073 h 3296512"/>
              <a:gd name="connsiteX26" fmla="*/ 2382330 w 3829915"/>
              <a:gd name="connsiteY26" fmla="*/ 1943079 h 3296512"/>
              <a:gd name="connsiteX27" fmla="*/ 2382330 w 3829915"/>
              <a:gd name="connsiteY27" fmla="*/ 2031495 h 3296512"/>
              <a:gd name="connsiteX28" fmla="*/ 2050957 w 3829915"/>
              <a:gd name="connsiteY28" fmla="*/ 2363819 h 3296512"/>
              <a:gd name="connsiteX29" fmla="*/ 2008396 w 3829915"/>
              <a:gd name="connsiteY29" fmla="*/ 2382112 h 3296512"/>
              <a:gd name="connsiteX30" fmla="*/ 1965834 w 3829915"/>
              <a:gd name="connsiteY30" fmla="*/ 2363819 h 3296512"/>
              <a:gd name="connsiteX31" fmla="*/ 1965834 w 3829915"/>
              <a:gd name="connsiteY31" fmla="*/ 2278452 h 3296512"/>
              <a:gd name="connsiteX32" fmla="*/ 2297207 w 3829915"/>
              <a:gd name="connsiteY32" fmla="*/ 1943079 h 3296512"/>
              <a:gd name="connsiteX33" fmla="*/ 2340909 w 3829915"/>
              <a:gd name="connsiteY33" fmla="*/ 1927073 h 3296512"/>
              <a:gd name="connsiteX34" fmla="*/ 984116 w 3829915"/>
              <a:gd name="connsiteY34" fmla="*/ 1440148 h 3296512"/>
              <a:gd name="connsiteX35" fmla="*/ 976866 w 3829915"/>
              <a:gd name="connsiteY35" fmla="*/ 1455700 h 3296512"/>
              <a:gd name="connsiteX36" fmla="*/ 628507 w 3829915"/>
              <a:gd name="connsiteY36" fmla="*/ 1707906 h 3296512"/>
              <a:gd name="connsiteX37" fmla="*/ 577851 w 3829915"/>
              <a:gd name="connsiteY37" fmla="*/ 1713014 h 3296512"/>
              <a:gd name="connsiteX38" fmla="*/ 577851 w 3829915"/>
              <a:gd name="connsiteY38" fmla="*/ 1809048 h 3296512"/>
              <a:gd name="connsiteX39" fmla="*/ 577851 w 3829915"/>
              <a:gd name="connsiteY39" fmla="*/ 3159840 h 3296512"/>
              <a:gd name="connsiteX40" fmla="*/ 577851 w 3829915"/>
              <a:gd name="connsiteY40" fmla="*/ 3175862 h 3296512"/>
              <a:gd name="connsiteX41" fmla="*/ 717906 w 3829915"/>
              <a:gd name="connsiteY41" fmla="*/ 3175862 h 3296512"/>
              <a:gd name="connsiteX42" fmla="*/ 1276340 w 3829915"/>
              <a:gd name="connsiteY42" fmla="*/ 3175862 h 3296512"/>
              <a:gd name="connsiteX43" fmla="*/ 1309688 w 3829915"/>
              <a:gd name="connsiteY43" fmla="*/ 3175862 h 3296512"/>
              <a:gd name="connsiteX44" fmla="*/ 1309688 w 3829915"/>
              <a:gd name="connsiteY44" fmla="*/ 3013173 h 3296512"/>
              <a:gd name="connsiteX45" fmla="*/ 1309688 w 3829915"/>
              <a:gd name="connsiteY45" fmla="*/ 1716585 h 3296512"/>
              <a:gd name="connsiteX46" fmla="*/ 1309688 w 3829915"/>
              <a:gd name="connsiteY46" fmla="*/ 1699571 h 3296512"/>
              <a:gd name="connsiteX47" fmla="*/ 1238892 w 3829915"/>
              <a:gd name="connsiteY47" fmla="*/ 1677413 h 3296512"/>
              <a:gd name="connsiteX48" fmla="*/ 1009907 w 3829915"/>
              <a:gd name="connsiteY48" fmla="*/ 1487808 h 3296512"/>
              <a:gd name="connsiteX49" fmla="*/ 2838454 w 3829915"/>
              <a:gd name="connsiteY49" fmla="*/ 1422795 h 3296512"/>
              <a:gd name="connsiteX50" fmla="*/ 2803244 w 3829915"/>
              <a:gd name="connsiteY50" fmla="*/ 1487808 h 3296512"/>
              <a:gd name="connsiteX51" fmla="*/ 2370207 w 3829915"/>
              <a:gd name="connsiteY51" fmla="*/ 1718537 h 3296512"/>
              <a:gd name="connsiteX52" fmla="*/ 1940046 w 3829915"/>
              <a:gd name="connsiteY52" fmla="*/ 1487808 h 3296512"/>
              <a:gd name="connsiteX53" fmla="*/ 1907297 w 3829915"/>
              <a:gd name="connsiteY53" fmla="*/ 1427197 h 3296512"/>
              <a:gd name="connsiteX54" fmla="*/ 1874421 w 3829915"/>
              <a:gd name="connsiteY54" fmla="*/ 1487808 h 3296512"/>
              <a:gd name="connsiteX55" fmla="*/ 1440724 w 3829915"/>
              <a:gd name="connsiteY55" fmla="*/ 1718537 h 3296512"/>
              <a:gd name="connsiteX56" fmla="*/ 1431926 w 3829915"/>
              <a:gd name="connsiteY56" fmla="*/ 1717641 h 3296512"/>
              <a:gd name="connsiteX57" fmla="*/ 1431926 w 3829915"/>
              <a:gd name="connsiteY57" fmla="*/ 1809048 h 3296512"/>
              <a:gd name="connsiteX58" fmla="*/ 1431926 w 3829915"/>
              <a:gd name="connsiteY58" fmla="*/ 3159840 h 3296512"/>
              <a:gd name="connsiteX59" fmla="*/ 1431926 w 3829915"/>
              <a:gd name="connsiteY59" fmla="*/ 3175862 h 3296512"/>
              <a:gd name="connsiteX60" fmla="*/ 1527348 w 3829915"/>
              <a:gd name="connsiteY60" fmla="*/ 3175862 h 3296512"/>
              <a:gd name="connsiteX61" fmla="*/ 3059615 w 3829915"/>
              <a:gd name="connsiteY61" fmla="*/ 3175862 h 3296512"/>
              <a:gd name="connsiteX62" fmla="*/ 3233738 w 3829915"/>
              <a:gd name="connsiteY62" fmla="*/ 3175862 h 3296512"/>
              <a:gd name="connsiteX63" fmla="*/ 3233738 w 3829915"/>
              <a:gd name="connsiteY63" fmla="*/ 3028966 h 3296512"/>
              <a:gd name="connsiteX64" fmla="*/ 3233738 w 3829915"/>
              <a:gd name="connsiteY64" fmla="*/ 1744627 h 3296512"/>
              <a:gd name="connsiteX65" fmla="*/ 3233738 w 3829915"/>
              <a:gd name="connsiteY65" fmla="*/ 1711162 h 3296512"/>
              <a:gd name="connsiteX66" fmla="*/ 3201498 w 3829915"/>
              <a:gd name="connsiteY66" fmla="*/ 1707906 h 3296512"/>
              <a:gd name="connsiteX67" fmla="*/ 2873668 w 3829915"/>
              <a:gd name="connsiteY67" fmla="*/ 1487808 h 3296512"/>
              <a:gd name="connsiteX68" fmla="*/ 2909118 w 3829915"/>
              <a:gd name="connsiteY68" fmla="*/ 1226413 h 3296512"/>
              <a:gd name="connsiteX69" fmla="*/ 2914193 w 3829915"/>
              <a:gd name="connsiteY69" fmla="*/ 1276221 h 3296512"/>
              <a:gd name="connsiteX70" fmla="*/ 3306763 w 3829915"/>
              <a:gd name="connsiteY70" fmla="*/ 1596829 h 3296512"/>
              <a:gd name="connsiteX71" fmla="*/ 3699457 w 3829915"/>
              <a:gd name="connsiteY71" fmla="*/ 1276221 h 3296512"/>
              <a:gd name="connsiteX72" fmla="*/ 3704455 w 3829915"/>
              <a:gd name="connsiteY72" fmla="*/ 1226413 h 3296512"/>
              <a:gd name="connsiteX73" fmla="*/ 3431443 w 3829915"/>
              <a:gd name="connsiteY73" fmla="*/ 1226413 h 3296512"/>
              <a:gd name="connsiteX74" fmla="*/ 3115659 w 3829915"/>
              <a:gd name="connsiteY74" fmla="*/ 1226413 h 3296512"/>
              <a:gd name="connsiteX75" fmla="*/ 1975602 w 3829915"/>
              <a:gd name="connsiteY75" fmla="*/ 1226413 h 3296512"/>
              <a:gd name="connsiteX76" fmla="*/ 1980595 w 3829915"/>
              <a:gd name="connsiteY76" fmla="*/ 1276221 h 3296512"/>
              <a:gd name="connsiteX77" fmla="*/ 2370207 w 3829915"/>
              <a:gd name="connsiteY77" fmla="*/ 1596829 h 3296512"/>
              <a:gd name="connsiteX78" fmla="*/ 2762849 w 3829915"/>
              <a:gd name="connsiteY78" fmla="*/ 1276221 h 3296512"/>
              <a:gd name="connsiteX79" fmla="*/ 2767847 w 3829915"/>
              <a:gd name="connsiteY79" fmla="*/ 1226413 h 3296512"/>
              <a:gd name="connsiteX80" fmla="*/ 2544509 w 3829915"/>
              <a:gd name="connsiteY80" fmla="*/ 1226413 h 3296512"/>
              <a:gd name="connsiteX81" fmla="*/ 2049393 w 3829915"/>
              <a:gd name="connsiteY81" fmla="*/ 1226413 h 3296512"/>
              <a:gd name="connsiteX82" fmla="*/ 1045517 w 3829915"/>
              <a:gd name="connsiteY82" fmla="*/ 1226413 h 3296512"/>
              <a:gd name="connsiteX83" fmla="*/ 1050518 w 3829915"/>
              <a:gd name="connsiteY83" fmla="*/ 1276221 h 3296512"/>
              <a:gd name="connsiteX84" fmla="*/ 1440724 w 3829915"/>
              <a:gd name="connsiteY84" fmla="*/ 1596829 h 3296512"/>
              <a:gd name="connsiteX85" fmla="*/ 1833965 w 3829915"/>
              <a:gd name="connsiteY85" fmla="*/ 1276221 h 3296512"/>
              <a:gd name="connsiteX86" fmla="*/ 1838970 w 3829915"/>
              <a:gd name="connsiteY86" fmla="*/ 1226413 h 3296512"/>
              <a:gd name="connsiteX87" fmla="*/ 1828649 w 3829915"/>
              <a:gd name="connsiteY87" fmla="*/ 1226413 h 3296512"/>
              <a:gd name="connsiteX88" fmla="*/ 1108603 w 3829915"/>
              <a:gd name="connsiteY88" fmla="*/ 1226413 h 3296512"/>
              <a:gd name="connsiteX89" fmla="*/ 124785 w 3829915"/>
              <a:gd name="connsiteY89" fmla="*/ 1226413 h 3296512"/>
              <a:gd name="connsiteX90" fmla="*/ 129790 w 3829915"/>
              <a:gd name="connsiteY90" fmla="*/ 1276221 h 3296512"/>
              <a:gd name="connsiteX91" fmla="*/ 523082 w 3829915"/>
              <a:gd name="connsiteY91" fmla="*/ 1596829 h 3296512"/>
              <a:gd name="connsiteX92" fmla="*/ 916373 w 3829915"/>
              <a:gd name="connsiteY92" fmla="*/ 1276221 h 3296512"/>
              <a:gd name="connsiteX93" fmla="*/ 921378 w 3829915"/>
              <a:gd name="connsiteY93" fmla="*/ 1226413 h 3296512"/>
              <a:gd name="connsiteX94" fmla="*/ 836831 w 3829915"/>
              <a:gd name="connsiteY94" fmla="*/ 1226413 h 3296512"/>
              <a:gd name="connsiteX95" fmla="*/ 173922 w 3829915"/>
              <a:gd name="connsiteY95" fmla="*/ 1226413 h 3296512"/>
              <a:gd name="connsiteX96" fmla="*/ 576712 w 3829915"/>
              <a:gd name="connsiteY96" fmla="*/ 123100 h 3296512"/>
              <a:gd name="connsiteX97" fmla="*/ 509290 w 3829915"/>
              <a:gd name="connsiteY97" fmla="*/ 280020 h 3296512"/>
              <a:gd name="connsiteX98" fmla="*/ 158079 w 3829915"/>
              <a:gd name="connsiteY98" fmla="*/ 1097436 h 3296512"/>
              <a:gd name="connsiteX99" fmla="*/ 155183 w 3829915"/>
              <a:gd name="connsiteY99" fmla="*/ 1104175 h 3296512"/>
              <a:gd name="connsiteX100" fmla="*/ 397607 w 3829915"/>
              <a:gd name="connsiteY100" fmla="*/ 1104175 h 3296512"/>
              <a:gd name="connsiteX101" fmla="*/ 3665407 w 3829915"/>
              <a:gd name="connsiteY101" fmla="*/ 1104175 h 3296512"/>
              <a:gd name="connsiteX102" fmla="*/ 3687076 w 3829915"/>
              <a:gd name="connsiteY102" fmla="*/ 1104175 h 3296512"/>
              <a:gd name="connsiteX103" fmla="*/ 3617503 w 3829915"/>
              <a:gd name="connsiteY103" fmla="*/ 968485 h 3296512"/>
              <a:gd name="connsiteX104" fmla="*/ 3195267 w 3829915"/>
              <a:gd name="connsiteY104" fmla="*/ 144990 h 3296512"/>
              <a:gd name="connsiteX105" fmla="*/ 3184043 w 3829915"/>
              <a:gd name="connsiteY105" fmla="*/ 123100 h 3296512"/>
              <a:gd name="connsiteX106" fmla="*/ 3037870 w 3829915"/>
              <a:gd name="connsiteY106" fmla="*/ 123100 h 3296512"/>
              <a:gd name="connsiteX107" fmla="*/ 580551 w 3829915"/>
              <a:gd name="connsiteY107" fmla="*/ 123100 h 3296512"/>
              <a:gd name="connsiteX108" fmla="*/ 3217294 w 3829915"/>
              <a:gd name="connsiteY108" fmla="*/ 131 h 3296512"/>
              <a:gd name="connsiteX109" fmla="*/ 3240533 w 3829915"/>
              <a:gd name="connsiteY109" fmla="*/ 3125 h 3296512"/>
              <a:gd name="connsiteX110" fmla="*/ 3244647 w 3829915"/>
              <a:gd name="connsiteY110" fmla="*/ 5456 h 3296512"/>
              <a:gd name="connsiteX111" fmla="*/ 3245770 w 3829915"/>
              <a:gd name="connsiteY111" fmla="*/ 5685 h 3296512"/>
              <a:gd name="connsiteX112" fmla="*/ 3249370 w 3829915"/>
              <a:gd name="connsiteY112" fmla="*/ 8131 h 3296512"/>
              <a:gd name="connsiteX113" fmla="*/ 3260921 w 3829915"/>
              <a:gd name="connsiteY113" fmla="*/ 14675 h 3296512"/>
              <a:gd name="connsiteX114" fmla="*/ 3263071 w 3829915"/>
              <a:gd name="connsiteY114" fmla="*/ 17440 h 3296512"/>
              <a:gd name="connsiteX115" fmla="*/ 3265096 w 3829915"/>
              <a:gd name="connsiteY115" fmla="*/ 18816 h 3296512"/>
              <a:gd name="connsiteX116" fmla="*/ 3271169 w 3829915"/>
              <a:gd name="connsiteY116" fmla="*/ 27853 h 3296512"/>
              <a:gd name="connsiteX117" fmla="*/ 3275891 w 3829915"/>
              <a:gd name="connsiteY117" fmla="*/ 33926 h 3296512"/>
              <a:gd name="connsiteX118" fmla="*/ 3277958 w 3829915"/>
              <a:gd name="connsiteY118" fmla="*/ 37956 h 3296512"/>
              <a:gd name="connsiteX119" fmla="*/ 3278155 w 3829915"/>
              <a:gd name="connsiteY119" fmla="*/ 38250 h 3296512"/>
              <a:gd name="connsiteX120" fmla="*/ 3278186 w 3829915"/>
              <a:gd name="connsiteY120" fmla="*/ 38400 h 3296512"/>
              <a:gd name="connsiteX121" fmla="*/ 3372261 w 3829915"/>
              <a:gd name="connsiteY121" fmla="*/ 221878 h 3296512"/>
              <a:gd name="connsiteX122" fmla="*/ 3823369 w 3829915"/>
              <a:gd name="connsiteY122" fmla="*/ 1101681 h 3296512"/>
              <a:gd name="connsiteX123" fmla="*/ 3826790 w 3829915"/>
              <a:gd name="connsiteY123" fmla="*/ 1146171 h 3296512"/>
              <a:gd name="connsiteX124" fmla="*/ 3825504 w 3829915"/>
              <a:gd name="connsiteY124" fmla="*/ 1147744 h 3296512"/>
              <a:gd name="connsiteX125" fmla="*/ 3829050 w 3829915"/>
              <a:gd name="connsiteY125" fmla="*/ 1165294 h 3296512"/>
              <a:gd name="connsiteX126" fmla="*/ 3822856 w 3829915"/>
              <a:gd name="connsiteY126" fmla="*/ 1180269 h 3296512"/>
              <a:gd name="connsiteX127" fmla="*/ 3829050 w 3829915"/>
              <a:gd name="connsiteY127" fmla="*/ 1195191 h 3296512"/>
              <a:gd name="connsiteX128" fmla="*/ 3412028 w 3829915"/>
              <a:gd name="connsiteY128" fmla="*/ 1707906 h 3296512"/>
              <a:gd name="connsiteX129" fmla="*/ 3354388 w 3829915"/>
              <a:gd name="connsiteY129" fmla="*/ 1713727 h 3296512"/>
              <a:gd name="connsiteX130" fmla="*/ 3354388 w 3829915"/>
              <a:gd name="connsiteY130" fmla="*/ 1803283 h 3296512"/>
              <a:gd name="connsiteX131" fmla="*/ 3354388 w 3829915"/>
              <a:gd name="connsiteY131" fmla="*/ 3159654 h 3296512"/>
              <a:gd name="connsiteX132" fmla="*/ 3354388 w 3829915"/>
              <a:gd name="connsiteY132" fmla="*/ 3175862 h 3296512"/>
              <a:gd name="connsiteX133" fmla="*/ 3401225 w 3829915"/>
              <a:gd name="connsiteY133" fmla="*/ 3175862 h 3296512"/>
              <a:gd name="connsiteX134" fmla="*/ 3704780 w 3829915"/>
              <a:gd name="connsiteY134" fmla="*/ 3175862 h 3296512"/>
              <a:gd name="connsiteX135" fmla="*/ 3765550 w 3829915"/>
              <a:gd name="connsiteY135" fmla="*/ 3236187 h 3296512"/>
              <a:gd name="connsiteX136" fmla="*/ 3704780 w 3829915"/>
              <a:gd name="connsiteY136" fmla="*/ 3296512 h 3296512"/>
              <a:gd name="connsiteX137" fmla="*/ 79820 w 3829915"/>
              <a:gd name="connsiteY137" fmla="*/ 3296512 h 3296512"/>
              <a:gd name="connsiteX138" fmla="*/ 19050 w 3829915"/>
              <a:gd name="connsiteY138" fmla="*/ 3236187 h 3296512"/>
              <a:gd name="connsiteX139" fmla="*/ 79820 w 3829915"/>
              <a:gd name="connsiteY139" fmla="*/ 3175862 h 3296512"/>
              <a:gd name="connsiteX140" fmla="*/ 409151 w 3829915"/>
              <a:gd name="connsiteY140" fmla="*/ 3175862 h 3296512"/>
              <a:gd name="connsiteX141" fmla="*/ 455613 w 3829915"/>
              <a:gd name="connsiteY141" fmla="*/ 3175862 h 3296512"/>
              <a:gd name="connsiteX142" fmla="*/ 455613 w 3829915"/>
              <a:gd name="connsiteY142" fmla="*/ 3013173 h 3296512"/>
              <a:gd name="connsiteX143" fmla="*/ 455613 w 3829915"/>
              <a:gd name="connsiteY143" fmla="*/ 1716585 h 3296512"/>
              <a:gd name="connsiteX144" fmla="*/ 455613 w 3829915"/>
              <a:gd name="connsiteY144" fmla="*/ 1711733 h 3296512"/>
              <a:gd name="connsiteX145" fmla="*/ 417656 w 3829915"/>
              <a:gd name="connsiteY145" fmla="*/ 1707906 h 3296512"/>
              <a:gd name="connsiteX146" fmla="*/ 0 w 3829915"/>
              <a:gd name="connsiteY146" fmla="*/ 1195191 h 3296512"/>
              <a:gd name="connsiteX147" fmla="*/ 4461 w 3829915"/>
              <a:gd name="connsiteY147" fmla="*/ 1184461 h 3296512"/>
              <a:gd name="connsiteX148" fmla="*/ 2098 w 3829915"/>
              <a:gd name="connsiteY148" fmla="*/ 1170365 h 3296512"/>
              <a:gd name="connsiteX149" fmla="*/ 0 w 3829915"/>
              <a:gd name="connsiteY149" fmla="*/ 1165294 h 3296512"/>
              <a:gd name="connsiteX150" fmla="*/ 4796 w 3829915"/>
              <a:gd name="connsiteY150" fmla="*/ 1141563 h 3296512"/>
              <a:gd name="connsiteX151" fmla="*/ 7258 w 3829915"/>
              <a:gd name="connsiteY151" fmla="*/ 1137898 h 3296512"/>
              <a:gd name="connsiteX152" fmla="*/ 89867 w 3829915"/>
              <a:gd name="connsiteY152" fmla="*/ 946855 h 3296512"/>
              <a:gd name="connsiteX153" fmla="*/ 482383 w 3829915"/>
              <a:gd name="connsiteY153" fmla="*/ 39125 h 3296512"/>
              <a:gd name="connsiteX154" fmla="*/ 482523 w 3829915"/>
              <a:gd name="connsiteY154" fmla="*/ 38802 h 3296512"/>
              <a:gd name="connsiteX155" fmla="*/ 482634 w 3829915"/>
              <a:gd name="connsiteY155" fmla="*/ 38250 h 3296512"/>
              <a:gd name="connsiteX156" fmla="*/ 482991 w 3829915"/>
              <a:gd name="connsiteY156" fmla="*/ 37719 h 3296512"/>
              <a:gd name="connsiteX157" fmla="*/ 483316 w 3829915"/>
              <a:gd name="connsiteY157" fmla="*/ 36968 h 3296512"/>
              <a:gd name="connsiteX158" fmla="*/ 538916 w 3829915"/>
              <a:gd name="connsiteY158" fmla="*/ 606 h 3296512"/>
              <a:gd name="connsiteX159" fmla="*/ 539929 w 3829915"/>
              <a:gd name="connsiteY159" fmla="*/ 862 h 3296512"/>
              <a:gd name="connsiteX160" fmla="*/ 782423 w 3829915"/>
              <a:gd name="connsiteY160" fmla="*/ 862 h 3296512"/>
              <a:gd name="connsiteX161" fmla="*/ 3206086 w 3829915"/>
              <a:gd name="connsiteY161" fmla="*/ 862 h 3296512"/>
              <a:gd name="connsiteX162" fmla="*/ 3214612 w 3829915"/>
              <a:gd name="connsiteY162" fmla="*/ 862 h 32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829915" h="3296512">
                <a:moveTo>
                  <a:pt x="2667221" y="2253274"/>
                </a:moveTo>
                <a:cubicBezTo>
                  <a:pt x="2682806" y="2253274"/>
                  <a:pt x="2698771" y="2259374"/>
                  <a:pt x="2710935" y="2271572"/>
                </a:cubicBezTo>
                <a:cubicBezTo>
                  <a:pt x="2735263" y="2295970"/>
                  <a:pt x="2735263" y="2332566"/>
                  <a:pt x="2710935" y="2356963"/>
                </a:cubicBezTo>
                <a:cubicBezTo>
                  <a:pt x="2376426" y="2692427"/>
                  <a:pt x="2376426" y="2692427"/>
                  <a:pt x="2376426" y="2692427"/>
                </a:cubicBezTo>
                <a:cubicBezTo>
                  <a:pt x="2364262" y="2704626"/>
                  <a:pt x="2349057" y="2710725"/>
                  <a:pt x="2333852" y="2710725"/>
                </a:cubicBezTo>
                <a:cubicBezTo>
                  <a:pt x="2318647" y="2710725"/>
                  <a:pt x="2303442" y="2704626"/>
                  <a:pt x="2291278" y="2692427"/>
                </a:cubicBezTo>
                <a:cubicBezTo>
                  <a:pt x="2266950" y="2668030"/>
                  <a:pt x="2266950" y="2628384"/>
                  <a:pt x="2291278" y="2603987"/>
                </a:cubicBezTo>
                <a:cubicBezTo>
                  <a:pt x="2625787" y="2271572"/>
                  <a:pt x="2625787" y="2271572"/>
                  <a:pt x="2625787" y="2271572"/>
                </a:cubicBezTo>
                <a:cubicBezTo>
                  <a:pt x="2636431" y="2259374"/>
                  <a:pt x="2651636" y="2253274"/>
                  <a:pt x="2667221" y="2253274"/>
                </a:cubicBezTo>
                <a:close/>
                <a:moveTo>
                  <a:pt x="1096963" y="2210662"/>
                </a:moveTo>
                <a:cubicBezTo>
                  <a:pt x="1130142" y="2210662"/>
                  <a:pt x="1157288" y="2238090"/>
                  <a:pt x="1157288" y="2271613"/>
                </a:cubicBezTo>
                <a:cubicBezTo>
                  <a:pt x="1157288" y="2567224"/>
                  <a:pt x="1157288" y="2567224"/>
                  <a:pt x="1157288" y="2567224"/>
                </a:cubicBezTo>
                <a:cubicBezTo>
                  <a:pt x="1157288" y="2600747"/>
                  <a:pt x="1130142" y="2628175"/>
                  <a:pt x="1096963" y="2628175"/>
                </a:cubicBezTo>
                <a:cubicBezTo>
                  <a:pt x="1063784" y="2628175"/>
                  <a:pt x="1036638" y="2600747"/>
                  <a:pt x="1036638" y="2567224"/>
                </a:cubicBezTo>
                <a:cubicBezTo>
                  <a:pt x="1036638" y="2271613"/>
                  <a:pt x="1036638" y="2271613"/>
                  <a:pt x="1036638" y="2271613"/>
                </a:cubicBezTo>
                <a:cubicBezTo>
                  <a:pt x="1036638" y="2238090"/>
                  <a:pt x="1063784" y="2210662"/>
                  <a:pt x="1096963" y="2210662"/>
                </a:cubicBezTo>
                <a:close/>
                <a:moveTo>
                  <a:pt x="2669520" y="1934178"/>
                </a:moveTo>
                <a:cubicBezTo>
                  <a:pt x="2685101" y="1934178"/>
                  <a:pt x="2700302" y="1940268"/>
                  <a:pt x="2710942" y="1952449"/>
                </a:cubicBezTo>
                <a:cubicBezTo>
                  <a:pt x="2735263" y="1973766"/>
                  <a:pt x="2735263" y="2013355"/>
                  <a:pt x="2710942" y="2037717"/>
                </a:cubicBezTo>
                <a:cubicBezTo>
                  <a:pt x="2057309" y="2692454"/>
                  <a:pt x="2057309" y="2692454"/>
                  <a:pt x="2057309" y="2692454"/>
                </a:cubicBezTo>
                <a:cubicBezTo>
                  <a:pt x="2045148" y="2704635"/>
                  <a:pt x="2029947" y="2710725"/>
                  <a:pt x="2014747" y="2710725"/>
                </a:cubicBezTo>
                <a:cubicBezTo>
                  <a:pt x="1999546" y="2710725"/>
                  <a:pt x="1984345" y="2704635"/>
                  <a:pt x="1972184" y="2692454"/>
                </a:cubicBezTo>
                <a:cubicBezTo>
                  <a:pt x="1947863" y="2668091"/>
                  <a:pt x="1947863" y="2631548"/>
                  <a:pt x="1972184" y="2607186"/>
                </a:cubicBezTo>
                <a:cubicBezTo>
                  <a:pt x="2625818" y="1952449"/>
                  <a:pt x="2625818" y="1952449"/>
                  <a:pt x="2625818" y="1952449"/>
                </a:cubicBezTo>
                <a:cubicBezTo>
                  <a:pt x="2637978" y="1940268"/>
                  <a:pt x="2653939" y="1934178"/>
                  <a:pt x="2669520" y="1934178"/>
                </a:cubicBezTo>
                <a:close/>
                <a:moveTo>
                  <a:pt x="2340909" y="1927073"/>
                </a:moveTo>
                <a:cubicBezTo>
                  <a:pt x="2356489" y="1927073"/>
                  <a:pt x="2371690" y="1932408"/>
                  <a:pt x="2382330" y="1943079"/>
                </a:cubicBezTo>
                <a:cubicBezTo>
                  <a:pt x="2406651" y="1967470"/>
                  <a:pt x="2406651" y="2007105"/>
                  <a:pt x="2382330" y="2031495"/>
                </a:cubicBezTo>
                <a:cubicBezTo>
                  <a:pt x="2050957" y="2363819"/>
                  <a:pt x="2050957" y="2363819"/>
                  <a:pt x="2050957" y="2363819"/>
                </a:cubicBezTo>
                <a:cubicBezTo>
                  <a:pt x="2038797" y="2376014"/>
                  <a:pt x="2023596" y="2382112"/>
                  <a:pt x="2008396" y="2382112"/>
                </a:cubicBezTo>
                <a:cubicBezTo>
                  <a:pt x="1993195" y="2382112"/>
                  <a:pt x="1977995" y="2376014"/>
                  <a:pt x="1965834" y="2363819"/>
                </a:cubicBezTo>
                <a:cubicBezTo>
                  <a:pt x="1941513" y="2339428"/>
                  <a:pt x="1941513" y="2302842"/>
                  <a:pt x="1965834" y="2278452"/>
                </a:cubicBezTo>
                <a:cubicBezTo>
                  <a:pt x="2297207" y="1943079"/>
                  <a:pt x="2297207" y="1943079"/>
                  <a:pt x="2297207" y="1943079"/>
                </a:cubicBezTo>
                <a:cubicBezTo>
                  <a:pt x="2309368" y="1932408"/>
                  <a:pt x="2325328" y="1927073"/>
                  <a:pt x="2340909" y="1927073"/>
                </a:cubicBezTo>
                <a:close/>
                <a:moveTo>
                  <a:pt x="984116" y="1440148"/>
                </a:moveTo>
                <a:lnTo>
                  <a:pt x="976866" y="1455700"/>
                </a:lnTo>
                <a:cubicBezTo>
                  <a:pt x="903390" y="1583552"/>
                  <a:pt x="777488" y="1677408"/>
                  <a:pt x="628507" y="1707906"/>
                </a:cubicBezTo>
                <a:lnTo>
                  <a:pt x="577851" y="1713014"/>
                </a:lnTo>
                <a:lnTo>
                  <a:pt x="577851" y="1809048"/>
                </a:lnTo>
                <a:cubicBezTo>
                  <a:pt x="577851" y="2766950"/>
                  <a:pt x="577851" y="3066295"/>
                  <a:pt x="577851" y="3159840"/>
                </a:cubicBezTo>
                <a:lnTo>
                  <a:pt x="577851" y="3175862"/>
                </a:lnTo>
                <a:lnTo>
                  <a:pt x="717906" y="3175862"/>
                </a:lnTo>
                <a:cubicBezTo>
                  <a:pt x="917031" y="3175862"/>
                  <a:pt x="1102880" y="3175862"/>
                  <a:pt x="1276340" y="3175862"/>
                </a:cubicBezTo>
                <a:lnTo>
                  <a:pt x="1309688" y="3175862"/>
                </a:lnTo>
                <a:lnTo>
                  <a:pt x="1309688" y="3013173"/>
                </a:lnTo>
                <a:cubicBezTo>
                  <a:pt x="1309688" y="2108463"/>
                  <a:pt x="1309688" y="1813047"/>
                  <a:pt x="1309688" y="1716585"/>
                </a:cubicBezTo>
                <a:lnTo>
                  <a:pt x="1309688" y="1699571"/>
                </a:lnTo>
                <a:lnTo>
                  <a:pt x="1238892" y="1677413"/>
                </a:lnTo>
                <a:cubicBezTo>
                  <a:pt x="1145673" y="1637691"/>
                  <a:pt x="1066138" y="1571334"/>
                  <a:pt x="1009907" y="1487808"/>
                </a:cubicBezTo>
                <a:close/>
                <a:moveTo>
                  <a:pt x="2838454" y="1422795"/>
                </a:moveTo>
                <a:lnTo>
                  <a:pt x="2803244" y="1487808"/>
                </a:lnTo>
                <a:cubicBezTo>
                  <a:pt x="2709402" y="1627018"/>
                  <a:pt x="2550479" y="1718537"/>
                  <a:pt x="2370207" y="1718537"/>
                </a:cubicBezTo>
                <a:cubicBezTo>
                  <a:pt x="2191833" y="1718537"/>
                  <a:pt x="2033621" y="1627018"/>
                  <a:pt x="1940046" y="1487808"/>
                </a:cubicBezTo>
                <a:lnTo>
                  <a:pt x="1907297" y="1427197"/>
                </a:lnTo>
                <a:lnTo>
                  <a:pt x="1874421" y="1487808"/>
                </a:lnTo>
                <a:cubicBezTo>
                  <a:pt x="1780436" y="1627018"/>
                  <a:pt x="1621270" y="1718537"/>
                  <a:pt x="1440724" y="1718537"/>
                </a:cubicBezTo>
                <a:lnTo>
                  <a:pt x="1431926" y="1717641"/>
                </a:lnTo>
                <a:lnTo>
                  <a:pt x="1431926" y="1809048"/>
                </a:lnTo>
                <a:cubicBezTo>
                  <a:pt x="1431926" y="2766950"/>
                  <a:pt x="1431926" y="3066295"/>
                  <a:pt x="1431926" y="3159840"/>
                </a:cubicBezTo>
                <a:lnTo>
                  <a:pt x="1431926" y="3175862"/>
                </a:lnTo>
                <a:lnTo>
                  <a:pt x="1527348" y="3175862"/>
                </a:lnTo>
                <a:cubicBezTo>
                  <a:pt x="2253159" y="3175862"/>
                  <a:pt x="2737033" y="3175862"/>
                  <a:pt x="3059615" y="3175862"/>
                </a:cubicBezTo>
                <a:lnTo>
                  <a:pt x="3233738" y="3175862"/>
                </a:lnTo>
                <a:lnTo>
                  <a:pt x="3233738" y="3028966"/>
                </a:lnTo>
                <a:cubicBezTo>
                  <a:pt x="3233738" y="2196350"/>
                  <a:pt x="3233738" y="1871426"/>
                  <a:pt x="3233738" y="1744627"/>
                </a:cubicBezTo>
                <a:lnTo>
                  <a:pt x="3233738" y="1711162"/>
                </a:lnTo>
                <a:lnTo>
                  <a:pt x="3201498" y="1707906"/>
                </a:lnTo>
                <a:cubicBezTo>
                  <a:pt x="3065493" y="1680022"/>
                  <a:pt x="2948752" y="1599176"/>
                  <a:pt x="2873668" y="1487808"/>
                </a:cubicBezTo>
                <a:close/>
                <a:moveTo>
                  <a:pt x="2909118" y="1226413"/>
                </a:moveTo>
                <a:lnTo>
                  <a:pt x="2914193" y="1276221"/>
                </a:lnTo>
                <a:cubicBezTo>
                  <a:pt x="2952055" y="1459384"/>
                  <a:pt x="3115460" y="1596829"/>
                  <a:pt x="3306763" y="1596829"/>
                </a:cubicBezTo>
                <a:cubicBezTo>
                  <a:pt x="3500723" y="1596829"/>
                  <a:pt x="3662135" y="1459384"/>
                  <a:pt x="3699457" y="1276221"/>
                </a:cubicBezTo>
                <a:lnTo>
                  <a:pt x="3704455" y="1226413"/>
                </a:lnTo>
                <a:lnTo>
                  <a:pt x="3431443" y="1226413"/>
                </a:lnTo>
                <a:cubicBezTo>
                  <a:pt x="3322712" y="1226413"/>
                  <a:pt x="3217488" y="1226413"/>
                  <a:pt x="3115659" y="1226413"/>
                </a:cubicBezTo>
                <a:close/>
                <a:moveTo>
                  <a:pt x="1975602" y="1226413"/>
                </a:moveTo>
                <a:lnTo>
                  <a:pt x="1980595" y="1276221"/>
                </a:lnTo>
                <a:cubicBezTo>
                  <a:pt x="2017871" y="1459384"/>
                  <a:pt x="2178930" y="1596829"/>
                  <a:pt x="2370207" y="1596829"/>
                </a:cubicBezTo>
                <a:cubicBezTo>
                  <a:pt x="2564141" y="1596829"/>
                  <a:pt x="2725532" y="1459384"/>
                  <a:pt x="2762849" y="1276221"/>
                </a:cubicBezTo>
                <a:lnTo>
                  <a:pt x="2767847" y="1226413"/>
                </a:lnTo>
                <a:lnTo>
                  <a:pt x="2544509" y="1226413"/>
                </a:lnTo>
                <a:cubicBezTo>
                  <a:pt x="2367100" y="1226413"/>
                  <a:pt x="2202363" y="1226413"/>
                  <a:pt x="2049393" y="1226413"/>
                </a:cubicBezTo>
                <a:close/>
                <a:moveTo>
                  <a:pt x="1045517" y="1226413"/>
                </a:moveTo>
                <a:lnTo>
                  <a:pt x="1050518" y="1276221"/>
                </a:lnTo>
                <a:cubicBezTo>
                  <a:pt x="1087851" y="1459384"/>
                  <a:pt x="1249155" y="1596829"/>
                  <a:pt x="1440724" y="1596829"/>
                </a:cubicBezTo>
                <a:cubicBezTo>
                  <a:pt x="1634954" y="1596829"/>
                  <a:pt x="1796591" y="1459384"/>
                  <a:pt x="1833965" y="1276221"/>
                </a:cubicBezTo>
                <a:lnTo>
                  <a:pt x="1838970" y="1226413"/>
                </a:lnTo>
                <a:lnTo>
                  <a:pt x="1828649" y="1226413"/>
                </a:lnTo>
                <a:cubicBezTo>
                  <a:pt x="1545790" y="1226413"/>
                  <a:pt x="1308188" y="1226413"/>
                  <a:pt x="1108603" y="1226413"/>
                </a:cubicBezTo>
                <a:close/>
                <a:moveTo>
                  <a:pt x="124785" y="1226413"/>
                </a:moveTo>
                <a:lnTo>
                  <a:pt x="129790" y="1276221"/>
                </a:lnTo>
                <a:cubicBezTo>
                  <a:pt x="167169" y="1459384"/>
                  <a:pt x="328826" y="1596829"/>
                  <a:pt x="523082" y="1596829"/>
                </a:cubicBezTo>
                <a:cubicBezTo>
                  <a:pt x="717337" y="1596829"/>
                  <a:pt x="878994" y="1459384"/>
                  <a:pt x="916373" y="1276221"/>
                </a:cubicBezTo>
                <a:lnTo>
                  <a:pt x="921378" y="1226413"/>
                </a:lnTo>
                <a:lnTo>
                  <a:pt x="836831" y="1226413"/>
                </a:lnTo>
                <a:cubicBezTo>
                  <a:pt x="469228" y="1226413"/>
                  <a:pt x="275751" y="1226413"/>
                  <a:pt x="173922" y="1226413"/>
                </a:cubicBezTo>
                <a:close/>
                <a:moveTo>
                  <a:pt x="576712" y="123100"/>
                </a:moveTo>
                <a:lnTo>
                  <a:pt x="509290" y="280020"/>
                </a:lnTo>
                <a:cubicBezTo>
                  <a:pt x="300787" y="765293"/>
                  <a:pt x="203486" y="991754"/>
                  <a:pt x="158079" y="1097436"/>
                </a:cubicBezTo>
                <a:lnTo>
                  <a:pt x="155183" y="1104175"/>
                </a:lnTo>
                <a:lnTo>
                  <a:pt x="397607" y="1104175"/>
                </a:lnTo>
                <a:cubicBezTo>
                  <a:pt x="2714939" y="1104175"/>
                  <a:pt x="3439105" y="1104175"/>
                  <a:pt x="3665407" y="1104175"/>
                </a:cubicBezTo>
                <a:lnTo>
                  <a:pt x="3687076" y="1104175"/>
                </a:lnTo>
                <a:lnTo>
                  <a:pt x="3617503" y="968485"/>
                </a:lnTo>
                <a:cubicBezTo>
                  <a:pt x="3346839" y="440603"/>
                  <a:pt x="3238573" y="229451"/>
                  <a:pt x="3195267" y="144990"/>
                </a:cubicBezTo>
                <a:lnTo>
                  <a:pt x="3184043" y="123100"/>
                </a:lnTo>
                <a:lnTo>
                  <a:pt x="3037870" y="123100"/>
                </a:lnTo>
                <a:cubicBezTo>
                  <a:pt x="1178429" y="123100"/>
                  <a:pt x="702412" y="123100"/>
                  <a:pt x="580551" y="123100"/>
                </a:cubicBezTo>
                <a:close/>
                <a:moveTo>
                  <a:pt x="3217294" y="131"/>
                </a:moveTo>
                <a:cubicBezTo>
                  <a:pt x="3225231" y="-392"/>
                  <a:pt x="3233120" y="653"/>
                  <a:pt x="3240533" y="3125"/>
                </a:cubicBezTo>
                <a:lnTo>
                  <a:pt x="3244647" y="5456"/>
                </a:lnTo>
                <a:lnTo>
                  <a:pt x="3245770" y="5685"/>
                </a:lnTo>
                <a:lnTo>
                  <a:pt x="3249370" y="8131"/>
                </a:lnTo>
                <a:lnTo>
                  <a:pt x="3260921" y="14675"/>
                </a:lnTo>
                <a:lnTo>
                  <a:pt x="3263071" y="17440"/>
                </a:lnTo>
                <a:lnTo>
                  <a:pt x="3265096" y="18816"/>
                </a:lnTo>
                <a:lnTo>
                  <a:pt x="3271169" y="27853"/>
                </a:lnTo>
                <a:lnTo>
                  <a:pt x="3275891" y="33926"/>
                </a:lnTo>
                <a:lnTo>
                  <a:pt x="3277958" y="37956"/>
                </a:lnTo>
                <a:lnTo>
                  <a:pt x="3278155" y="38250"/>
                </a:lnTo>
                <a:lnTo>
                  <a:pt x="3278186" y="38400"/>
                </a:lnTo>
                <a:lnTo>
                  <a:pt x="3372261" y="221878"/>
                </a:lnTo>
                <a:cubicBezTo>
                  <a:pt x="3823369" y="1101681"/>
                  <a:pt x="3823369" y="1101681"/>
                  <a:pt x="3823369" y="1101681"/>
                </a:cubicBezTo>
                <a:cubicBezTo>
                  <a:pt x="3830972" y="1115370"/>
                  <a:pt x="3831733" y="1131341"/>
                  <a:pt x="3826790" y="1146171"/>
                </a:cubicBezTo>
                <a:lnTo>
                  <a:pt x="3825504" y="1147744"/>
                </a:lnTo>
                <a:lnTo>
                  <a:pt x="3829050" y="1165294"/>
                </a:lnTo>
                <a:lnTo>
                  <a:pt x="3822856" y="1180269"/>
                </a:lnTo>
                <a:lnTo>
                  <a:pt x="3829050" y="1195191"/>
                </a:lnTo>
                <a:cubicBezTo>
                  <a:pt x="3829050" y="1448116"/>
                  <a:pt x="3650036" y="1659109"/>
                  <a:pt x="3412028" y="1707906"/>
                </a:cubicBezTo>
                <a:lnTo>
                  <a:pt x="3354388" y="1713727"/>
                </a:lnTo>
                <a:lnTo>
                  <a:pt x="3354388" y="1803283"/>
                </a:lnTo>
                <a:cubicBezTo>
                  <a:pt x="3354388" y="2765142"/>
                  <a:pt x="3354388" y="3065723"/>
                  <a:pt x="3354388" y="3159654"/>
                </a:cubicBezTo>
                <a:lnTo>
                  <a:pt x="3354388" y="3175862"/>
                </a:lnTo>
                <a:lnTo>
                  <a:pt x="3401225" y="3175862"/>
                </a:lnTo>
                <a:cubicBezTo>
                  <a:pt x="3704780" y="3175862"/>
                  <a:pt x="3704780" y="3175862"/>
                  <a:pt x="3704780" y="3175862"/>
                </a:cubicBezTo>
                <a:cubicBezTo>
                  <a:pt x="3738203" y="3175862"/>
                  <a:pt x="3765550" y="3203008"/>
                  <a:pt x="3765550" y="3236187"/>
                </a:cubicBezTo>
                <a:cubicBezTo>
                  <a:pt x="3765550" y="3269366"/>
                  <a:pt x="3738203" y="3296512"/>
                  <a:pt x="3704780" y="3296512"/>
                </a:cubicBezTo>
                <a:cubicBezTo>
                  <a:pt x="79820" y="3296512"/>
                  <a:pt x="79820" y="3296512"/>
                  <a:pt x="79820" y="3296512"/>
                </a:cubicBezTo>
                <a:cubicBezTo>
                  <a:pt x="46396" y="3296512"/>
                  <a:pt x="19050" y="3269366"/>
                  <a:pt x="19050" y="3236187"/>
                </a:cubicBezTo>
                <a:cubicBezTo>
                  <a:pt x="19050" y="3203008"/>
                  <a:pt x="46396" y="3175862"/>
                  <a:pt x="79820" y="3175862"/>
                </a:cubicBezTo>
                <a:cubicBezTo>
                  <a:pt x="193100" y="3175862"/>
                  <a:pt x="302840" y="3175862"/>
                  <a:pt x="409151" y="3175862"/>
                </a:cubicBezTo>
                <a:lnTo>
                  <a:pt x="455613" y="3175862"/>
                </a:lnTo>
                <a:lnTo>
                  <a:pt x="455613" y="3013173"/>
                </a:lnTo>
                <a:cubicBezTo>
                  <a:pt x="455613" y="2108463"/>
                  <a:pt x="455613" y="1813047"/>
                  <a:pt x="455613" y="1716585"/>
                </a:cubicBezTo>
                <a:lnTo>
                  <a:pt x="455613" y="1711733"/>
                </a:lnTo>
                <a:lnTo>
                  <a:pt x="417656" y="1707906"/>
                </a:lnTo>
                <a:cubicBezTo>
                  <a:pt x="179286" y="1659109"/>
                  <a:pt x="0" y="1448116"/>
                  <a:pt x="0" y="1195191"/>
                </a:cubicBezTo>
                <a:lnTo>
                  <a:pt x="4461" y="1184461"/>
                </a:lnTo>
                <a:lnTo>
                  <a:pt x="2098" y="1170365"/>
                </a:lnTo>
                <a:lnTo>
                  <a:pt x="0" y="1165294"/>
                </a:lnTo>
                <a:cubicBezTo>
                  <a:pt x="0" y="1156890"/>
                  <a:pt x="1709" y="1148868"/>
                  <a:pt x="4796" y="1141563"/>
                </a:cubicBezTo>
                <a:lnTo>
                  <a:pt x="7258" y="1137898"/>
                </a:lnTo>
                <a:lnTo>
                  <a:pt x="89867" y="946855"/>
                </a:lnTo>
                <a:cubicBezTo>
                  <a:pt x="430856" y="158287"/>
                  <a:pt x="476321" y="53144"/>
                  <a:pt x="482383" y="39125"/>
                </a:cubicBezTo>
                <a:lnTo>
                  <a:pt x="482523" y="38802"/>
                </a:lnTo>
                <a:lnTo>
                  <a:pt x="482634" y="38250"/>
                </a:lnTo>
                <a:lnTo>
                  <a:pt x="482991" y="37719"/>
                </a:lnTo>
                <a:lnTo>
                  <a:pt x="483316" y="36968"/>
                </a:lnTo>
                <a:cubicBezTo>
                  <a:pt x="492440" y="14152"/>
                  <a:pt x="515251" y="-107"/>
                  <a:pt x="538916" y="606"/>
                </a:cubicBezTo>
                <a:lnTo>
                  <a:pt x="539929" y="862"/>
                </a:lnTo>
                <a:lnTo>
                  <a:pt x="782423" y="862"/>
                </a:lnTo>
                <a:cubicBezTo>
                  <a:pt x="2764716" y="862"/>
                  <a:pt x="3136396" y="862"/>
                  <a:pt x="3206086" y="862"/>
                </a:cubicBezTo>
                <a:lnTo>
                  <a:pt x="3214612" y="862"/>
                </a:lnTo>
                <a:close/>
              </a:path>
            </a:pathLst>
          </a:custGeom>
          <a:solidFill>
            <a:srgbClr val="002050"/>
          </a:solidFill>
          <a:ln w="3175">
            <a:solidFill>
              <a:srgbClr val="002050"/>
            </a:solidFill>
          </a:ln>
        </p:spPr>
        <p:txBody>
          <a:bodyPr vert="horz" wrap="square" lIns="91427" tIns="45713" rIns="91427" bIns="45713" numCol="1" anchor="t" anchorCtr="0" compatLnSpc="1">
            <a:prstTxWarp prst="textNoShape">
              <a:avLst/>
            </a:prstTxWarp>
            <a:noAutofit/>
          </a:bodyPr>
          <a:lstStyle/>
          <a:p>
            <a:pPr defTabSz="914225">
              <a:defRPr/>
            </a:pPr>
            <a:endParaRPr lang="en-US" kern="0">
              <a:solidFill>
                <a:srgbClr val="353535"/>
              </a:solidFill>
            </a:endParaRPr>
          </a:p>
        </p:txBody>
      </p:sp>
      <p:grpSp>
        <p:nvGrpSpPr>
          <p:cNvPr id="304" name="Group 303">
            <a:extLst>
              <a:ext uri="{FF2B5EF4-FFF2-40B4-BE49-F238E27FC236}">
                <a16:creationId xmlns:a16="http://schemas.microsoft.com/office/drawing/2014/main" id="{6D317CF3-EC5B-4AA4-A8F8-B60BEE8DB0B3}"/>
              </a:ext>
            </a:extLst>
          </p:cNvPr>
          <p:cNvGrpSpPr/>
          <p:nvPr/>
        </p:nvGrpSpPr>
        <p:grpSpPr>
          <a:xfrm>
            <a:off x="708823" y="3889384"/>
            <a:ext cx="361801" cy="286116"/>
            <a:chOff x="242824" y="5199515"/>
            <a:chExt cx="1135060" cy="897618"/>
          </a:xfrm>
        </p:grpSpPr>
        <p:sp>
          <p:nvSpPr>
            <p:cNvPr id="305" name="Freeform: Shape 304">
              <a:extLst>
                <a:ext uri="{FF2B5EF4-FFF2-40B4-BE49-F238E27FC236}">
                  <a16:creationId xmlns:a16="http://schemas.microsoft.com/office/drawing/2014/main" id="{D823B99C-9A1E-4920-AB06-DAAB548887A4}"/>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Rounded Corners 305">
              <a:extLst>
                <a:ext uri="{FF2B5EF4-FFF2-40B4-BE49-F238E27FC236}">
                  <a16:creationId xmlns:a16="http://schemas.microsoft.com/office/drawing/2014/main" id="{94D13E6C-59B0-4E09-B81F-62F2FF1CEB40}"/>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nvGrpSpPr>
            <p:cNvPr id="307" name="Group 306">
              <a:extLst>
                <a:ext uri="{FF2B5EF4-FFF2-40B4-BE49-F238E27FC236}">
                  <a16:creationId xmlns:a16="http://schemas.microsoft.com/office/drawing/2014/main" id="{017ADFB4-A9C1-43D2-B3AB-B57DE0EBE6AD}"/>
                </a:ext>
              </a:extLst>
            </p:cNvPr>
            <p:cNvGrpSpPr/>
            <p:nvPr/>
          </p:nvGrpSpPr>
          <p:grpSpPr>
            <a:xfrm rot="21423090">
              <a:off x="510655" y="5622395"/>
              <a:ext cx="122528" cy="215798"/>
              <a:chOff x="2920647" y="4046992"/>
              <a:chExt cx="239779" cy="422302"/>
            </a:xfrm>
            <a:solidFill>
              <a:srgbClr val="002050"/>
            </a:solidFill>
          </p:grpSpPr>
          <p:sp>
            <p:nvSpPr>
              <p:cNvPr id="311" name="Rectangle: Rounded Corners 310">
                <a:extLst>
                  <a:ext uri="{FF2B5EF4-FFF2-40B4-BE49-F238E27FC236}">
                    <a16:creationId xmlns:a16="http://schemas.microsoft.com/office/drawing/2014/main" id="{6A8F4038-7D4F-4130-908F-6F6D1BD1BC18}"/>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312" name="Isosceles Triangle 9">
                <a:extLst>
                  <a:ext uri="{FF2B5EF4-FFF2-40B4-BE49-F238E27FC236}">
                    <a16:creationId xmlns:a16="http://schemas.microsoft.com/office/drawing/2014/main" id="{2F4B4EFE-DB4A-43D6-8DC1-9C0E66588560}"/>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nvGrpSpPr>
            <p:cNvPr id="308" name="Group 307">
              <a:extLst>
                <a:ext uri="{FF2B5EF4-FFF2-40B4-BE49-F238E27FC236}">
                  <a16:creationId xmlns:a16="http://schemas.microsoft.com/office/drawing/2014/main" id="{555CC7A1-B458-4642-AF40-080FD02C2BBD}"/>
                </a:ext>
              </a:extLst>
            </p:cNvPr>
            <p:cNvGrpSpPr/>
            <p:nvPr/>
          </p:nvGrpSpPr>
          <p:grpSpPr>
            <a:xfrm rot="21423090">
              <a:off x="659595" y="5629839"/>
              <a:ext cx="122528" cy="215798"/>
              <a:chOff x="2920647" y="4046992"/>
              <a:chExt cx="239779" cy="422302"/>
            </a:xfrm>
            <a:solidFill>
              <a:srgbClr val="002050"/>
            </a:solidFill>
          </p:grpSpPr>
          <p:sp>
            <p:nvSpPr>
              <p:cNvPr id="309" name="Rectangle: Rounded Corners 308">
                <a:extLst>
                  <a:ext uri="{FF2B5EF4-FFF2-40B4-BE49-F238E27FC236}">
                    <a16:creationId xmlns:a16="http://schemas.microsoft.com/office/drawing/2014/main" id="{09147B12-2335-4496-A7A0-13A20C034E97}"/>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310" name="Isosceles Triangle 9">
                <a:extLst>
                  <a:ext uri="{FF2B5EF4-FFF2-40B4-BE49-F238E27FC236}">
                    <a16:creationId xmlns:a16="http://schemas.microsoft.com/office/drawing/2014/main" id="{ACC1DABA-B36E-4B51-A2FE-28E13131E8B8}"/>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grpSp>
      </p:grpSp>
      <p:grpSp>
        <p:nvGrpSpPr>
          <p:cNvPr id="325" name="Group 324">
            <a:extLst>
              <a:ext uri="{FF2B5EF4-FFF2-40B4-BE49-F238E27FC236}">
                <a16:creationId xmlns:a16="http://schemas.microsoft.com/office/drawing/2014/main" id="{80DA517C-9AAE-4AFA-BC61-20CFB4C07877}"/>
              </a:ext>
            </a:extLst>
          </p:cNvPr>
          <p:cNvGrpSpPr/>
          <p:nvPr/>
        </p:nvGrpSpPr>
        <p:grpSpPr>
          <a:xfrm rot="21391823">
            <a:off x="8497127" y="4006704"/>
            <a:ext cx="209984" cy="289535"/>
            <a:chOff x="8642948" y="4049111"/>
            <a:chExt cx="214195" cy="295341"/>
          </a:xfrm>
        </p:grpSpPr>
        <p:sp>
          <p:nvSpPr>
            <p:cNvPr id="318" name="Freeform: Shape 317">
              <a:extLst>
                <a:ext uri="{FF2B5EF4-FFF2-40B4-BE49-F238E27FC236}">
                  <a16:creationId xmlns:a16="http://schemas.microsoft.com/office/drawing/2014/main" id="{2E2BF61F-5C3E-4057-A01C-124E7F130FE5}"/>
                </a:ext>
              </a:extLst>
            </p:cNvPr>
            <p:cNvSpPr>
              <a:spLocks/>
            </p:cNvSpPr>
            <p:nvPr/>
          </p:nvSpPr>
          <p:spPr bwMode="auto">
            <a:xfrm rot="1043457">
              <a:off x="8715380" y="4051940"/>
              <a:ext cx="141763" cy="292512"/>
            </a:xfrm>
            <a:custGeom>
              <a:avLst/>
              <a:gdLst>
                <a:gd name="connsiteX0" fmla="*/ 96838 w 450850"/>
                <a:gd name="connsiteY0" fmla="*/ 46038 h 930275"/>
                <a:gd name="connsiteX1" fmla="*/ 50800 w 450850"/>
                <a:gd name="connsiteY1" fmla="*/ 434976 h 930275"/>
                <a:gd name="connsiteX2" fmla="*/ 163513 w 450850"/>
                <a:gd name="connsiteY2" fmla="*/ 434976 h 930275"/>
                <a:gd name="connsiteX3" fmla="*/ 117475 w 450850"/>
                <a:gd name="connsiteY3" fmla="*/ 712788 h 930275"/>
                <a:gd name="connsiteX4" fmla="*/ 368300 w 450850"/>
                <a:gd name="connsiteY4" fmla="*/ 309563 h 930275"/>
                <a:gd name="connsiteX5" fmla="*/ 220663 w 450850"/>
                <a:gd name="connsiteY5" fmla="*/ 309563 h 930275"/>
                <a:gd name="connsiteX6" fmla="*/ 269875 w 450850"/>
                <a:gd name="connsiteY6" fmla="*/ 46038 h 930275"/>
                <a:gd name="connsiteX7" fmla="*/ 55563 w 450850"/>
                <a:gd name="connsiteY7" fmla="*/ 0 h 930275"/>
                <a:gd name="connsiteX8" fmla="*/ 325438 w 450850"/>
                <a:gd name="connsiteY8" fmla="*/ 0 h 930275"/>
                <a:gd name="connsiteX9" fmla="*/ 274638 w 450850"/>
                <a:gd name="connsiteY9" fmla="*/ 263525 h 930275"/>
                <a:gd name="connsiteX10" fmla="*/ 450850 w 450850"/>
                <a:gd name="connsiteY10" fmla="*/ 263525 h 930275"/>
                <a:gd name="connsiteX11" fmla="*/ 34925 w 450850"/>
                <a:gd name="connsiteY11" fmla="*/ 930275 h 930275"/>
                <a:gd name="connsiteX12" fmla="*/ 109538 w 450850"/>
                <a:gd name="connsiteY12" fmla="*/ 481013 h 930275"/>
                <a:gd name="connsiteX13" fmla="*/ 0 w 450850"/>
                <a:gd name="connsiteY13" fmla="*/ 481013 h 93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930275">
                  <a:moveTo>
                    <a:pt x="96838" y="46038"/>
                  </a:moveTo>
                  <a:lnTo>
                    <a:pt x="50800" y="434976"/>
                  </a:lnTo>
                  <a:lnTo>
                    <a:pt x="163513" y="434976"/>
                  </a:lnTo>
                  <a:lnTo>
                    <a:pt x="117475" y="712788"/>
                  </a:lnTo>
                  <a:lnTo>
                    <a:pt x="368300" y="309563"/>
                  </a:lnTo>
                  <a:lnTo>
                    <a:pt x="220663" y="309563"/>
                  </a:lnTo>
                  <a:lnTo>
                    <a:pt x="269875" y="46038"/>
                  </a:lnTo>
                  <a:close/>
                  <a:moveTo>
                    <a:pt x="55563" y="0"/>
                  </a:moveTo>
                  <a:lnTo>
                    <a:pt x="325438" y="0"/>
                  </a:lnTo>
                  <a:lnTo>
                    <a:pt x="274638" y="263525"/>
                  </a:lnTo>
                  <a:lnTo>
                    <a:pt x="450850" y="263525"/>
                  </a:lnTo>
                  <a:lnTo>
                    <a:pt x="34925" y="930275"/>
                  </a:lnTo>
                  <a:lnTo>
                    <a:pt x="109538" y="481013"/>
                  </a:lnTo>
                  <a:lnTo>
                    <a:pt x="0" y="481013"/>
                  </a:ln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323" name="Freeform 95">
              <a:extLst>
                <a:ext uri="{FF2B5EF4-FFF2-40B4-BE49-F238E27FC236}">
                  <a16:creationId xmlns:a16="http://schemas.microsoft.com/office/drawing/2014/main" id="{AFC341BF-87E5-49DA-8DD9-FA2294F5B36E}"/>
                </a:ext>
              </a:extLst>
            </p:cNvPr>
            <p:cNvSpPr>
              <a:spLocks/>
            </p:cNvSpPr>
            <p:nvPr/>
          </p:nvSpPr>
          <p:spPr bwMode="auto">
            <a:xfrm rot="904448">
              <a:off x="8658254" y="4049111"/>
              <a:ext cx="141763" cy="292512"/>
            </a:xfrm>
            <a:custGeom>
              <a:avLst/>
              <a:gdLst>
                <a:gd name="T0" fmla="*/ 241 w 241"/>
                <a:gd name="T1" fmla="*/ 140 h 496"/>
                <a:gd name="T2" fmla="*/ 147 w 241"/>
                <a:gd name="T3" fmla="*/ 140 h 496"/>
                <a:gd name="T4" fmla="*/ 174 w 241"/>
                <a:gd name="T5" fmla="*/ 0 h 496"/>
                <a:gd name="T6" fmla="*/ 30 w 241"/>
                <a:gd name="T7" fmla="*/ 0 h 496"/>
                <a:gd name="T8" fmla="*/ 0 w 241"/>
                <a:gd name="T9" fmla="*/ 256 h 496"/>
                <a:gd name="T10" fmla="*/ 59 w 241"/>
                <a:gd name="T11" fmla="*/ 256 h 496"/>
                <a:gd name="T12" fmla="*/ 19 w 241"/>
                <a:gd name="T13" fmla="*/ 496 h 496"/>
                <a:gd name="T14" fmla="*/ 241 w 241"/>
                <a:gd name="T15" fmla="*/ 14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496">
                  <a:moveTo>
                    <a:pt x="241" y="140"/>
                  </a:moveTo>
                  <a:lnTo>
                    <a:pt x="147" y="140"/>
                  </a:lnTo>
                  <a:lnTo>
                    <a:pt x="174" y="0"/>
                  </a:lnTo>
                  <a:lnTo>
                    <a:pt x="30" y="0"/>
                  </a:lnTo>
                  <a:lnTo>
                    <a:pt x="0" y="256"/>
                  </a:lnTo>
                  <a:lnTo>
                    <a:pt x="59" y="256"/>
                  </a:lnTo>
                  <a:lnTo>
                    <a:pt x="19" y="496"/>
                  </a:lnTo>
                  <a:lnTo>
                    <a:pt x="241" y="140"/>
                  </a:lnTo>
                  <a:close/>
                </a:path>
              </a:pathLst>
            </a:custGeom>
            <a:solidFill>
              <a:srgbClr val="E6E6E6"/>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319" name="Freeform: Shape 318">
              <a:extLst>
                <a:ext uri="{FF2B5EF4-FFF2-40B4-BE49-F238E27FC236}">
                  <a16:creationId xmlns:a16="http://schemas.microsoft.com/office/drawing/2014/main" id="{BB70C8E1-2075-45F1-87F2-604688552D71}"/>
                </a:ext>
              </a:extLst>
            </p:cNvPr>
            <p:cNvSpPr>
              <a:spLocks/>
            </p:cNvSpPr>
            <p:nvPr/>
          </p:nvSpPr>
          <p:spPr bwMode="auto">
            <a:xfrm rot="1043457">
              <a:off x="8642948" y="4051940"/>
              <a:ext cx="141763" cy="292512"/>
            </a:xfrm>
            <a:custGeom>
              <a:avLst/>
              <a:gdLst>
                <a:gd name="connsiteX0" fmla="*/ 96838 w 450850"/>
                <a:gd name="connsiteY0" fmla="*/ 46038 h 930275"/>
                <a:gd name="connsiteX1" fmla="*/ 50800 w 450850"/>
                <a:gd name="connsiteY1" fmla="*/ 434976 h 930275"/>
                <a:gd name="connsiteX2" fmla="*/ 163513 w 450850"/>
                <a:gd name="connsiteY2" fmla="*/ 434976 h 930275"/>
                <a:gd name="connsiteX3" fmla="*/ 117475 w 450850"/>
                <a:gd name="connsiteY3" fmla="*/ 712788 h 930275"/>
                <a:gd name="connsiteX4" fmla="*/ 368300 w 450850"/>
                <a:gd name="connsiteY4" fmla="*/ 309563 h 930275"/>
                <a:gd name="connsiteX5" fmla="*/ 220663 w 450850"/>
                <a:gd name="connsiteY5" fmla="*/ 309563 h 930275"/>
                <a:gd name="connsiteX6" fmla="*/ 269875 w 450850"/>
                <a:gd name="connsiteY6" fmla="*/ 46038 h 930275"/>
                <a:gd name="connsiteX7" fmla="*/ 55563 w 450850"/>
                <a:gd name="connsiteY7" fmla="*/ 0 h 930275"/>
                <a:gd name="connsiteX8" fmla="*/ 325438 w 450850"/>
                <a:gd name="connsiteY8" fmla="*/ 0 h 930275"/>
                <a:gd name="connsiteX9" fmla="*/ 274638 w 450850"/>
                <a:gd name="connsiteY9" fmla="*/ 263525 h 930275"/>
                <a:gd name="connsiteX10" fmla="*/ 450850 w 450850"/>
                <a:gd name="connsiteY10" fmla="*/ 263525 h 930275"/>
                <a:gd name="connsiteX11" fmla="*/ 34925 w 450850"/>
                <a:gd name="connsiteY11" fmla="*/ 930275 h 930275"/>
                <a:gd name="connsiteX12" fmla="*/ 109538 w 450850"/>
                <a:gd name="connsiteY12" fmla="*/ 481013 h 930275"/>
                <a:gd name="connsiteX13" fmla="*/ 0 w 450850"/>
                <a:gd name="connsiteY13" fmla="*/ 481013 h 93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930275">
                  <a:moveTo>
                    <a:pt x="96838" y="46038"/>
                  </a:moveTo>
                  <a:lnTo>
                    <a:pt x="50800" y="434976"/>
                  </a:lnTo>
                  <a:lnTo>
                    <a:pt x="163513" y="434976"/>
                  </a:lnTo>
                  <a:lnTo>
                    <a:pt x="117475" y="712788"/>
                  </a:lnTo>
                  <a:lnTo>
                    <a:pt x="368300" y="309563"/>
                  </a:lnTo>
                  <a:lnTo>
                    <a:pt x="220663" y="309563"/>
                  </a:lnTo>
                  <a:lnTo>
                    <a:pt x="269875" y="46038"/>
                  </a:lnTo>
                  <a:close/>
                  <a:moveTo>
                    <a:pt x="55563" y="0"/>
                  </a:moveTo>
                  <a:lnTo>
                    <a:pt x="325438" y="0"/>
                  </a:lnTo>
                  <a:lnTo>
                    <a:pt x="274638" y="263525"/>
                  </a:lnTo>
                  <a:lnTo>
                    <a:pt x="450850" y="263525"/>
                  </a:lnTo>
                  <a:lnTo>
                    <a:pt x="34925" y="930275"/>
                  </a:lnTo>
                  <a:lnTo>
                    <a:pt x="109538" y="481013"/>
                  </a:lnTo>
                  <a:lnTo>
                    <a:pt x="0" y="481013"/>
                  </a:ln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endParaRPr lang="en-US" sz="1765"/>
            </a:p>
          </p:txBody>
        </p:sp>
      </p:grpSp>
      <p:grpSp>
        <p:nvGrpSpPr>
          <p:cNvPr id="141" name="Group 140">
            <a:extLst>
              <a:ext uri="{FF2B5EF4-FFF2-40B4-BE49-F238E27FC236}">
                <a16:creationId xmlns:a16="http://schemas.microsoft.com/office/drawing/2014/main" id="{D28F6F89-F5BA-4032-AE8E-3597F9298A4F}"/>
              </a:ext>
            </a:extLst>
          </p:cNvPr>
          <p:cNvGrpSpPr/>
          <p:nvPr/>
        </p:nvGrpSpPr>
        <p:grpSpPr>
          <a:xfrm>
            <a:off x="10398528" y="6472490"/>
            <a:ext cx="1111567" cy="287039"/>
            <a:chOff x="613751" y="5469247"/>
            <a:chExt cx="11507941" cy="2971693"/>
          </a:xfrm>
        </p:grpSpPr>
        <p:grpSp>
          <p:nvGrpSpPr>
            <p:cNvPr id="144" name="Group 143">
              <a:extLst>
                <a:ext uri="{FF2B5EF4-FFF2-40B4-BE49-F238E27FC236}">
                  <a16:creationId xmlns:a16="http://schemas.microsoft.com/office/drawing/2014/main" id="{69CD707A-E086-4E5B-B052-4E5373D0CE6B}"/>
                </a:ext>
              </a:extLst>
            </p:cNvPr>
            <p:cNvGrpSpPr/>
            <p:nvPr/>
          </p:nvGrpSpPr>
          <p:grpSpPr>
            <a:xfrm>
              <a:off x="613751" y="5469247"/>
              <a:ext cx="3141000" cy="2971693"/>
              <a:chOff x="461351" y="2167979"/>
              <a:chExt cx="3141000" cy="2971693"/>
            </a:xfrm>
          </p:grpSpPr>
          <p:sp>
            <p:nvSpPr>
              <p:cNvPr id="165" name="Cube 164">
                <a:extLst>
                  <a:ext uri="{FF2B5EF4-FFF2-40B4-BE49-F238E27FC236}">
                    <a16:creationId xmlns:a16="http://schemas.microsoft.com/office/drawing/2014/main" id="{B2691635-0C05-4672-B436-5F583B236B86}"/>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6" name="TextBox 165">
                <a:extLst>
                  <a:ext uri="{FF2B5EF4-FFF2-40B4-BE49-F238E27FC236}">
                    <a16:creationId xmlns:a16="http://schemas.microsoft.com/office/drawing/2014/main" id="{602BCEE1-7B94-4032-A52B-8774FE68C050}"/>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159" name="Cube 158">
              <a:extLst>
                <a:ext uri="{FF2B5EF4-FFF2-40B4-BE49-F238E27FC236}">
                  <a16:creationId xmlns:a16="http://schemas.microsoft.com/office/drawing/2014/main" id="{17BF9134-B378-4447-863B-3294FEF3DF0E}"/>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0" name="TextBox 159">
              <a:extLst>
                <a:ext uri="{FF2B5EF4-FFF2-40B4-BE49-F238E27FC236}">
                  <a16:creationId xmlns:a16="http://schemas.microsoft.com/office/drawing/2014/main" id="{9E430BF8-866F-4808-A25E-2C81A889FB8C}"/>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161" name="Cube 160">
              <a:extLst>
                <a:ext uri="{FF2B5EF4-FFF2-40B4-BE49-F238E27FC236}">
                  <a16:creationId xmlns:a16="http://schemas.microsoft.com/office/drawing/2014/main" id="{1547E59C-5BF4-44D6-BAC4-B78BACBABE18}"/>
                </a:ext>
              </a:extLst>
            </p:cNvPr>
            <p:cNvSpPr/>
            <p:nvPr/>
          </p:nvSpPr>
          <p:spPr bwMode="auto">
            <a:xfrm>
              <a:off x="6191711"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2" name="TextBox 161">
              <a:extLst>
                <a:ext uri="{FF2B5EF4-FFF2-40B4-BE49-F238E27FC236}">
                  <a16:creationId xmlns:a16="http://schemas.microsoft.com/office/drawing/2014/main" id="{FA0A101E-FE17-4813-8E1D-75F83B8EFFE8}"/>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163" name="Cube 162">
              <a:extLst>
                <a:ext uri="{FF2B5EF4-FFF2-40B4-BE49-F238E27FC236}">
                  <a16:creationId xmlns:a16="http://schemas.microsoft.com/office/drawing/2014/main" id="{77D02E9A-E810-4499-87BC-AF2D685B4F5A}"/>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4" name="TextBox 163">
              <a:extLst>
                <a:ext uri="{FF2B5EF4-FFF2-40B4-BE49-F238E27FC236}">
                  <a16:creationId xmlns:a16="http://schemas.microsoft.com/office/drawing/2014/main" id="{C2B452BD-2D53-44C3-9335-493A1144E22B}"/>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Tree>
    <p:extLst>
      <p:ext uri="{BB962C8B-B14F-4D97-AF65-F5344CB8AC3E}">
        <p14:creationId xmlns:p14="http://schemas.microsoft.com/office/powerpoint/2010/main" val="344298740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8266967" y="5410095"/>
            <a:ext cx="3121332" cy="369301"/>
          </a:xfrm>
          <a:prstGeom prst="rect">
            <a:avLst/>
          </a:prstGeom>
        </p:spPr>
        <p:txBody>
          <a:bodyPr wrap="square" lIns="0" tIns="0" rIns="0" bIns="0" rtlCol="0" anchor="t">
            <a:spAutoFit/>
          </a:bodyPr>
          <a:lstStyle/>
          <a:p>
            <a:pPr algn="ctr" defTabSz="914225">
              <a:spcAft>
                <a:spcPts val="600"/>
              </a:spcAft>
              <a:defRPr/>
            </a:pPr>
            <a:r>
              <a:rPr lang="en-US" sz="2400" dirty="0">
                <a:latin typeface="Segoe UI Light"/>
                <a:cs typeface="Segoe UI Semibold" panose="020B0702040204020203" pitchFamily="34" charset="0"/>
              </a:rPr>
              <a:t>Blockchain + </a:t>
            </a:r>
            <a:r>
              <a:rPr lang="en-US" sz="2400" dirty="0" err="1">
                <a:latin typeface="Segoe UI Light"/>
                <a:cs typeface="Segoe UI Semibold" panose="020B0702040204020203" pitchFamily="34" charset="0"/>
              </a:rPr>
              <a:t>Cryptlets</a:t>
            </a:r>
            <a:endParaRPr lang="en-US" sz="2400" dirty="0">
              <a:latin typeface="Segoe UI Light"/>
              <a:cs typeface="Segoe UI Semibold" panose="020B0702040204020203" pitchFamily="34" charset="0"/>
            </a:endParaRPr>
          </a:p>
        </p:txBody>
      </p:sp>
      <p:sp>
        <p:nvSpPr>
          <p:cNvPr id="14" name="Rectangle: Rounded Corners 13"/>
          <p:cNvSpPr/>
          <p:nvPr/>
        </p:nvSpPr>
        <p:spPr bwMode="auto">
          <a:xfrm>
            <a:off x="8145534" y="2436777"/>
            <a:ext cx="3364197" cy="969368"/>
          </a:xfrm>
          <a:prstGeom prst="roundRect">
            <a:avLst/>
          </a:prstGeom>
          <a:solidFill>
            <a:srgbClr val="002050"/>
          </a:solidFill>
          <a:ln>
            <a:solidFill>
              <a:srgbClr val="0D2B59"/>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err="1">
                <a:solidFill>
                  <a:schemeClr val="bg1"/>
                </a:solidFill>
                <a:latin typeface="Segoe UI Semibold" panose="020B0702040204020203" pitchFamily="34" charset="0"/>
                <a:ea typeface="Segoe UI" pitchFamily="34" charset="0"/>
                <a:cs typeface="Segoe UI Semibold" panose="020B0702040204020203" pitchFamily="34" charset="0"/>
              </a:rPr>
              <a:t>Cryptlets</a:t>
            </a:r>
            <a:endParaRPr lang="en-US" sz="2000" dirty="0">
              <a:solidFill>
                <a:schemeClr val="bg1"/>
              </a:solidFill>
              <a:latin typeface="Segoe UI Semibold" panose="020B0702040204020203" pitchFamily="34" charset="0"/>
              <a:ea typeface="Segoe UI" pitchFamily="34" charset="0"/>
              <a:cs typeface="Segoe UI Semibold" panose="020B0702040204020203" pitchFamily="34" charset="0"/>
            </a:endParaRPr>
          </a:p>
          <a:p>
            <a:pPr algn="ctr" defTabSz="932293" fontAlgn="base">
              <a:spcBef>
                <a:spcPct val="0"/>
              </a:spcBef>
              <a:spcAft>
                <a:spcPct val="0"/>
              </a:spcAft>
              <a:defRPr/>
            </a:pPr>
            <a:r>
              <a:rPr lang="en-US" sz="2000" dirty="0">
                <a:solidFill>
                  <a:schemeClr val="bg1"/>
                </a:solidFill>
                <a:latin typeface="Segoe UI Semilight"/>
                <a:ea typeface="Segoe UI" pitchFamily="34" charset="0"/>
                <a:cs typeface="Segoe UI Semibold" panose="020B0702040204020203" pitchFamily="34" charset="0"/>
              </a:rPr>
              <a:t>(Business Logic)</a:t>
            </a:r>
          </a:p>
        </p:txBody>
      </p:sp>
      <p:sp>
        <p:nvSpPr>
          <p:cNvPr id="13" name="Rectangle: Rounded Corners 12"/>
          <p:cNvSpPr/>
          <p:nvPr/>
        </p:nvSpPr>
        <p:spPr bwMode="auto">
          <a:xfrm>
            <a:off x="8145534" y="1610142"/>
            <a:ext cx="3364197" cy="622764"/>
          </a:xfrm>
          <a:prstGeom prst="roundRect">
            <a:avLst/>
          </a:prstGeom>
          <a:noFill/>
          <a:ln>
            <a:solidFill>
              <a:srgbClr val="002050"/>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Semilight"/>
                <a:ea typeface="Segoe UI" pitchFamily="34" charset="0"/>
                <a:cs typeface="Segoe UI" pitchFamily="34" charset="0"/>
              </a:rPr>
              <a:t>Presentation Layer</a:t>
            </a:r>
          </a:p>
        </p:txBody>
      </p:sp>
      <p:sp>
        <p:nvSpPr>
          <p:cNvPr id="15" name="Rectangle: Rounded Corners 14"/>
          <p:cNvSpPr/>
          <p:nvPr/>
        </p:nvSpPr>
        <p:spPr bwMode="auto">
          <a:xfrm>
            <a:off x="8145534" y="3610017"/>
            <a:ext cx="3364197" cy="1596207"/>
          </a:xfrm>
          <a:prstGeom prst="roundRect">
            <a:avLst/>
          </a:prstGeom>
          <a:no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tx1"/>
                </a:solidFill>
                <a:latin typeface="Segoe UI Semilight"/>
                <a:ea typeface="Segoe UI" pitchFamily="34" charset="0"/>
                <a:cs typeface="Segoe UI" pitchFamily="34" charset="0"/>
              </a:rPr>
              <a:t>Blockchain (Data Layer)</a:t>
            </a:r>
          </a:p>
        </p:txBody>
      </p:sp>
      <p:sp>
        <p:nvSpPr>
          <p:cNvPr id="17" name="Rectangle: Rounded Corners 16"/>
          <p:cNvSpPr/>
          <p:nvPr/>
        </p:nvSpPr>
        <p:spPr bwMode="auto">
          <a:xfrm>
            <a:off x="8594971" y="4282899"/>
            <a:ext cx="2465323" cy="808206"/>
          </a:xfrm>
          <a:prstGeom prst="roundRect">
            <a:avLst/>
          </a:prstGeom>
          <a:solidFill>
            <a:srgbClr val="E6E6E6"/>
          </a:solidFill>
          <a:ln>
            <a:solidFill>
              <a:srgbClr val="00205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a:solidFill>
                  <a:srgbClr val="00188F"/>
                </a:solidFill>
                <a:latin typeface="Segoe UI Semilight"/>
                <a:ea typeface="Segoe UI" pitchFamily="34" charset="0"/>
                <a:cs typeface="Segoe UI" pitchFamily="34" charset="0"/>
              </a:rPr>
              <a:t>Smart Contracts</a:t>
            </a:r>
          </a:p>
          <a:p>
            <a:pPr algn="ctr" defTabSz="932293" fontAlgn="base">
              <a:spcBef>
                <a:spcPct val="0"/>
              </a:spcBef>
              <a:spcAft>
                <a:spcPct val="0"/>
              </a:spcAft>
              <a:defRPr/>
            </a:pPr>
            <a:r>
              <a:rPr lang="en-US" sz="2000" dirty="0">
                <a:solidFill>
                  <a:srgbClr val="00188F"/>
                </a:solidFill>
                <a:latin typeface="Segoe UI Semilight"/>
                <a:ea typeface="Segoe UI" pitchFamily="34" charset="0"/>
                <a:cs typeface="Segoe UI" pitchFamily="34" charset="0"/>
              </a:rPr>
              <a:t>(Data Handling)</a:t>
            </a:r>
          </a:p>
        </p:txBody>
      </p:sp>
      <p:sp>
        <p:nvSpPr>
          <p:cNvPr id="33" name="Rectangle: Rounded Corners 32">
            <a:extLst>
              <a:ext uri="{FF2B5EF4-FFF2-40B4-BE49-F238E27FC236}">
                <a16:creationId xmlns:a16="http://schemas.microsoft.com/office/drawing/2014/main" id="{4F05F3ED-4D9A-4525-89CC-CCBC9C5B721C}"/>
              </a:ext>
            </a:extLst>
          </p:cNvPr>
          <p:cNvSpPr/>
          <p:nvPr/>
        </p:nvSpPr>
        <p:spPr bwMode="auto">
          <a:xfrm>
            <a:off x="458193" y="2436777"/>
            <a:ext cx="3364197" cy="969368"/>
          </a:xfrm>
          <a:prstGeom prst="roundRect">
            <a:avLst/>
          </a:prstGeom>
          <a:solidFill>
            <a:srgbClr val="002050"/>
          </a:solidFill>
          <a:ln>
            <a:solidFill>
              <a:srgbClr val="0D2B59"/>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bg1"/>
                </a:solidFill>
                <a:latin typeface="Segoe UI Semilight"/>
                <a:ea typeface="Segoe UI" pitchFamily="34" charset="0"/>
                <a:cs typeface="Segoe UI Semibold" panose="020B0702040204020203" pitchFamily="34" charset="0"/>
              </a:rPr>
              <a:t>Business Logic</a:t>
            </a:r>
          </a:p>
        </p:txBody>
      </p:sp>
      <p:sp>
        <p:nvSpPr>
          <p:cNvPr id="34" name="TextBox 33">
            <a:extLst>
              <a:ext uri="{FF2B5EF4-FFF2-40B4-BE49-F238E27FC236}">
                <a16:creationId xmlns:a16="http://schemas.microsoft.com/office/drawing/2014/main" id="{A6950B00-62DC-403B-BB90-0A30B3FA68FD}"/>
              </a:ext>
            </a:extLst>
          </p:cNvPr>
          <p:cNvSpPr txBox="1"/>
          <p:nvPr/>
        </p:nvSpPr>
        <p:spPr>
          <a:xfrm>
            <a:off x="437682" y="5410096"/>
            <a:ext cx="3511846" cy="738601"/>
          </a:xfrm>
          <a:prstGeom prst="rect">
            <a:avLst/>
          </a:prstGeom>
          <a:noFill/>
        </p:spPr>
        <p:txBody>
          <a:bodyPr wrap="square" lIns="0" tIns="0" rIns="0" bIns="0" rtlCol="0" anchor="t">
            <a:spAutoFit/>
          </a:bodyPr>
          <a:lstStyle/>
          <a:p>
            <a:pPr algn="ctr" defTabSz="914225">
              <a:spcAft>
                <a:spcPts val="600"/>
              </a:spcAft>
              <a:defRPr/>
            </a:pPr>
            <a:r>
              <a:rPr lang="en-US" sz="2400" dirty="0">
                <a:latin typeface="Segoe UI Light"/>
              </a:rPr>
              <a:t>Traditional 3-Tier Software Architecture</a:t>
            </a:r>
          </a:p>
        </p:txBody>
      </p:sp>
      <p:sp>
        <p:nvSpPr>
          <p:cNvPr id="32" name="Rectangle: Rounded Corners 31">
            <a:extLst>
              <a:ext uri="{FF2B5EF4-FFF2-40B4-BE49-F238E27FC236}">
                <a16:creationId xmlns:a16="http://schemas.microsoft.com/office/drawing/2014/main" id="{6D1A0CE1-8E01-4FD6-BF00-71872FBFDFC8}"/>
              </a:ext>
            </a:extLst>
          </p:cNvPr>
          <p:cNvSpPr/>
          <p:nvPr/>
        </p:nvSpPr>
        <p:spPr bwMode="auto">
          <a:xfrm>
            <a:off x="458193" y="1610142"/>
            <a:ext cx="3364197" cy="622764"/>
          </a:xfrm>
          <a:prstGeom prst="roundRect">
            <a:avLst/>
          </a:prstGeom>
          <a:noFill/>
          <a:ln>
            <a:solidFill>
              <a:srgbClr val="002050"/>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tx1"/>
                </a:solidFill>
                <a:latin typeface="Segoe UI Semilight"/>
                <a:ea typeface="Segoe UI" pitchFamily="34" charset="0"/>
                <a:cs typeface="Segoe UI" pitchFamily="34" charset="0"/>
              </a:rPr>
              <a:t>Presentation Layer</a:t>
            </a:r>
          </a:p>
        </p:txBody>
      </p:sp>
      <p:sp>
        <p:nvSpPr>
          <p:cNvPr id="36" name="Rectangle: Rounded Corners 35">
            <a:extLst>
              <a:ext uri="{FF2B5EF4-FFF2-40B4-BE49-F238E27FC236}">
                <a16:creationId xmlns:a16="http://schemas.microsoft.com/office/drawing/2014/main" id="{92A550E9-F621-4B8A-A8AF-5AE66177A28E}"/>
              </a:ext>
            </a:extLst>
          </p:cNvPr>
          <p:cNvSpPr/>
          <p:nvPr/>
        </p:nvSpPr>
        <p:spPr bwMode="auto">
          <a:xfrm>
            <a:off x="458193" y="3610017"/>
            <a:ext cx="3364197" cy="1596207"/>
          </a:xfrm>
          <a:prstGeom prst="roundRect">
            <a:avLst/>
          </a:prstGeom>
          <a:no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353535"/>
                </a:solidFill>
                <a:latin typeface="Segoe UI Semilight"/>
                <a:ea typeface="Segoe UI" pitchFamily="34" charset="0"/>
                <a:cs typeface="Segoe UI" pitchFamily="34" charset="0"/>
              </a:rPr>
              <a:t>Data Layer</a:t>
            </a:r>
          </a:p>
        </p:txBody>
      </p:sp>
      <p:sp>
        <p:nvSpPr>
          <p:cNvPr id="37" name="Rectangle: Rounded Corners 36">
            <a:extLst>
              <a:ext uri="{FF2B5EF4-FFF2-40B4-BE49-F238E27FC236}">
                <a16:creationId xmlns:a16="http://schemas.microsoft.com/office/drawing/2014/main" id="{073FC8E9-8182-47FE-9FA7-45E660B93981}"/>
              </a:ext>
            </a:extLst>
          </p:cNvPr>
          <p:cNvSpPr/>
          <p:nvPr/>
        </p:nvSpPr>
        <p:spPr bwMode="auto">
          <a:xfrm>
            <a:off x="907630" y="4282899"/>
            <a:ext cx="2465323" cy="808206"/>
          </a:xfrm>
          <a:prstGeom prst="roundRect">
            <a:avLst/>
          </a:prstGeom>
          <a:solidFill>
            <a:srgbClr val="E6E6E6"/>
          </a:solidFill>
          <a:ln>
            <a:solidFill>
              <a:srgbClr val="002050"/>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a:solidFill>
                  <a:srgbClr val="00188F"/>
                </a:solidFill>
                <a:latin typeface="Segoe UI Semilight"/>
                <a:ea typeface="Segoe UI" pitchFamily="34" charset="0"/>
                <a:cs typeface="Segoe UI" pitchFamily="34" charset="0"/>
              </a:rPr>
              <a:t>Stored Procedures (Data Handling)</a:t>
            </a:r>
          </a:p>
        </p:txBody>
      </p:sp>
      <p:sp>
        <p:nvSpPr>
          <p:cNvPr id="39" name="Rectangle: Rounded Corners 38">
            <a:extLst>
              <a:ext uri="{FF2B5EF4-FFF2-40B4-BE49-F238E27FC236}">
                <a16:creationId xmlns:a16="http://schemas.microsoft.com/office/drawing/2014/main" id="{3E762BAB-AAC1-4145-9741-A327B3F41006}"/>
              </a:ext>
            </a:extLst>
          </p:cNvPr>
          <p:cNvSpPr/>
          <p:nvPr/>
        </p:nvSpPr>
        <p:spPr bwMode="auto">
          <a:xfrm>
            <a:off x="4338775" y="1610142"/>
            <a:ext cx="3364197" cy="622764"/>
          </a:xfrm>
          <a:prstGeom prst="roundRect">
            <a:avLst/>
          </a:prstGeom>
          <a:noFill/>
          <a:ln>
            <a:solidFill>
              <a:srgbClr val="002050"/>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chemeClr val="tx1"/>
                </a:solidFill>
                <a:latin typeface="Segoe UI Semilight"/>
                <a:ea typeface="Segoe UI" pitchFamily="34" charset="0"/>
                <a:cs typeface="Segoe UI" pitchFamily="34" charset="0"/>
              </a:rPr>
              <a:t>Presentation Layer</a:t>
            </a:r>
          </a:p>
        </p:txBody>
      </p:sp>
      <p:sp>
        <p:nvSpPr>
          <p:cNvPr id="41" name="TextBox 40">
            <a:extLst>
              <a:ext uri="{FF2B5EF4-FFF2-40B4-BE49-F238E27FC236}">
                <a16:creationId xmlns:a16="http://schemas.microsoft.com/office/drawing/2014/main" id="{2F08E9DB-ACF6-4E32-B892-E4E449A50C5D}"/>
              </a:ext>
            </a:extLst>
          </p:cNvPr>
          <p:cNvSpPr txBox="1"/>
          <p:nvPr/>
        </p:nvSpPr>
        <p:spPr>
          <a:xfrm>
            <a:off x="4291608" y="5410096"/>
            <a:ext cx="3511846" cy="738601"/>
          </a:xfrm>
          <a:prstGeom prst="rect">
            <a:avLst/>
          </a:prstGeom>
          <a:noFill/>
        </p:spPr>
        <p:txBody>
          <a:bodyPr wrap="square" lIns="0" tIns="0" rIns="0" bIns="0" rtlCol="0" anchor="t">
            <a:spAutoFit/>
          </a:bodyPr>
          <a:lstStyle/>
          <a:p>
            <a:pPr algn="ctr" defTabSz="914225">
              <a:spcAft>
                <a:spcPts val="600"/>
              </a:spcAft>
              <a:defRPr/>
            </a:pPr>
            <a:r>
              <a:rPr lang="en-US" sz="2400" dirty="0">
                <a:latin typeface="Segoe UI Light"/>
              </a:rPr>
              <a:t>Early blockchain </a:t>
            </a:r>
            <a:r>
              <a:rPr lang="en-US" sz="2400" dirty="0" err="1">
                <a:latin typeface="Segoe UI Light"/>
              </a:rPr>
              <a:t>Dapp</a:t>
            </a:r>
            <a:r>
              <a:rPr lang="en-US" sz="2400" dirty="0">
                <a:latin typeface="Segoe UI Light"/>
              </a:rPr>
              <a:t> architecture</a:t>
            </a:r>
          </a:p>
        </p:txBody>
      </p:sp>
      <p:sp>
        <p:nvSpPr>
          <p:cNvPr id="43" name="Rectangle: Rounded Corners 42">
            <a:extLst>
              <a:ext uri="{FF2B5EF4-FFF2-40B4-BE49-F238E27FC236}">
                <a16:creationId xmlns:a16="http://schemas.microsoft.com/office/drawing/2014/main" id="{6C1AC825-3437-4F38-A60E-DBFA57DE3EBA}"/>
              </a:ext>
            </a:extLst>
          </p:cNvPr>
          <p:cNvSpPr/>
          <p:nvPr/>
        </p:nvSpPr>
        <p:spPr bwMode="auto">
          <a:xfrm>
            <a:off x="4338775" y="3610017"/>
            <a:ext cx="3364197" cy="1596207"/>
          </a:xfrm>
          <a:prstGeom prst="roundRect">
            <a:avLst/>
          </a:prstGeom>
          <a:no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chemeClr val="tx1"/>
                </a:solidFill>
                <a:latin typeface="Segoe UI Semilight"/>
                <a:ea typeface="Segoe UI" pitchFamily="34" charset="0"/>
                <a:cs typeface="Segoe UI" pitchFamily="34" charset="0"/>
              </a:rPr>
              <a:t>Blockchain (Data Layer)</a:t>
            </a:r>
          </a:p>
        </p:txBody>
      </p:sp>
      <p:sp>
        <p:nvSpPr>
          <p:cNvPr id="44" name="Rectangle: Rounded Corners 43">
            <a:extLst>
              <a:ext uri="{FF2B5EF4-FFF2-40B4-BE49-F238E27FC236}">
                <a16:creationId xmlns:a16="http://schemas.microsoft.com/office/drawing/2014/main" id="{851042B3-DE35-46D9-9CD1-D7D2A3F2960C}"/>
              </a:ext>
            </a:extLst>
          </p:cNvPr>
          <p:cNvSpPr/>
          <p:nvPr/>
        </p:nvSpPr>
        <p:spPr bwMode="auto">
          <a:xfrm>
            <a:off x="4788212" y="4282899"/>
            <a:ext cx="2465323" cy="808206"/>
          </a:xfrm>
          <a:prstGeom prst="roundRect">
            <a:avLst/>
          </a:prstGeom>
          <a:solidFill>
            <a:srgbClr val="002050"/>
          </a:solidFill>
          <a:ln w="57150">
            <a:solidFill>
              <a:srgbClr val="0D2B59"/>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Segoe UI Semilight"/>
                <a:ea typeface="Segoe UI" pitchFamily="34" charset="0"/>
                <a:cs typeface="Segoe UI" pitchFamily="34" charset="0"/>
              </a:rPr>
              <a:t>Smart Contracts</a:t>
            </a:r>
          </a:p>
          <a:p>
            <a:pPr algn="ctr" defTabSz="932293" fontAlgn="base">
              <a:spcBef>
                <a:spcPct val="0"/>
              </a:spcBef>
              <a:spcAft>
                <a:spcPct val="0"/>
              </a:spcAft>
              <a:defRPr/>
            </a:pPr>
            <a:r>
              <a:rPr lang="en-US" sz="2000" dirty="0">
                <a:solidFill>
                  <a:srgbClr val="FFFFFF"/>
                </a:solidFill>
                <a:latin typeface="Segoe UI Semilight"/>
                <a:ea typeface="Segoe UI" pitchFamily="34" charset="0"/>
                <a:cs typeface="Segoe UI" pitchFamily="34" charset="0"/>
              </a:rPr>
              <a:t>(Business Logic)</a:t>
            </a:r>
          </a:p>
        </p:txBody>
      </p:sp>
      <p:sp>
        <p:nvSpPr>
          <p:cNvPr id="3" name="Title 2">
            <a:extLst>
              <a:ext uri="{FF2B5EF4-FFF2-40B4-BE49-F238E27FC236}">
                <a16:creationId xmlns:a16="http://schemas.microsoft.com/office/drawing/2014/main" id="{DEDD38EA-7CD2-4E97-BB08-9D6A21B1197B}"/>
              </a:ext>
            </a:extLst>
          </p:cNvPr>
          <p:cNvSpPr>
            <a:spLocks noGrp="1"/>
          </p:cNvSpPr>
          <p:nvPr>
            <p:ph type="title"/>
          </p:nvPr>
        </p:nvSpPr>
        <p:spPr/>
        <p:txBody>
          <a:bodyPr/>
          <a:lstStyle/>
          <a:p>
            <a:r>
              <a:rPr lang="en-US" sz="3600" dirty="0"/>
              <a:t>You’ll need a re-imagined architecture</a:t>
            </a:r>
          </a:p>
        </p:txBody>
      </p:sp>
      <p:grpSp>
        <p:nvGrpSpPr>
          <p:cNvPr id="49" name="Group 48">
            <a:extLst>
              <a:ext uri="{FF2B5EF4-FFF2-40B4-BE49-F238E27FC236}">
                <a16:creationId xmlns:a16="http://schemas.microsoft.com/office/drawing/2014/main" id="{285A9495-E922-401A-9F25-2E142A2DB574}"/>
              </a:ext>
            </a:extLst>
          </p:cNvPr>
          <p:cNvGrpSpPr/>
          <p:nvPr/>
        </p:nvGrpSpPr>
        <p:grpSpPr>
          <a:xfrm>
            <a:off x="10398528" y="6472490"/>
            <a:ext cx="1111567" cy="287039"/>
            <a:chOff x="613751" y="5469247"/>
            <a:chExt cx="11507941" cy="2971693"/>
          </a:xfrm>
        </p:grpSpPr>
        <p:grpSp>
          <p:nvGrpSpPr>
            <p:cNvPr id="50" name="Group 49">
              <a:extLst>
                <a:ext uri="{FF2B5EF4-FFF2-40B4-BE49-F238E27FC236}">
                  <a16:creationId xmlns:a16="http://schemas.microsoft.com/office/drawing/2014/main" id="{AF86CCE6-223D-4D9A-8926-C0D1DE24EB69}"/>
                </a:ext>
              </a:extLst>
            </p:cNvPr>
            <p:cNvGrpSpPr/>
            <p:nvPr/>
          </p:nvGrpSpPr>
          <p:grpSpPr>
            <a:xfrm>
              <a:off x="613751" y="5469247"/>
              <a:ext cx="3141000" cy="2971693"/>
              <a:chOff x="461351" y="2167979"/>
              <a:chExt cx="3141000" cy="2971693"/>
            </a:xfrm>
          </p:grpSpPr>
          <p:sp>
            <p:nvSpPr>
              <p:cNvPr id="57" name="Cube 56">
                <a:extLst>
                  <a:ext uri="{FF2B5EF4-FFF2-40B4-BE49-F238E27FC236}">
                    <a16:creationId xmlns:a16="http://schemas.microsoft.com/office/drawing/2014/main" id="{87B4E8A6-6BC3-404D-8A07-77414D99A94C}"/>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8" name="TextBox 57">
                <a:extLst>
                  <a:ext uri="{FF2B5EF4-FFF2-40B4-BE49-F238E27FC236}">
                    <a16:creationId xmlns:a16="http://schemas.microsoft.com/office/drawing/2014/main" id="{230E4670-A898-4974-9F97-74961C9DBFC5}"/>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51" name="Cube 50">
              <a:extLst>
                <a:ext uri="{FF2B5EF4-FFF2-40B4-BE49-F238E27FC236}">
                  <a16:creationId xmlns:a16="http://schemas.microsoft.com/office/drawing/2014/main" id="{9BE444E8-A532-4D3C-831A-347E80FA3A41}"/>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2" name="TextBox 51">
              <a:extLst>
                <a:ext uri="{FF2B5EF4-FFF2-40B4-BE49-F238E27FC236}">
                  <a16:creationId xmlns:a16="http://schemas.microsoft.com/office/drawing/2014/main" id="{B17EA797-A7D6-419E-88A7-F29AC9B68FA6}"/>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53" name="Cube 52">
              <a:extLst>
                <a:ext uri="{FF2B5EF4-FFF2-40B4-BE49-F238E27FC236}">
                  <a16:creationId xmlns:a16="http://schemas.microsoft.com/office/drawing/2014/main" id="{73490213-63A5-4846-95AC-7CA6C5525D3E}"/>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4" name="TextBox 53">
              <a:extLst>
                <a:ext uri="{FF2B5EF4-FFF2-40B4-BE49-F238E27FC236}">
                  <a16:creationId xmlns:a16="http://schemas.microsoft.com/office/drawing/2014/main" id="{5BDB62A4-F3E4-4F44-8AD7-C4481C98970F}"/>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55" name="Cube 54">
              <a:extLst>
                <a:ext uri="{FF2B5EF4-FFF2-40B4-BE49-F238E27FC236}">
                  <a16:creationId xmlns:a16="http://schemas.microsoft.com/office/drawing/2014/main" id="{EA8F670D-C103-4842-9BF8-881C94FAE545}"/>
                </a:ext>
              </a:extLst>
            </p:cNvPr>
            <p:cNvSpPr/>
            <p:nvPr/>
          </p:nvSpPr>
          <p:spPr bwMode="auto">
            <a:xfrm>
              <a:off x="8980692"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6" name="TextBox 55">
              <a:extLst>
                <a:ext uri="{FF2B5EF4-FFF2-40B4-BE49-F238E27FC236}">
                  <a16:creationId xmlns:a16="http://schemas.microsoft.com/office/drawing/2014/main" id="{FD2E4E2E-D6C3-40FA-B55C-01216F6C4556}"/>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2" name="Rectangle 1">
            <a:extLst>
              <a:ext uri="{FF2B5EF4-FFF2-40B4-BE49-F238E27FC236}">
                <a16:creationId xmlns:a16="http://schemas.microsoft.com/office/drawing/2014/main" id="{86FB91F0-4103-47FF-BF92-E1FCFC9D69F8}"/>
              </a:ext>
            </a:extLst>
          </p:cNvPr>
          <p:cNvSpPr/>
          <p:nvPr/>
        </p:nvSpPr>
        <p:spPr>
          <a:xfrm>
            <a:off x="5947515" y="6413662"/>
            <a:ext cx="4416209" cy="369332"/>
          </a:xfrm>
          <a:prstGeom prst="rect">
            <a:avLst/>
          </a:prstGeom>
        </p:spPr>
        <p:txBody>
          <a:bodyPr wrap="none">
            <a:spAutoFit/>
          </a:bodyPr>
          <a:lstStyle/>
          <a:p>
            <a:pPr algn="ctr" defTabSz="914225">
              <a:spcAft>
                <a:spcPts val="600"/>
              </a:spcAft>
            </a:pPr>
            <a:r>
              <a:rPr lang="en-US" dirty="0">
                <a:solidFill>
                  <a:schemeClr val="bg1"/>
                </a:solidFill>
                <a:cs typeface="Segoe UI Semibold" panose="020B0702040204020203" pitchFamily="34" charset="0"/>
              </a:rPr>
              <a:t>What barriers should I expect along the way?</a:t>
            </a:r>
          </a:p>
        </p:txBody>
      </p:sp>
    </p:spTree>
    <p:extLst>
      <p:ext uri="{BB962C8B-B14F-4D97-AF65-F5344CB8AC3E}">
        <p14:creationId xmlns:p14="http://schemas.microsoft.com/office/powerpoint/2010/main" val="136099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1635" y="179928"/>
            <a:ext cx="11538494" cy="914270"/>
          </a:xfrm>
          <a:prstGeom prst="rect">
            <a:avLst/>
          </a:prstGeom>
          <a:noFill/>
          <a:extLst>
            <a:ext uri="{909E8E84-426E-40DD-AFC4-6F175D3DCCD1}">
              <a14:hiddenFill xmlns:a14="http://schemas.microsoft.com/office/drawing/2010/main">
                <a:pattFill>
                  <a:fgClr>
                    <a:srgbClr val="FFFFFF"/>
                  </a:fgClr>
                  <a:bgClr>
                    <a:srgbClr val="FFFFFF"/>
                  </a:bgClr>
                </a:pattFill>
              </a14:hiddenFill>
            </a:ext>
          </a:extLst>
        </p:spPr>
        <p:txBody>
          <a:bodyPr>
            <a:noAutofit/>
          </a:bodyPr>
          <a:lstStyle>
            <a:lvl1pPr algn="l" defTabSz="1028791" rtl="0" eaLnBrk="1" fontAlgn="base" hangingPunct="1">
              <a:spcBef>
                <a:spcPct val="0"/>
              </a:spcBef>
              <a:spcAft>
                <a:spcPct val="0"/>
              </a:spcAft>
              <a:defRPr sz="2745" b="0">
                <a:solidFill>
                  <a:schemeClr val="accent1"/>
                </a:solidFill>
                <a:latin typeface="+mj-lt"/>
                <a:ea typeface="+mj-ea"/>
                <a:cs typeface="+mj-cs"/>
              </a:defRPr>
            </a:lvl1pPr>
            <a:lvl2pPr algn="l" defTabSz="1028791" rtl="0" eaLnBrk="1" fontAlgn="base" hangingPunct="1">
              <a:spcBef>
                <a:spcPct val="0"/>
              </a:spcBef>
              <a:spcAft>
                <a:spcPct val="0"/>
              </a:spcAft>
              <a:defRPr sz="2745" b="1">
                <a:solidFill>
                  <a:schemeClr val="tx2"/>
                </a:solidFill>
                <a:latin typeface="Trebuchet MS" pitchFamily="34" charset="0"/>
                <a:cs typeface="Arial" charset="0"/>
              </a:defRPr>
            </a:lvl2pPr>
            <a:lvl3pPr algn="l" defTabSz="1028791" rtl="0" eaLnBrk="1" fontAlgn="base" hangingPunct="1">
              <a:spcBef>
                <a:spcPct val="0"/>
              </a:spcBef>
              <a:spcAft>
                <a:spcPct val="0"/>
              </a:spcAft>
              <a:defRPr sz="2745" b="1">
                <a:solidFill>
                  <a:schemeClr val="tx2"/>
                </a:solidFill>
                <a:latin typeface="Trebuchet MS" pitchFamily="34" charset="0"/>
                <a:cs typeface="Arial" charset="0"/>
              </a:defRPr>
            </a:lvl3pPr>
            <a:lvl4pPr algn="l" defTabSz="1028791" rtl="0" eaLnBrk="1" fontAlgn="base" hangingPunct="1">
              <a:spcBef>
                <a:spcPct val="0"/>
              </a:spcBef>
              <a:spcAft>
                <a:spcPct val="0"/>
              </a:spcAft>
              <a:defRPr sz="2745" b="1">
                <a:solidFill>
                  <a:schemeClr val="tx2"/>
                </a:solidFill>
                <a:latin typeface="Trebuchet MS" pitchFamily="34" charset="0"/>
                <a:cs typeface="Arial" charset="0"/>
              </a:defRPr>
            </a:lvl4pPr>
            <a:lvl5pPr algn="l" defTabSz="1028791" rtl="0" eaLnBrk="1" fontAlgn="base" hangingPunct="1">
              <a:spcBef>
                <a:spcPct val="0"/>
              </a:spcBef>
              <a:spcAft>
                <a:spcPct val="0"/>
              </a:spcAft>
              <a:defRPr sz="2745" b="1">
                <a:solidFill>
                  <a:schemeClr val="tx2"/>
                </a:solidFill>
                <a:latin typeface="Trebuchet MS" pitchFamily="34" charset="0"/>
                <a:cs typeface="Arial" charset="0"/>
              </a:defRPr>
            </a:lvl5pPr>
            <a:lvl6pPr marL="529092" algn="l" defTabSz="1028791" rtl="0" eaLnBrk="1" fontAlgn="base" hangingPunct="1">
              <a:spcBef>
                <a:spcPct val="0"/>
              </a:spcBef>
              <a:spcAft>
                <a:spcPct val="0"/>
              </a:spcAft>
              <a:defRPr sz="2745" b="1">
                <a:solidFill>
                  <a:schemeClr val="tx2"/>
                </a:solidFill>
                <a:latin typeface="Trebuchet MS" pitchFamily="34" charset="0"/>
                <a:cs typeface="Arial" charset="0"/>
              </a:defRPr>
            </a:lvl6pPr>
            <a:lvl7pPr marL="1058184" algn="l" defTabSz="1028791" rtl="0" eaLnBrk="1" fontAlgn="base" hangingPunct="1">
              <a:spcBef>
                <a:spcPct val="0"/>
              </a:spcBef>
              <a:spcAft>
                <a:spcPct val="0"/>
              </a:spcAft>
              <a:defRPr sz="2745" b="1">
                <a:solidFill>
                  <a:schemeClr val="tx2"/>
                </a:solidFill>
                <a:latin typeface="Trebuchet MS" pitchFamily="34" charset="0"/>
                <a:cs typeface="Arial" charset="0"/>
              </a:defRPr>
            </a:lvl7pPr>
            <a:lvl8pPr marL="1587276" algn="l" defTabSz="1028791" rtl="0" eaLnBrk="1" fontAlgn="base" hangingPunct="1">
              <a:spcBef>
                <a:spcPct val="0"/>
              </a:spcBef>
              <a:spcAft>
                <a:spcPct val="0"/>
              </a:spcAft>
              <a:defRPr sz="2745" b="1">
                <a:solidFill>
                  <a:schemeClr val="tx2"/>
                </a:solidFill>
                <a:latin typeface="Trebuchet MS" pitchFamily="34" charset="0"/>
                <a:cs typeface="Arial" charset="0"/>
              </a:defRPr>
            </a:lvl8pPr>
            <a:lvl9pPr marL="2116368" algn="l" defTabSz="1028791" rtl="0" eaLnBrk="1" fontAlgn="base" hangingPunct="1">
              <a:spcBef>
                <a:spcPct val="0"/>
              </a:spcBef>
              <a:spcAft>
                <a:spcPct val="0"/>
              </a:spcAft>
              <a:defRPr sz="2745" b="1">
                <a:solidFill>
                  <a:schemeClr val="tx2"/>
                </a:solidFill>
                <a:latin typeface="Trebuchet MS" pitchFamily="34" charset="0"/>
                <a:cs typeface="Arial" charset="0"/>
              </a:defRPr>
            </a:lvl9pPr>
          </a:lstStyle>
          <a:p>
            <a:pPr defTabSz="1028593">
              <a:defRPr/>
            </a:pPr>
            <a:endParaRPr lang="en-US" sz="3000" kern="0">
              <a:solidFill>
                <a:srgbClr val="0072C6"/>
              </a:solidFill>
              <a:latin typeface="Segoe UI Light"/>
            </a:endParaRPr>
          </a:p>
        </p:txBody>
      </p:sp>
      <p:sp>
        <p:nvSpPr>
          <p:cNvPr id="2" name="Title 1"/>
          <p:cNvSpPr>
            <a:spLocks noGrp="1"/>
          </p:cNvSpPr>
          <p:nvPr>
            <p:ph type="title"/>
          </p:nvPr>
        </p:nvSpPr>
        <p:spPr/>
        <p:txBody>
          <a:bodyPr/>
          <a:lstStyle/>
          <a:p>
            <a:r>
              <a:rPr lang="en-IN" sz="3137" dirty="0"/>
              <a:t>That leverages the patterns, tech, and talent you already trust</a:t>
            </a:r>
            <a:endParaRPr lang="en-US" sz="3137" dirty="0"/>
          </a:p>
        </p:txBody>
      </p:sp>
      <p:sp>
        <p:nvSpPr>
          <p:cNvPr id="15" name="Freeform: Shape 14">
            <a:extLst>
              <a:ext uri="{FF2B5EF4-FFF2-40B4-BE49-F238E27FC236}">
                <a16:creationId xmlns:a16="http://schemas.microsoft.com/office/drawing/2014/main" id="{14CEAD7C-B65D-4522-813E-FE7358391BE5}"/>
              </a:ext>
            </a:extLst>
          </p:cNvPr>
          <p:cNvSpPr>
            <a:spLocks/>
          </p:cNvSpPr>
          <p:nvPr/>
        </p:nvSpPr>
        <p:spPr bwMode="auto">
          <a:xfrm>
            <a:off x="7948500" y="2162369"/>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7CB9E915-2E45-4103-AD32-9A7E9BB862BB}"/>
              </a:ext>
            </a:extLst>
          </p:cNvPr>
          <p:cNvSpPr>
            <a:spLocks/>
          </p:cNvSpPr>
          <p:nvPr/>
        </p:nvSpPr>
        <p:spPr bwMode="auto">
          <a:xfrm>
            <a:off x="4203249" y="2162369"/>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1AFECF8-36C3-4D21-BD47-BEEF75282EE8}"/>
              </a:ext>
            </a:extLst>
          </p:cNvPr>
          <p:cNvSpPr>
            <a:spLocks/>
          </p:cNvSpPr>
          <p:nvPr/>
        </p:nvSpPr>
        <p:spPr bwMode="auto">
          <a:xfrm>
            <a:off x="458000" y="2156671"/>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8FC26F13-6660-42B3-853C-346BECC576A7}"/>
              </a:ext>
            </a:extLst>
          </p:cNvPr>
          <p:cNvSpPr>
            <a:spLocks/>
          </p:cNvSpPr>
          <p:nvPr/>
        </p:nvSpPr>
        <p:spPr bwMode="auto">
          <a:xfrm>
            <a:off x="7948500" y="1881144"/>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02050"/>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102822" rIns="91427" bIns="45713" numCol="1" spcCol="0" rtlCol="0" fromWordArt="0" anchor="t" anchorCtr="0" forceAA="0" compatLnSpc="1">
            <a:prstTxWarp prst="textNoShape">
              <a:avLst/>
            </a:prstTxWarp>
            <a:noAutofit/>
          </a:bodyPr>
          <a:lstStyle/>
          <a:p>
            <a:pPr algn="ctr" defTabSz="914225">
              <a:spcBef>
                <a:spcPts val="1800"/>
              </a:spcBef>
            </a:pPr>
            <a:r>
              <a:rPr lang="en-US" sz="2353" dirty="0">
                <a:solidFill>
                  <a:srgbClr val="002050"/>
                </a:solidFill>
                <a:latin typeface="Segoe UI Light"/>
                <a:cs typeface="Segoe UI Semibold" panose="020B0702040204020203" pitchFamily="34" charset="0"/>
              </a:rPr>
              <a:t>Write once, use for multiple ledgers</a:t>
            </a:r>
          </a:p>
        </p:txBody>
      </p:sp>
      <p:sp>
        <p:nvSpPr>
          <p:cNvPr id="21" name="Freeform: Shape 20">
            <a:extLst>
              <a:ext uri="{FF2B5EF4-FFF2-40B4-BE49-F238E27FC236}">
                <a16:creationId xmlns:a16="http://schemas.microsoft.com/office/drawing/2014/main" id="{157C192A-8741-44D3-94E7-31041275658F}"/>
              </a:ext>
            </a:extLst>
          </p:cNvPr>
          <p:cNvSpPr>
            <a:spLocks/>
          </p:cNvSpPr>
          <p:nvPr/>
        </p:nvSpPr>
        <p:spPr bwMode="auto">
          <a:xfrm>
            <a:off x="4203249" y="1881144"/>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02050"/>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102822" rIns="91427" bIns="45713" numCol="1" spcCol="0" rtlCol="0" fromWordArt="0" anchor="t" anchorCtr="0" forceAA="0" compatLnSpc="1">
            <a:prstTxWarp prst="textNoShape">
              <a:avLst/>
            </a:prstTxWarp>
            <a:noAutofit/>
          </a:bodyPr>
          <a:lstStyle/>
          <a:p>
            <a:pPr algn="ctr" defTabSz="914225">
              <a:spcBef>
                <a:spcPts val="3600"/>
              </a:spcBef>
            </a:pPr>
            <a:r>
              <a:rPr lang="en-US" sz="2353" dirty="0">
                <a:solidFill>
                  <a:srgbClr val="002050"/>
                </a:solidFill>
                <a:latin typeface="Segoe UI Light"/>
                <a:cs typeface="Segoe UI Semibold" panose="020B0702040204020203" pitchFamily="34" charset="0"/>
              </a:rPr>
              <a:t>Code in traditional languages with</a:t>
            </a:r>
            <a:br>
              <a:rPr lang="en-US" sz="2353" dirty="0">
                <a:solidFill>
                  <a:srgbClr val="002050"/>
                </a:solidFill>
                <a:latin typeface="Segoe UI Light"/>
                <a:cs typeface="Segoe UI Semibold" panose="020B0702040204020203" pitchFamily="34" charset="0"/>
              </a:rPr>
            </a:br>
            <a:r>
              <a:rPr lang="en-US" sz="2353" dirty="0">
                <a:solidFill>
                  <a:srgbClr val="002050"/>
                </a:solidFill>
                <a:latin typeface="Segoe UI Light"/>
                <a:cs typeface="Segoe UI Semibold" panose="020B0702040204020203" pitchFamily="34" charset="0"/>
              </a:rPr>
              <a:t>existing </a:t>
            </a:r>
            <a:r>
              <a:rPr lang="en-US" sz="2353" dirty="0" err="1">
                <a:solidFill>
                  <a:srgbClr val="002050"/>
                </a:solidFill>
                <a:latin typeface="Segoe UI Light"/>
                <a:cs typeface="Segoe UI Semibold" panose="020B0702040204020203" pitchFamily="34" charset="0"/>
              </a:rPr>
              <a:t>devs</a:t>
            </a:r>
            <a:endParaRPr lang="en-US" sz="2353" dirty="0">
              <a:solidFill>
                <a:srgbClr val="002050"/>
              </a:solidFill>
              <a:latin typeface="Segoe UI Light"/>
              <a:cs typeface="Segoe UI Semibold" panose="020B0702040204020203" pitchFamily="34" charset="0"/>
            </a:endParaRPr>
          </a:p>
        </p:txBody>
      </p:sp>
      <p:sp>
        <p:nvSpPr>
          <p:cNvPr id="22" name="Freeform: Shape 21">
            <a:extLst>
              <a:ext uri="{FF2B5EF4-FFF2-40B4-BE49-F238E27FC236}">
                <a16:creationId xmlns:a16="http://schemas.microsoft.com/office/drawing/2014/main" id="{21A87CD1-0A77-4E98-928C-E5F2DFDEEE66}"/>
              </a:ext>
            </a:extLst>
          </p:cNvPr>
          <p:cNvSpPr>
            <a:spLocks/>
          </p:cNvSpPr>
          <p:nvPr/>
        </p:nvSpPr>
        <p:spPr bwMode="auto">
          <a:xfrm>
            <a:off x="458000" y="1881144"/>
            <a:ext cx="3555619" cy="39506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02050"/>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102822" rIns="91427" bIns="45713" numCol="1" spcCol="0" rtlCol="0" fromWordArt="0" anchor="t" anchorCtr="0" forceAA="0" compatLnSpc="1">
            <a:prstTxWarp prst="textNoShape">
              <a:avLst/>
            </a:prstTxWarp>
            <a:noAutofit/>
          </a:bodyPr>
          <a:lstStyle/>
          <a:p>
            <a:pPr algn="ctr" defTabSz="914225">
              <a:spcBef>
                <a:spcPts val="3600"/>
              </a:spcBef>
            </a:pPr>
            <a:r>
              <a:rPr lang="en-US" sz="2353" dirty="0">
                <a:solidFill>
                  <a:srgbClr val="002050"/>
                </a:solidFill>
                <a:latin typeface="Segoe UI Light"/>
                <a:cs typeface="Segoe UI Semibold" panose="020B0702040204020203" pitchFamily="34" charset="0"/>
              </a:rPr>
              <a:t>Securely call</a:t>
            </a:r>
            <a:br>
              <a:rPr lang="en-US" sz="2353" dirty="0">
                <a:solidFill>
                  <a:srgbClr val="002050"/>
                </a:solidFill>
                <a:latin typeface="Segoe UI Light"/>
                <a:cs typeface="Segoe UI Semibold" panose="020B0702040204020203" pitchFamily="34" charset="0"/>
              </a:rPr>
            </a:br>
            <a:r>
              <a:rPr lang="en-US" sz="2353" dirty="0">
                <a:solidFill>
                  <a:srgbClr val="002050"/>
                </a:solidFill>
                <a:latin typeface="Segoe UI Light"/>
                <a:cs typeface="Segoe UI Semibold" panose="020B0702040204020203" pitchFamily="34" charset="0"/>
              </a:rPr>
              <a:t>off chain data</a:t>
            </a:r>
          </a:p>
        </p:txBody>
      </p:sp>
      <p:cxnSp>
        <p:nvCxnSpPr>
          <p:cNvPr id="23" name="Straight Connector 22">
            <a:extLst>
              <a:ext uri="{FF2B5EF4-FFF2-40B4-BE49-F238E27FC236}">
                <a16:creationId xmlns:a16="http://schemas.microsoft.com/office/drawing/2014/main" id="{BA13859F-0B05-44A3-836C-6DA85C7E546F}"/>
              </a:ext>
            </a:extLst>
          </p:cNvPr>
          <p:cNvCxnSpPr>
            <a:cxnSpLocks/>
          </p:cNvCxnSpPr>
          <p:nvPr/>
        </p:nvCxnSpPr>
        <p:spPr>
          <a:xfrm>
            <a:off x="8942632" y="3695107"/>
            <a:ext cx="1567355" cy="0"/>
          </a:xfrm>
          <a:prstGeom prst="line">
            <a:avLst/>
          </a:prstGeom>
          <a:ln>
            <a:solidFill>
              <a:schemeClr val="bg2">
                <a:lumMod val="9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1F0C3A-013D-4A4C-AB94-CE646B05366F}"/>
              </a:ext>
            </a:extLst>
          </p:cNvPr>
          <p:cNvCxnSpPr/>
          <p:nvPr/>
        </p:nvCxnSpPr>
        <p:spPr>
          <a:xfrm>
            <a:off x="5197381" y="3695107"/>
            <a:ext cx="1567355" cy="0"/>
          </a:xfrm>
          <a:prstGeom prst="line">
            <a:avLst/>
          </a:prstGeom>
          <a:ln>
            <a:solidFill>
              <a:schemeClr val="bg2">
                <a:lumMod val="9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D9DF25-6545-44F5-A128-9FFF6A0C9B59}"/>
              </a:ext>
            </a:extLst>
          </p:cNvPr>
          <p:cNvCxnSpPr/>
          <p:nvPr/>
        </p:nvCxnSpPr>
        <p:spPr>
          <a:xfrm>
            <a:off x="1452131" y="3695107"/>
            <a:ext cx="1567355" cy="0"/>
          </a:xfrm>
          <a:prstGeom prst="line">
            <a:avLst/>
          </a:prstGeom>
          <a:ln>
            <a:solidFill>
              <a:schemeClr val="bg2">
                <a:lumMod val="9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35C260-9D83-426F-AC6F-891B07EC463A}"/>
              </a:ext>
            </a:extLst>
          </p:cNvPr>
          <p:cNvSpPr/>
          <p:nvPr/>
        </p:nvSpPr>
        <p:spPr>
          <a:xfrm>
            <a:off x="1494564" y="2837991"/>
            <a:ext cx="1482489" cy="520896"/>
          </a:xfrm>
          <a:prstGeom prst="rect">
            <a:avLst/>
          </a:prstGeom>
        </p:spPr>
        <p:txBody>
          <a:bodyPr wrap="none">
            <a:spAutoFit/>
          </a:bodyPr>
          <a:lstStyle/>
          <a:p>
            <a:pPr algn="ctr" defTabSz="914225"/>
            <a:r>
              <a:rPr lang="en-IN" sz="2745" dirty="0">
                <a:solidFill>
                  <a:srgbClr val="002050"/>
                </a:solidFill>
                <a:latin typeface="Segoe UI Semibold" panose="020B0702040204020203" pitchFamily="34" charset="0"/>
                <a:cs typeface="Segoe UI Semibold" panose="020B0702040204020203" pitchFamily="34" charset="0"/>
              </a:rPr>
              <a:t>Security</a:t>
            </a:r>
          </a:p>
        </p:txBody>
      </p:sp>
      <p:sp>
        <p:nvSpPr>
          <p:cNvPr id="29" name="Rectangle 28">
            <a:extLst>
              <a:ext uri="{FF2B5EF4-FFF2-40B4-BE49-F238E27FC236}">
                <a16:creationId xmlns:a16="http://schemas.microsoft.com/office/drawing/2014/main" id="{994866FF-CDD6-4065-B52D-8D3142EE5321}"/>
              </a:ext>
            </a:extLst>
          </p:cNvPr>
          <p:cNvSpPr/>
          <p:nvPr/>
        </p:nvSpPr>
        <p:spPr>
          <a:xfrm>
            <a:off x="4910092" y="2837991"/>
            <a:ext cx="2141931" cy="520896"/>
          </a:xfrm>
          <a:prstGeom prst="rect">
            <a:avLst/>
          </a:prstGeom>
        </p:spPr>
        <p:txBody>
          <a:bodyPr wrap="none">
            <a:spAutoFit/>
          </a:bodyPr>
          <a:lstStyle/>
          <a:p>
            <a:pPr algn="ctr" defTabSz="914225"/>
            <a:r>
              <a:rPr lang="en-IN" sz="2745" dirty="0">
                <a:solidFill>
                  <a:srgbClr val="002050"/>
                </a:solidFill>
                <a:latin typeface="Segoe UI Semibold" panose="020B0702040204020203" pitchFamily="34" charset="0"/>
                <a:cs typeface="Segoe UI Semibold" panose="020B0702040204020203" pitchFamily="34" charset="0"/>
              </a:rPr>
              <a:t>Productivity</a:t>
            </a:r>
          </a:p>
        </p:txBody>
      </p:sp>
      <p:sp>
        <p:nvSpPr>
          <p:cNvPr id="30" name="Rectangle 29">
            <a:extLst>
              <a:ext uri="{FF2B5EF4-FFF2-40B4-BE49-F238E27FC236}">
                <a16:creationId xmlns:a16="http://schemas.microsoft.com/office/drawing/2014/main" id="{31EF9786-60F6-4834-8F34-9D545425F76B}"/>
              </a:ext>
            </a:extLst>
          </p:cNvPr>
          <p:cNvSpPr/>
          <p:nvPr/>
        </p:nvSpPr>
        <p:spPr>
          <a:xfrm>
            <a:off x="8661896" y="2837991"/>
            <a:ext cx="2128827" cy="520896"/>
          </a:xfrm>
          <a:prstGeom prst="rect">
            <a:avLst/>
          </a:prstGeom>
        </p:spPr>
        <p:txBody>
          <a:bodyPr wrap="square">
            <a:spAutoFit/>
          </a:bodyPr>
          <a:lstStyle/>
          <a:p>
            <a:pPr algn="ctr" defTabSz="914225"/>
            <a:r>
              <a:rPr lang="en-IN" sz="2745" dirty="0">
                <a:solidFill>
                  <a:srgbClr val="002050"/>
                </a:solidFill>
                <a:latin typeface="Segoe UI Semibold" panose="020B0702040204020203" pitchFamily="34" charset="0"/>
                <a:cs typeface="Segoe UI Semibold" panose="020B0702040204020203" pitchFamily="34" charset="0"/>
              </a:rPr>
              <a:t>Modularity</a:t>
            </a:r>
          </a:p>
        </p:txBody>
      </p:sp>
      <p:grpSp>
        <p:nvGrpSpPr>
          <p:cNvPr id="42" name="Group 41">
            <a:extLst>
              <a:ext uri="{FF2B5EF4-FFF2-40B4-BE49-F238E27FC236}">
                <a16:creationId xmlns:a16="http://schemas.microsoft.com/office/drawing/2014/main" id="{35774617-B863-437B-B8FB-21597A8B4711}"/>
              </a:ext>
            </a:extLst>
          </p:cNvPr>
          <p:cNvGrpSpPr/>
          <p:nvPr/>
        </p:nvGrpSpPr>
        <p:grpSpPr>
          <a:xfrm>
            <a:off x="10398528" y="6472490"/>
            <a:ext cx="1111567" cy="287039"/>
            <a:chOff x="613751" y="5469247"/>
            <a:chExt cx="11507941" cy="2971693"/>
          </a:xfrm>
        </p:grpSpPr>
        <p:grpSp>
          <p:nvGrpSpPr>
            <p:cNvPr id="43" name="Group 42">
              <a:extLst>
                <a:ext uri="{FF2B5EF4-FFF2-40B4-BE49-F238E27FC236}">
                  <a16:creationId xmlns:a16="http://schemas.microsoft.com/office/drawing/2014/main" id="{14183F1C-2871-4797-B29A-149AF8E996A9}"/>
                </a:ext>
              </a:extLst>
            </p:cNvPr>
            <p:cNvGrpSpPr/>
            <p:nvPr/>
          </p:nvGrpSpPr>
          <p:grpSpPr>
            <a:xfrm>
              <a:off x="613751" y="5469247"/>
              <a:ext cx="3141000" cy="2971693"/>
              <a:chOff x="461351" y="2167979"/>
              <a:chExt cx="3141000" cy="2971693"/>
            </a:xfrm>
          </p:grpSpPr>
          <p:sp>
            <p:nvSpPr>
              <p:cNvPr id="50" name="Cube 49">
                <a:extLst>
                  <a:ext uri="{FF2B5EF4-FFF2-40B4-BE49-F238E27FC236}">
                    <a16:creationId xmlns:a16="http://schemas.microsoft.com/office/drawing/2014/main" id="{5196277D-E3BF-4544-9485-EA64217F1E58}"/>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1" name="TextBox 50">
                <a:extLst>
                  <a:ext uri="{FF2B5EF4-FFF2-40B4-BE49-F238E27FC236}">
                    <a16:creationId xmlns:a16="http://schemas.microsoft.com/office/drawing/2014/main" id="{7DC27BD6-0674-4F9F-BFCA-9B1E2714B18E}"/>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44" name="Cube 43">
              <a:extLst>
                <a:ext uri="{FF2B5EF4-FFF2-40B4-BE49-F238E27FC236}">
                  <a16:creationId xmlns:a16="http://schemas.microsoft.com/office/drawing/2014/main" id="{3408E607-3593-4CAF-9800-23B2F966FAF2}"/>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5" name="TextBox 44">
              <a:extLst>
                <a:ext uri="{FF2B5EF4-FFF2-40B4-BE49-F238E27FC236}">
                  <a16:creationId xmlns:a16="http://schemas.microsoft.com/office/drawing/2014/main" id="{F6015E8F-14BA-4BD0-93D3-BCF75FFB1FB1}"/>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46" name="Cube 45">
              <a:extLst>
                <a:ext uri="{FF2B5EF4-FFF2-40B4-BE49-F238E27FC236}">
                  <a16:creationId xmlns:a16="http://schemas.microsoft.com/office/drawing/2014/main" id="{D244A61F-99DE-4361-B79A-6510ECB80DC7}"/>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7" name="TextBox 46">
              <a:extLst>
                <a:ext uri="{FF2B5EF4-FFF2-40B4-BE49-F238E27FC236}">
                  <a16:creationId xmlns:a16="http://schemas.microsoft.com/office/drawing/2014/main" id="{DB4375E6-39A4-46E0-86AD-86221DDD0442}"/>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48" name="Cube 47">
              <a:extLst>
                <a:ext uri="{FF2B5EF4-FFF2-40B4-BE49-F238E27FC236}">
                  <a16:creationId xmlns:a16="http://schemas.microsoft.com/office/drawing/2014/main" id="{7AA72618-571D-4DAD-9C15-0C8F7F0F904A}"/>
                </a:ext>
              </a:extLst>
            </p:cNvPr>
            <p:cNvSpPr/>
            <p:nvPr/>
          </p:nvSpPr>
          <p:spPr bwMode="auto">
            <a:xfrm>
              <a:off x="8980692"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9" name="TextBox 48">
              <a:extLst>
                <a:ext uri="{FF2B5EF4-FFF2-40B4-BE49-F238E27FC236}">
                  <a16:creationId xmlns:a16="http://schemas.microsoft.com/office/drawing/2014/main" id="{3510B868-B5EB-4901-88EF-39E949928691}"/>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3" name="Rectangle 2">
            <a:extLst>
              <a:ext uri="{FF2B5EF4-FFF2-40B4-BE49-F238E27FC236}">
                <a16:creationId xmlns:a16="http://schemas.microsoft.com/office/drawing/2014/main" id="{5012ACCA-8DC1-4BAD-BA8E-91A78138F42A}"/>
              </a:ext>
            </a:extLst>
          </p:cNvPr>
          <p:cNvSpPr/>
          <p:nvPr/>
        </p:nvSpPr>
        <p:spPr>
          <a:xfrm>
            <a:off x="6008097" y="6488668"/>
            <a:ext cx="4416209" cy="369332"/>
          </a:xfrm>
          <a:prstGeom prst="rect">
            <a:avLst/>
          </a:prstGeom>
        </p:spPr>
        <p:txBody>
          <a:bodyPr wrap="none">
            <a:spAutoFit/>
          </a:bodyPr>
          <a:lstStyle/>
          <a:p>
            <a:pPr algn="ctr" defTabSz="914225">
              <a:spcAft>
                <a:spcPts val="600"/>
              </a:spcAft>
            </a:pPr>
            <a:r>
              <a:rPr lang="en-US" dirty="0">
                <a:solidFill>
                  <a:schemeClr val="bg1"/>
                </a:solidFill>
                <a:cs typeface="Segoe UI Semibold" panose="020B0702040204020203" pitchFamily="34" charset="0"/>
              </a:rPr>
              <a:t>What barriers should I expect along the way?</a:t>
            </a:r>
          </a:p>
        </p:txBody>
      </p:sp>
    </p:spTree>
    <p:extLst>
      <p:ext uri="{BB962C8B-B14F-4D97-AF65-F5344CB8AC3E}">
        <p14:creationId xmlns:p14="http://schemas.microsoft.com/office/powerpoint/2010/main" val="207181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C484468-0FAF-4B62-9FA8-9BCCA2006B89}"/>
              </a:ext>
            </a:extLst>
          </p:cNvPr>
          <p:cNvSpPr/>
          <p:nvPr/>
        </p:nvSpPr>
        <p:spPr bwMode="auto">
          <a:xfrm>
            <a:off x="6033879" y="1189494"/>
            <a:ext cx="6157256" cy="56680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r>
              <a:rPr lang="en-US" sz="3600" dirty="0"/>
              <a:t>Microsoft is committed to your blockchain journey</a:t>
            </a:r>
          </a:p>
        </p:txBody>
      </p:sp>
      <p:sp>
        <p:nvSpPr>
          <p:cNvPr id="35" name="Rectangle 34">
            <a:extLst>
              <a:ext uri="{FF2B5EF4-FFF2-40B4-BE49-F238E27FC236}">
                <a16:creationId xmlns:a16="http://schemas.microsoft.com/office/drawing/2014/main" id="{0F2A2689-E82D-4E1A-9570-D3AE3BD2E9C6}"/>
              </a:ext>
            </a:extLst>
          </p:cNvPr>
          <p:cNvSpPr/>
          <p:nvPr/>
        </p:nvSpPr>
        <p:spPr>
          <a:xfrm>
            <a:off x="7674787" y="1894921"/>
            <a:ext cx="3566559" cy="52149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914225">
              <a:defRPr/>
            </a:pPr>
            <a:r>
              <a:rPr lang="en-US" sz="2400" dirty="0">
                <a:solidFill>
                  <a:srgbClr val="002050"/>
                </a:solidFill>
                <a:latin typeface="Segoe UI Semilight"/>
              </a:rPr>
              <a:t>Identify your use scenario</a:t>
            </a:r>
          </a:p>
        </p:txBody>
      </p:sp>
      <p:cxnSp>
        <p:nvCxnSpPr>
          <p:cNvPr id="5" name="Straight Arrow Connector 4">
            <a:extLst>
              <a:ext uri="{FF2B5EF4-FFF2-40B4-BE49-F238E27FC236}">
                <a16:creationId xmlns:a16="http://schemas.microsoft.com/office/drawing/2014/main" id="{E69C3CF4-4E91-4DC1-81E9-47909CFBB18D}"/>
              </a:ext>
            </a:extLst>
          </p:cNvPr>
          <p:cNvCxnSpPr>
            <a:cxnSpLocks/>
          </p:cNvCxnSpPr>
          <p:nvPr/>
        </p:nvCxnSpPr>
        <p:spPr>
          <a:xfrm flipV="1">
            <a:off x="7457541" y="1835707"/>
            <a:ext cx="0" cy="4388366"/>
          </a:xfrm>
          <a:prstGeom prst="straightConnector1">
            <a:avLst/>
          </a:prstGeom>
          <a:ln w="28575">
            <a:solidFill>
              <a:srgbClr val="002050"/>
            </a:solidFill>
            <a:headEnd type="triangle"/>
            <a:tailEnd type="none" w="lg" len="med"/>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CDF8AC53-A3BD-407E-8A26-F54BC4D299AC}"/>
              </a:ext>
            </a:extLst>
          </p:cNvPr>
          <p:cNvSpPr/>
          <p:nvPr/>
        </p:nvSpPr>
        <p:spPr>
          <a:xfrm>
            <a:off x="1751565" y="5277009"/>
            <a:ext cx="3793597" cy="947063"/>
          </a:xfrm>
          <a:custGeom>
            <a:avLst/>
            <a:gdLst>
              <a:gd name="connsiteX0" fmla="*/ 0 w 3343604"/>
              <a:gd name="connsiteY0" fmla="*/ 0 h 933540"/>
              <a:gd name="connsiteX1" fmla="*/ 3343604 w 3343604"/>
              <a:gd name="connsiteY1" fmla="*/ 0 h 933540"/>
              <a:gd name="connsiteX2" fmla="*/ 3343604 w 3343604"/>
              <a:gd name="connsiteY2" fmla="*/ 933540 h 933540"/>
              <a:gd name="connsiteX3" fmla="*/ 0 w 3343604"/>
              <a:gd name="connsiteY3" fmla="*/ 933540 h 933540"/>
              <a:gd name="connsiteX4" fmla="*/ 0 w 3343604"/>
              <a:gd name="connsiteY4" fmla="*/ 0 h 93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604" h="933540">
                <a:moveTo>
                  <a:pt x="0" y="0"/>
                </a:moveTo>
                <a:lnTo>
                  <a:pt x="3343604" y="0"/>
                </a:lnTo>
                <a:lnTo>
                  <a:pt x="3343604" y="933540"/>
                </a:lnTo>
                <a:lnTo>
                  <a:pt x="0" y="93354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87820">
              <a:spcBef>
                <a:spcPct val="0"/>
              </a:spcBef>
              <a:spcAft>
                <a:spcPct val="35000"/>
              </a:spcAft>
              <a:defRPr/>
            </a:pPr>
            <a:r>
              <a:rPr lang="en-US" sz="2400" dirty="0">
                <a:solidFill>
                  <a:srgbClr val="002050"/>
                </a:solidFill>
                <a:latin typeface="Segoe UI Semibold" panose="020B0702040204020203" pitchFamily="34" charset="0"/>
                <a:cs typeface="Segoe UI Semibold" panose="020B0702040204020203" pitchFamily="34" charset="0"/>
              </a:rPr>
              <a:t>Innovate</a:t>
            </a:r>
            <a:r>
              <a:rPr lang="en-US" sz="2400" dirty="0">
                <a:solidFill>
                  <a:schemeClr val="tx1"/>
                </a:solidFill>
                <a:latin typeface="Segoe UI Light"/>
              </a:rPr>
              <a:t> with confidence</a:t>
            </a:r>
            <a:endParaRPr lang="en-US" sz="2400" dirty="0">
              <a:solidFill>
                <a:srgbClr val="002050"/>
              </a:solidFill>
              <a:latin typeface="Segoe UI Semibold" panose="020B0702040204020203" pitchFamily="34" charset="0"/>
              <a:cs typeface="Segoe UI Semibold" panose="020B0702040204020203" pitchFamily="34" charset="0"/>
            </a:endParaRPr>
          </a:p>
        </p:txBody>
      </p:sp>
      <p:sp>
        <p:nvSpPr>
          <p:cNvPr id="7" name="Freeform: Shape 6">
            <a:extLst>
              <a:ext uri="{FF2B5EF4-FFF2-40B4-BE49-F238E27FC236}">
                <a16:creationId xmlns:a16="http://schemas.microsoft.com/office/drawing/2014/main" id="{B4EC461B-97AC-4C04-81BB-204E0B282AF2}"/>
              </a:ext>
            </a:extLst>
          </p:cNvPr>
          <p:cNvSpPr/>
          <p:nvPr/>
        </p:nvSpPr>
        <p:spPr>
          <a:xfrm>
            <a:off x="1751564" y="3390503"/>
            <a:ext cx="4282316" cy="947063"/>
          </a:xfrm>
          <a:custGeom>
            <a:avLst/>
            <a:gdLst>
              <a:gd name="connsiteX0" fmla="*/ 0 w 3343604"/>
              <a:gd name="connsiteY0" fmla="*/ 0 h 933540"/>
              <a:gd name="connsiteX1" fmla="*/ 3343604 w 3343604"/>
              <a:gd name="connsiteY1" fmla="*/ 0 h 933540"/>
              <a:gd name="connsiteX2" fmla="*/ 3343604 w 3343604"/>
              <a:gd name="connsiteY2" fmla="*/ 933540 h 933540"/>
              <a:gd name="connsiteX3" fmla="*/ 0 w 3343604"/>
              <a:gd name="connsiteY3" fmla="*/ 933540 h 933540"/>
              <a:gd name="connsiteX4" fmla="*/ 0 w 3343604"/>
              <a:gd name="connsiteY4" fmla="*/ 0 h 93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604" h="933540">
                <a:moveTo>
                  <a:pt x="0" y="0"/>
                </a:moveTo>
                <a:lnTo>
                  <a:pt x="3343604" y="0"/>
                </a:lnTo>
                <a:lnTo>
                  <a:pt x="3343604" y="933540"/>
                </a:lnTo>
                <a:lnTo>
                  <a:pt x="0" y="93354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87820">
              <a:spcBef>
                <a:spcPct val="0"/>
              </a:spcBef>
              <a:spcAft>
                <a:spcPct val="35000"/>
              </a:spcAft>
              <a:defRPr/>
            </a:pPr>
            <a:r>
              <a:rPr lang="en-US" sz="2400" dirty="0">
                <a:solidFill>
                  <a:srgbClr val="002050"/>
                </a:solidFill>
                <a:latin typeface="Segoe UI Semibold" panose="020B0702040204020203" pitchFamily="34" charset="0"/>
                <a:cs typeface="Segoe UI Semibold" panose="020B0702040204020203" pitchFamily="34" charset="0"/>
              </a:rPr>
              <a:t>Accelerate</a:t>
            </a:r>
            <a:r>
              <a:rPr lang="en-US" sz="2400" dirty="0">
                <a:solidFill>
                  <a:srgbClr val="353535"/>
                </a:solidFill>
                <a:latin typeface="Segoe UI Light"/>
              </a:rPr>
              <a:t> </a:t>
            </a:r>
            <a:r>
              <a:rPr lang="en-US" sz="2400" dirty="0">
                <a:solidFill>
                  <a:schemeClr val="tx1"/>
                </a:solidFill>
                <a:latin typeface="Segoe UI Light"/>
              </a:rPr>
              <a:t>time to value</a:t>
            </a:r>
          </a:p>
        </p:txBody>
      </p:sp>
      <p:sp>
        <p:nvSpPr>
          <p:cNvPr id="6" name="Freeform: Shape 5">
            <a:extLst>
              <a:ext uri="{FF2B5EF4-FFF2-40B4-BE49-F238E27FC236}">
                <a16:creationId xmlns:a16="http://schemas.microsoft.com/office/drawing/2014/main" id="{132F668F-1361-49E9-96AC-660041E6B1CD}"/>
              </a:ext>
            </a:extLst>
          </p:cNvPr>
          <p:cNvSpPr/>
          <p:nvPr/>
        </p:nvSpPr>
        <p:spPr>
          <a:xfrm>
            <a:off x="1751564" y="1564201"/>
            <a:ext cx="4088667" cy="947063"/>
          </a:xfrm>
          <a:custGeom>
            <a:avLst/>
            <a:gdLst>
              <a:gd name="connsiteX0" fmla="*/ 0 w 3343604"/>
              <a:gd name="connsiteY0" fmla="*/ 0 h 933540"/>
              <a:gd name="connsiteX1" fmla="*/ 3343604 w 3343604"/>
              <a:gd name="connsiteY1" fmla="*/ 0 h 933540"/>
              <a:gd name="connsiteX2" fmla="*/ 3343604 w 3343604"/>
              <a:gd name="connsiteY2" fmla="*/ 933540 h 933540"/>
              <a:gd name="connsiteX3" fmla="*/ 0 w 3343604"/>
              <a:gd name="connsiteY3" fmla="*/ 933540 h 933540"/>
              <a:gd name="connsiteX4" fmla="*/ 0 w 3343604"/>
              <a:gd name="connsiteY4" fmla="*/ 0 h 93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604" h="933540">
                <a:moveTo>
                  <a:pt x="0" y="0"/>
                </a:moveTo>
                <a:lnTo>
                  <a:pt x="3343604" y="0"/>
                </a:lnTo>
                <a:lnTo>
                  <a:pt x="3343604" y="933540"/>
                </a:lnTo>
                <a:lnTo>
                  <a:pt x="0" y="933540"/>
                </a:lnTo>
                <a:lnTo>
                  <a:pt x="0" y="0"/>
                </a:lnTo>
                <a:close/>
              </a:path>
            </a:pathLst>
          </a:custGeom>
          <a:no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87820">
              <a:spcBef>
                <a:spcPct val="0"/>
              </a:spcBef>
              <a:spcAft>
                <a:spcPct val="35000"/>
              </a:spcAft>
              <a:defRPr/>
            </a:pPr>
            <a:r>
              <a:rPr lang="en-US" sz="2400" dirty="0">
                <a:solidFill>
                  <a:srgbClr val="002050"/>
                </a:solidFill>
                <a:latin typeface="Segoe UI Semibold" panose="020B0702040204020203" pitchFamily="34" charset="0"/>
                <a:cs typeface="Segoe UI Semibold" panose="020B0702040204020203" pitchFamily="34" charset="0"/>
              </a:rPr>
              <a:t>Simplify </a:t>
            </a:r>
            <a:r>
              <a:rPr lang="en-US" sz="2400" dirty="0">
                <a:solidFill>
                  <a:schemeClr val="tx1"/>
                </a:solidFill>
                <a:latin typeface="Segoe UI Light"/>
                <a:cs typeface="Segoe UI Semibold" panose="020B0702040204020203" pitchFamily="34" charset="0"/>
              </a:rPr>
              <a:t>development</a:t>
            </a:r>
            <a:endParaRPr lang="en-US" sz="2400" dirty="0">
              <a:solidFill>
                <a:schemeClr val="tx1"/>
              </a:solidFill>
              <a:latin typeface="Segoe UI Light"/>
            </a:endParaRPr>
          </a:p>
        </p:txBody>
      </p:sp>
      <p:sp>
        <p:nvSpPr>
          <p:cNvPr id="130" name="Freeform: Shape 129">
            <a:extLst>
              <a:ext uri="{FF2B5EF4-FFF2-40B4-BE49-F238E27FC236}">
                <a16:creationId xmlns:a16="http://schemas.microsoft.com/office/drawing/2014/main" id="{AF052641-4FBF-4C2E-BC74-C5364D3881C8}"/>
              </a:ext>
            </a:extLst>
          </p:cNvPr>
          <p:cNvSpPr>
            <a:spLocks/>
          </p:cNvSpPr>
          <p:nvPr/>
        </p:nvSpPr>
        <p:spPr bwMode="auto">
          <a:xfrm>
            <a:off x="674656" y="3708603"/>
            <a:ext cx="493979" cy="316007"/>
          </a:xfrm>
          <a:custGeom>
            <a:avLst/>
            <a:gdLst>
              <a:gd name="connsiteX0" fmla="*/ 587920 w 1168813"/>
              <a:gd name="connsiteY0" fmla="*/ 79375 h 747712"/>
              <a:gd name="connsiteX1" fmla="*/ 587920 w 1168813"/>
              <a:gd name="connsiteY1" fmla="*/ 237942 h 747712"/>
              <a:gd name="connsiteX2" fmla="*/ 557549 w 1168813"/>
              <a:gd name="connsiteY2" fmla="*/ 268381 h 747712"/>
              <a:gd name="connsiteX3" fmla="*/ 60325 w 1168813"/>
              <a:gd name="connsiteY3" fmla="*/ 268381 h 747712"/>
              <a:gd name="connsiteX4" fmla="*/ 60325 w 1168813"/>
              <a:gd name="connsiteY4" fmla="*/ 479331 h 747712"/>
              <a:gd name="connsiteX5" fmla="*/ 557549 w 1168813"/>
              <a:gd name="connsiteY5" fmla="*/ 479331 h 747712"/>
              <a:gd name="connsiteX6" fmla="*/ 587920 w 1168813"/>
              <a:gd name="connsiteY6" fmla="*/ 509771 h 747712"/>
              <a:gd name="connsiteX7" fmla="*/ 587920 w 1168813"/>
              <a:gd name="connsiteY7" fmla="*/ 668337 h 747712"/>
              <a:gd name="connsiteX8" fmla="*/ 1085850 w 1168813"/>
              <a:gd name="connsiteY8" fmla="*/ 373856 h 747712"/>
              <a:gd name="connsiteX9" fmla="*/ 587920 w 1168813"/>
              <a:gd name="connsiteY9" fmla="*/ 79375 h 747712"/>
              <a:gd name="connsiteX10" fmla="*/ 562752 w 1168813"/>
              <a:gd name="connsiteY10" fmla="*/ 0 h 747712"/>
              <a:gd name="connsiteX11" fmla="*/ 580405 w 1168813"/>
              <a:gd name="connsiteY11" fmla="*/ 4961 h 747712"/>
              <a:gd name="connsiteX12" fmla="*/ 1147393 w 1168813"/>
              <a:gd name="connsiteY12" fmla="*/ 341609 h 747712"/>
              <a:gd name="connsiteX13" fmla="*/ 1150924 w 1168813"/>
              <a:gd name="connsiteY13" fmla="*/ 341609 h 747712"/>
              <a:gd name="connsiteX14" fmla="*/ 1154454 w 1168813"/>
              <a:gd name="connsiteY14" fmla="*/ 345153 h 747712"/>
              <a:gd name="connsiteX15" fmla="*/ 1155160 w 1168813"/>
              <a:gd name="connsiteY15" fmla="*/ 345861 h 747712"/>
              <a:gd name="connsiteX16" fmla="*/ 1168576 w 1168813"/>
              <a:gd name="connsiteY16" fmla="*/ 377046 h 747712"/>
              <a:gd name="connsiteX17" fmla="*/ 1150924 w 1168813"/>
              <a:gd name="connsiteY17" fmla="*/ 404686 h 747712"/>
              <a:gd name="connsiteX18" fmla="*/ 578992 w 1168813"/>
              <a:gd name="connsiteY18" fmla="*/ 743460 h 747712"/>
              <a:gd name="connsiteX19" fmla="*/ 562752 w 1168813"/>
              <a:gd name="connsiteY19" fmla="*/ 747712 h 747712"/>
              <a:gd name="connsiteX20" fmla="*/ 527448 w 1168813"/>
              <a:gd name="connsiteY20" fmla="*/ 714402 h 747712"/>
              <a:gd name="connsiteX21" fmla="*/ 527448 w 1168813"/>
              <a:gd name="connsiteY21" fmla="*/ 712984 h 747712"/>
              <a:gd name="connsiteX22" fmla="*/ 527448 w 1168813"/>
              <a:gd name="connsiteY22" fmla="*/ 540054 h 747712"/>
              <a:gd name="connsiteX23" fmla="*/ 45190 w 1168813"/>
              <a:gd name="connsiteY23" fmla="*/ 540054 h 747712"/>
              <a:gd name="connsiteX24" fmla="*/ 0 w 1168813"/>
              <a:gd name="connsiteY24" fmla="*/ 494695 h 747712"/>
              <a:gd name="connsiteX25" fmla="*/ 0 w 1168813"/>
              <a:gd name="connsiteY25" fmla="*/ 253017 h 747712"/>
              <a:gd name="connsiteX26" fmla="*/ 45190 w 1168813"/>
              <a:gd name="connsiteY26" fmla="*/ 207659 h 747712"/>
              <a:gd name="connsiteX27" fmla="*/ 527448 w 1168813"/>
              <a:gd name="connsiteY27" fmla="*/ 207659 h 747712"/>
              <a:gd name="connsiteX28" fmla="*/ 527448 w 1168813"/>
              <a:gd name="connsiteY28" fmla="*/ 34019 h 747712"/>
              <a:gd name="connsiteX29" fmla="*/ 527448 w 1168813"/>
              <a:gd name="connsiteY29" fmla="*/ 30476 h 747712"/>
              <a:gd name="connsiteX30" fmla="*/ 527448 w 1168813"/>
              <a:gd name="connsiteY30" fmla="*/ 29767 h 747712"/>
              <a:gd name="connsiteX31" fmla="*/ 528154 w 1168813"/>
              <a:gd name="connsiteY31" fmla="*/ 27641 h 747712"/>
              <a:gd name="connsiteX32" fmla="*/ 562752 w 1168813"/>
              <a:gd name="connsiteY32" fmla="*/ 0 h 7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68813" h="747712">
                <a:moveTo>
                  <a:pt x="587920" y="79375"/>
                </a:moveTo>
                <a:cubicBezTo>
                  <a:pt x="587920" y="79375"/>
                  <a:pt x="587920" y="79375"/>
                  <a:pt x="587920" y="237942"/>
                </a:cubicBezTo>
                <a:cubicBezTo>
                  <a:pt x="587920" y="254931"/>
                  <a:pt x="574500" y="268381"/>
                  <a:pt x="557549" y="268381"/>
                </a:cubicBezTo>
                <a:cubicBezTo>
                  <a:pt x="557549" y="268381"/>
                  <a:pt x="557549" y="268381"/>
                  <a:pt x="60325" y="268381"/>
                </a:cubicBezTo>
                <a:cubicBezTo>
                  <a:pt x="60325" y="268381"/>
                  <a:pt x="60325" y="268381"/>
                  <a:pt x="60325" y="479331"/>
                </a:cubicBezTo>
                <a:cubicBezTo>
                  <a:pt x="60325" y="479331"/>
                  <a:pt x="60325" y="479331"/>
                  <a:pt x="557549" y="479331"/>
                </a:cubicBezTo>
                <a:cubicBezTo>
                  <a:pt x="574500" y="479331"/>
                  <a:pt x="587920" y="492781"/>
                  <a:pt x="587920" y="509771"/>
                </a:cubicBezTo>
                <a:cubicBezTo>
                  <a:pt x="587920" y="509771"/>
                  <a:pt x="587920" y="509771"/>
                  <a:pt x="587920" y="668337"/>
                </a:cubicBezTo>
                <a:cubicBezTo>
                  <a:pt x="587920" y="668337"/>
                  <a:pt x="587920" y="668337"/>
                  <a:pt x="1085850" y="373856"/>
                </a:cubicBezTo>
                <a:cubicBezTo>
                  <a:pt x="1085850" y="373856"/>
                  <a:pt x="1085850" y="373856"/>
                  <a:pt x="587920" y="79375"/>
                </a:cubicBezTo>
                <a:close/>
                <a:moveTo>
                  <a:pt x="562752" y="0"/>
                </a:moveTo>
                <a:cubicBezTo>
                  <a:pt x="569107" y="0"/>
                  <a:pt x="574756" y="1418"/>
                  <a:pt x="580405" y="4961"/>
                </a:cubicBezTo>
                <a:cubicBezTo>
                  <a:pt x="580405" y="4961"/>
                  <a:pt x="580405" y="4961"/>
                  <a:pt x="1147393" y="341609"/>
                </a:cubicBezTo>
                <a:cubicBezTo>
                  <a:pt x="1147393" y="341609"/>
                  <a:pt x="1147393" y="341609"/>
                  <a:pt x="1150924" y="341609"/>
                </a:cubicBezTo>
                <a:cubicBezTo>
                  <a:pt x="1150924" y="341609"/>
                  <a:pt x="1150924" y="341609"/>
                  <a:pt x="1154454" y="345153"/>
                </a:cubicBezTo>
                <a:cubicBezTo>
                  <a:pt x="1155160" y="345861"/>
                  <a:pt x="1155160" y="345861"/>
                  <a:pt x="1155160" y="345861"/>
                </a:cubicBezTo>
                <a:cubicBezTo>
                  <a:pt x="1165046" y="352949"/>
                  <a:pt x="1169988" y="364997"/>
                  <a:pt x="1168576" y="377046"/>
                </a:cubicBezTo>
                <a:cubicBezTo>
                  <a:pt x="1167870" y="388385"/>
                  <a:pt x="1160809" y="399016"/>
                  <a:pt x="1150924" y="404686"/>
                </a:cubicBezTo>
                <a:cubicBezTo>
                  <a:pt x="1150924" y="404686"/>
                  <a:pt x="1150924" y="404686"/>
                  <a:pt x="578992" y="743460"/>
                </a:cubicBezTo>
                <a:cubicBezTo>
                  <a:pt x="573344" y="746295"/>
                  <a:pt x="567695" y="747712"/>
                  <a:pt x="562752" y="747712"/>
                </a:cubicBezTo>
                <a:cubicBezTo>
                  <a:pt x="543688" y="747712"/>
                  <a:pt x="528154" y="732829"/>
                  <a:pt x="527448" y="714402"/>
                </a:cubicBezTo>
                <a:cubicBezTo>
                  <a:pt x="527448" y="714402"/>
                  <a:pt x="527448" y="714402"/>
                  <a:pt x="527448" y="712984"/>
                </a:cubicBezTo>
                <a:cubicBezTo>
                  <a:pt x="527448" y="712984"/>
                  <a:pt x="527448" y="712984"/>
                  <a:pt x="527448" y="540054"/>
                </a:cubicBezTo>
                <a:cubicBezTo>
                  <a:pt x="527448" y="540054"/>
                  <a:pt x="527448" y="540054"/>
                  <a:pt x="45190" y="540054"/>
                </a:cubicBezTo>
                <a:cubicBezTo>
                  <a:pt x="20477" y="540054"/>
                  <a:pt x="0" y="520209"/>
                  <a:pt x="0" y="494695"/>
                </a:cubicBezTo>
                <a:cubicBezTo>
                  <a:pt x="0" y="494695"/>
                  <a:pt x="0" y="494695"/>
                  <a:pt x="0" y="253017"/>
                </a:cubicBezTo>
                <a:cubicBezTo>
                  <a:pt x="0" y="228212"/>
                  <a:pt x="20477" y="207659"/>
                  <a:pt x="45190" y="207659"/>
                </a:cubicBezTo>
                <a:cubicBezTo>
                  <a:pt x="45190" y="207659"/>
                  <a:pt x="45190" y="207659"/>
                  <a:pt x="527448" y="207659"/>
                </a:cubicBezTo>
                <a:cubicBezTo>
                  <a:pt x="527448" y="207659"/>
                  <a:pt x="527448" y="207659"/>
                  <a:pt x="527448" y="34019"/>
                </a:cubicBezTo>
                <a:cubicBezTo>
                  <a:pt x="527448" y="32602"/>
                  <a:pt x="527448" y="31184"/>
                  <a:pt x="527448" y="30476"/>
                </a:cubicBezTo>
                <a:cubicBezTo>
                  <a:pt x="527448" y="30476"/>
                  <a:pt x="527448" y="30476"/>
                  <a:pt x="527448" y="29767"/>
                </a:cubicBezTo>
                <a:cubicBezTo>
                  <a:pt x="527448" y="29767"/>
                  <a:pt x="527448" y="29767"/>
                  <a:pt x="528154" y="27641"/>
                </a:cubicBezTo>
                <a:cubicBezTo>
                  <a:pt x="531685" y="11340"/>
                  <a:pt x="545806" y="0"/>
                  <a:pt x="562752" y="0"/>
                </a:cubicBezTo>
                <a:close/>
              </a:path>
            </a:pathLst>
          </a:custGeom>
          <a:solidFill>
            <a:srgbClr val="0D2B59"/>
          </a:solid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sp>
        <p:nvSpPr>
          <p:cNvPr id="128" name="Freeform 46">
            <a:extLst>
              <a:ext uri="{FF2B5EF4-FFF2-40B4-BE49-F238E27FC236}">
                <a16:creationId xmlns:a16="http://schemas.microsoft.com/office/drawing/2014/main" id="{6C2D1C56-4E4B-4F88-845F-5FE45E3D91E5}"/>
              </a:ext>
            </a:extLst>
          </p:cNvPr>
          <p:cNvSpPr>
            <a:spLocks/>
          </p:cNvSpPr>
          <p:nvPr/>
        </p:nvSpPr>
        <p:spPr bwMode="auto">
          <a:xfrm>
            <a:off x="1014818" y="3705919"/>
            <a:ext cx="280448" cy="320704"/>
          </a:xfrm>
          <a:custGeom>
            <a:avLst/>
            <a:gdLst>
              <a:gd name="T0" fmla="*/ 403 w 939"/>
              <a:gd name="T1" fmla="*/ 985 h 1071"/>
              <a:gd name="T2" fmla="*/ 90 w 939"/>
              <a:gd name="T3" fmla="*/ 859 h 1071"/>
              <a:gd name="T4" fmla="*/ 76 w 939"/>
              <a:gd name="T5" fmla="*/ 845 h 1071"/>
              <a:gd name="T6" fmla="*/ 2 w 939"/>
              <a:gd name="T7" fmla="*/ 890 h 1071"/>
              <a:gd name="T8" fmla="*/ 37 w 939"/>
              <a:gd name="T9" fmla="*/ 925 h 1071"/>
              <a:gd name="T10" fmla="*/ 37 w 939"/>
              <a:gd name="T11" fmla="*/ 925 h 1071"/>
              <a:gd name="T12" fmla="*/ 404 w 939"/>
              <a:gd name="T13" fmla="*/ 1071 h 1071"/>
              <a:gd name="T14" fmla="*/ 939 w 939"/>
              <a:gd name="T15" fmla="*/ 536 h 1071"/>
              <a:gd name="T16" fmla="*/ 404 w 939"/>
              <a:gd name="T17" fmla="*/ 0 h 1071"/>
              <a:gd name="T18" fmla="*/ 38 w 939"/>
              <a:gd name="T19" fmla="*/ 145 h 1071"/>
              <a:gd name="T20" fmla="*/ 0 w 939"/>
              <a:gd name="T21" fmla="*/ 182 h 1071"/>
              <a:gd name="T22" fmla="*/ 75 w 939"/>
              <a:gd name="T23" fmla="*/ 226 h 1071"/>
              <a:gd name="T24" fmla="*/ 89 w 939"/>
              <a:gd name="T25" fmla="*/ 212 h 1071"/>
              <a:gd name="T26" fmla="*/ 403 w 939"/>
              <a:gd name="T27" fmla="*/ 85 h 1071"/>
              <a:gd name="T28" fmla="*/ 853 w 939"/>
              <a:gd name="T29" fmla="*/ 535 h 1071"/>
              <a:gd name="T30" fmla="*/ 403 w 939"/>
              <a:gd name="T31" fmla="*/ 985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9" h="1071">
                <a:moveTo>
                  <a:pt x="403" y="985"/>
                </a:moveTo>
                <a:cubicBezTo>
                  <a:pt x="286" y="985"/>
                  <a:pt x="175" y="940"/>
                  <a:pt x="90" y="859"/>
                </a:cubicBezTo>
                <a:cubicBezTo>
                  <a:pt x="76" y="845"/>
                  <a:pt x="76" y="845"/>
                  <a:pt x="76" y="845"/>
                </a:cubicBezTo>
                <a:cubicBezTo>
                  <a:pt x="2" y="890"/>
                  <a:pt x="2" y="890"/>
                  <a:pt x="2" y="890"/>
                </a:cubicBezTo>
                <a:cubicBezTo>
                  <a:pt x="37" y="925"/>
                  <a:pt x="37" y="925"/>
                  <a:pt x="37" y="925"/>
                </a:cubicBezTo>
                <a:cubicBezTo>
                  <a:pt x="37" y="925"/>
                  <a:pt x="37" y="925"/>
                  <a:pt x="37" y="925"/>
                </a:cubicBezTo>
                <a:cubicBezTo>
                  <a:pt x="137" y="1019"/>
                  <a:pt x="267" y="1071"/>
                  <a:pt x="404" y="1071"/>
                </a:cubicBezTo>
                <a:cubicBezTo>
                  <a:pt x="699" y="1071"/>
                  <a:pt x="939" y="831"/>
                  <a:pt x="939" y="536"/>
                </a:cubicBezTo>
                <a:cubicBezTo>
                  <a:pt x="939" y="241"/>
                  <a:pt x="699" y="0"/>
                  <a:pt x="404" y="0"/>
                </a:cubicBezTo>
                <a:cubicBezTo>
                  <a:pt x="268" y="0"/>
                  <a:pt x="138" y="52"/>
                  <a:pt x="38" y="145"/>
                </a:cubicBezTo>
                <a:cubicBezTo>
                  <a:pt x="0" y="182"/>
                  <a:pt x="0" y="182"/>
                  <a:pt x="0" y="182"/>
                </a:cubicBezTo>
                <a:cubicBezTo>
                  <a:pt x="75" y="226"/>
                  <a:pt x="75" y="226"/>
                  <a:pt x="75" y="226"/>
                </a:cubicBezTo>
                <a:cubicBezTo>
                  <a:pt x="89" y="212"/>
                  <a:pt x="89" y="212"/>
                  <a:pt x="89" y="212"/>
                </a:cubicBezTo>
                <a:cubicBezTo>
                  <a:pt x="174" y="130"/>
                  <a:pt x="285" y="85"/>
                  <a:pt x="403" y="85"/>
                </a:cubicBezTo>
                <a:cubicBezTo>
                  <a:pt x="651" y="85"/>
                  <a:pt x="853" y="287"/>
                  <a:pt x="853" y="535"/>
                </a:cubicBezTo>
                <a:cubicBezTo>
                  <a:pt x="853" y="783"/>
                  <a:pt x="651" y="985"/>
                  <a:pt x="403" y="985"/>
                </a:cubicBezTo>
                <a:close/>
              </a:path>
            </a:pathLst>
          </a:custGeom>
          <a:solidFill>
            <a:srgbClr val="0D2B59"/>
          </a:solidFill>
          <a:ln w="9525">
            <a:solidFill>
              <a:srgbClr val="0D2B59"/>
            </a:solidFill>
            <a:round/>
            <a:headEnd/>
            <a:tailEnd/>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29" name="Freeform 47">
            <a:extLst>
              <a:ext uri="{FF2B5EF4-FFF2-40B4-BE49-F238E27FC236}">
                <a16:creationId xmlns:a16="http://schemas.microsoft.com/office/drawing/2014/main" id="{580CD3C9-6CCD-476F-BD12-D04609DF41DB}"/>
              </a:ext>
            </a:extLst>
          </p:cNvPr>
          <p:cNvSpPr>
            <a:spLocks/>
          </p:cNvSpPr>
          <p:nvPr/>
        </p:nvSpPr>
        <p:spPr bwMode="auto">
          <a:xfrm>
            <a:off x="917532" y="3596558"/>
            <a:ext cx="487095" cy="538756"/>
          </a:xfrm>
          <a:custGeom>
            <a:avLst/>
            <a:gdLst>
              <a:gd name="T0" fmla="*/ 1604 w 1631"/>
              <a:gd name="T1" fmla="*/ 745 h 1801"/>
              <a:gd name="T2" fmla="*/ 1450 w 1631"/>
              <a:gd name="T3" fmla="*/ 717 h 1801"/>
              <a:gd name="T4" fmla="*/ 1432 w 1631"/>
              <a:gd name="T5" fmla="*/ 462 h 1801"/>
              <a:gd name="T6" fmla="*/ 1432 w 1631"/>
              <a:gd name="T7" fmla="*/ 329 h 1801"/>
              <a:gd name="T8" fmla="*/ 1236 w 1631"/>
              <a:gd name="T9" fmla="*/ 172 h 1801"/>
              <a:gd name="T10" fmla="*/ 1107 w 1631"/>
              <a:gd name="T11" fmla="*/ 261 h 1801"/>
              <a:gd name="T12" fmla="*/ 915 w 1631"/>
              <a:gd name="T13" fmla="*/ 94 h 1801"/>
              <a:gd name="T14" fmla="*/ 637 w 1631"/>
              <a:gd name="T15" fmla="*/ 0 h 1801"/>
              <a:gd name="T16" fmla="*/ 543 w 1631"/>
              <a:gd name="T17" fmla="*/ 182 h 1801"/>
              <a:gd name="T18" fmla="*/ 289 w 1631"/>
              <a:gd name="T19" fmla="*/ 199 h 1801"/>
              <a:gd name="T20" fmla="*/ 156 w 1631"/>
              <a:gd name="T21" fmla="*/ 199 h 1801"/>
              <a:gd name="T22" fmla="*/ 0 w 1631"/>
              <a:gd name="T23" fmla="*/ 356 h 1801"/>
              <a:gd name="T24" fmla="*/ 218 w 1631"/>
              <a:gd name="T25" fmla="*/ 260 h 1801"/>
              <a:gd name="T26" fmla="*/ 230 w 1631"/>
              <a:gd name="T27" fmla="*/ 260 h 1801"/>
              <a:gd name="T28" fmla="*/ 346 w 1631"/>
              <a:gd name="T29" fmla="*/ 358 h 1801"/>
              <a:gd name="T30" fmla="*/ 594 w 1631"/>
              <a:gd name="T31" fmla="*/ 258 h 1801"/>
              <a:gd name="T32" fmla="*/ 628 w 1631"/>
              <a:gd name="T33" fmla="*/ 95 h 1801"/>
              <a:gd name="T34" fmla="*/ 822 w 1631"/>
              <a:gd name="T35" fmla="*/ 86 h 1801"/>
              <a:gd name="T36" fmla="*/ 830 w 1631"/>
              <a:gd name="T37" fmla="*/ 216 h 1801"/>
              <a:gd name="T38" fmla="*/ 1091 w 1631"/>
              <a:gd name="T39" fmla="*/ 352 h 1801"/>
              <a:gd name="T40" fmla="*/ 1144 w 1631"/>
              <a:gd name="T41" fmla="*/ 345 h 1801"/>
              <a:gd name="T42" fmla="*/ 1235 w 1631"/>
              <a:gd name="T43" fmla="*/ 257 h 1801"/>
              <a:gd name="T44" fmla="*/ 1371 w 1631"/>
              <a:gd name="T45" fmla="*/ 390 h 1801"/>
              <a:gd name="T46" fmla="*/ 1371 w 1631"/>
              <a:gd name="T47" fmla="*/ 402 h 1801"/>
              <a:gd name="T48" fmla="*/ 1280 w 1631"/>
              <a:gd name="T49" fmla="*/ 541 h 1801"/>
              <a:gd name="T50" fmla="*/ 1415 w 1631"/>
              <a:gd name="T51" fmla="*/ 801 h 1801"/>
              <a:gd name="T52" fmla="*/ 1545 w 1631"/>
              <a:gd name="T53" fmla="*/ 810 h 1801"/>
              <a:gd name="T54" fmla="*/ 1536 w 1631"/>
              <a:gd name="T55" fmla="*/ 1003 h 1801"/>
              <a:gd name="T56" fmla="*/ 1373 w 1631"/>
              <a:gd name="T57" fmla="*/ 1037 h 1801"/>
              <a:gd name="T58" fmla="*/ 1286 w 1631"/>
              <a:gd name="T59" fmla="*/ 1316 h 1801"/>
              <a:gd name="T60" fmla="*/ 1374 w 1631"/>
              <a:gd name="T61" fmla="*/ 1407 h 1801"/>
              <a:gd name="T62" fmla="*/ 1241 w 1631"/>
              <a:gd name="T63" fmla="*/ 1543 h 1801"/>
              <a:gd name="T64" fmla="*/ 1229 w 1631"/>
              <a:gd name="T65" fmla="*/ 1543 h 1801"/>
              <a:gd name="T66" fmla="*/ 1113 w 1631"/>
              <a:gd name="T67" fmla="*/ 1445 h 1801"/>
              <a:gd name="T68" fmla="*/ 865 w 1631"/>
              <a:gd name="T69" fmla="*/ 1546 h 1801"/>
              <a:gd name="T70" fmla="*/ 830 w 1631"/>
              <a:gd name="T71" fmla="*/ 1708 h 1801"/>
              <a:gd name="T72" fmla="*/ 638 w 1631"/>
              <a:gd name="T73" fmla="*/ 1717 h 1801"/>
              <a:gd name="T74" fmla="*/ 629 w 1631"/>
              <a:gd name="T75" fmla="*/ 1587 h 1801"/>
              <a:gd name="T76" fmla="*/ 369 w 1631"/>
              <a:gd name="T77" fmla="*/ 1452 h 1801"/>
              <a:gd name="T78" fmla="*/ 315 w 1631"/>
              <a:gd name="T79" fmla="*/ 1457 h 1801"/>
              <a:gd name="T80" fmla="*/ 224 w 1631"/>
              <a:gd name="T81" fmla="*/ 1546 h 1801"/>
              <a:gd name="T82" fmla="*/ 105 w 1631"/>
              <a:gd name="T83" fmla="*/ 1430 h 1801"/>
              <a:gd name="T84" fmla="*/ 12 w 1631"/>
              <a:gd name="T85" fmla="*/ 1441 h 1801"/>
              <a:gd name="T86" fmla="*/ 30 w 1631"/>
              <a:gd name="T87" fmla="*/ 1477 h 1801"/>
              <a:gd name="T88" fmla="*/ 223 w 1631"/>
              <a:gd name="T89" fmla="*/ 1630 h 1801"/>
              <a:gd name="T90" fmla="*/ 351 w 1631"/>
              <a:gd name="T91" fmla="*/ 1541 h 1801"/>
              <a:gd name="T92" fmla="*/ 543 w 1631"/>
              <a:gd name="T93" fmla="*/ 1707 h 1801"/>
              <a:gd name="T94" fmla="*/ 821 w 1631"/>
              <a:gd name="T95" fmla="*/ 1801 h 1801"/>
              <a:gd name="T96" fmla="*/ 915 w 1631"/>
              <a:gd name="T97" fmla="*/ 1707 h 1801"/>
              <a:gd name="T98" fmla="*/ 1107 w 1631"/>
              <a:gd name="T99" fmla="*/ 1540 h 1801"/>
              <a:gd name="T100" fmla="*/ 1235 w 1631"/>
              <a:gd name="T101" fmla="*/ 1630 h 1801"/>
              <a:gd name="T102" fmla="*/ 1432 w 1631"/>
              <a:gd name="T103" fmla="*/ 1473 h 1801"/>
              <a:gd name="T104" fmla="*/ 1432 w 1631"/>
              <a:gd name="T105" fmla="*/ 1340 h 1801"/>
              <a:gd name="T106" fmla="*/ 1449 w 1631"/>
              <a:gd name="T107" fmla="*/ 1085 h 1801"/>
              <a:gd name="T108" fmla="*/ 1631 w 1631"/>
              <a:gd name="T109" fmla="*/ 991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31" h="1801">
                <a:moveTo>
                  <a:pt x="1631" y="808"/>
                </a:moveTo>
                <a:cubicBezTo>
                  <a:pt x="1631" y="785"/>
                  <a:pt x="1622" y="762"/>
                  <a:pt x="1604" y="745"/>
                </a:cubicBezTo>
                <a:cubicBezTo>
                  <a:pt x="1587" y="727"/>
                  <a:pt x="1562" y="717"/>
                  <a:pt x="1537" y="717"/>
                </a:cubicBezTo>
                <a:cubicBezTo>
                  <a:pt x="1450" y="717"/>
                  <a:pt x="1450" y="717"/>
                  <a:pt x="1450" y="717"/>
                </a:cubicBezTo>
                <a:cubicBezTo>
                  <a:pt x="1433" y="650"/>
                  <a:pt x="1406" y="586"/>
                  <a:pt x="1370" y="525"/>
                </a:cubicBezTo>
                <a:cubicBezTo>
                  <a:pt x="1432" y="462"/>
                  <a:pt x="1432" y="462"/>
                  <a:pt x="1432" y="462"/>
                </a:cubicBezTo>
                <a:cubicBezTo>
                  <a:pt x="1450" y="445"/>
                  <a:pt x="1459" y="422"/>
                  <a:pt x="1459" y="396"/>
                </a:cubicBezTo>
                <a:cubicBezTo>
                  <a:pt x="1459" y="371"/>
                  <a:pt x="1450" y="347"/>
                  <a:pt x="1432" y="329"/>
                </a:cubicBezTo>
                <a:cubicBezTo>
                  <a:pt x="1302" y="199"/>
                  <a:pt x="1302" y="199"/>
                  <a:pt x="1302" y="199"/>
                </a:cubicBezTo>
                <a:cubicBezTo>
                  <a:pt x="1285" y="182"/>
                  <a:pt x="1261" y="172"/>
                  <a:pt x="1236" y="172"/>
                </a:cubicBezTo>
                <a:cubicBezTo>
                  <a:pt x="1211" y="172"/>
                  <a:pt x="1187" y="182"/>
                  <a:pt x="1169" y="199"/>
                </a:cubicBezTo>
                <a:cubicBezTo>
                  <a:pt x="1107" y="261"/>
                  <a:pt x="1107" y="261"/>
                  <a:pt x="1107" y="261"/>
                </a:cubicBezTo>
                <a:cubicBezTo>
                  <a:pt x="1048" y="226"/>
                  <a:pt x="983" y="199"/>
                  <a:pt x="915" y="182"/>
                </a:cubicBezTo>
                <a:cubicBezTo>
                  <a:pt x="915" y="94"/>
                  <a:pt x="915" y="94"/>
                  <a:pt x="915" y="94"/>
                </a:cubicBezTo>
                <a:cubicBezTo>
                  <a:pt x="915" y="43"/>
                  <a:pt x="873" y="0"/>
                  <a:pt x="821" y="0"/>
                </a:cubicBezTo>
                <a:cubicBezTo>
                  <a:pt x="637" y="0"/>
                  <a:pt x="637" y="0"/>
                  <a:pt x="637" y="0"/>
                </a:cubicBezTo>
                <a:cubicBezTo>
                  <a:pt x="586" y="0"/>
                  <a:pt x="543" y="43"/>
                  <a:pt x="543" y="94"/>
                </a:cubicBezTo>
                <a:cubicBezTo>
                  <a:pt x="543" y="182"/>
                  <a:pt x="543" y="182"/>
                  <a:pt x="543" y="182"/>
                </a:cubicBezTo>
                <a:cubicBezTo>
                  <a:pt x="477" y="199"/>
                  <a:pt x="413" y="226"/>
                  <a:pt x="352" y="262"/>
                </a:cubicBezTo>
                <a:cubicBezTo>
                  <a:pt x="289" y="199"/>
                  <a:pt x="289" y="199"/>
                  <a:pt x="289" y="199"/>
                </a:cubicBezTo>
                <a:cubicBezTo>
                  <a:pt x="272" y="182"/>
                  <a:pt x="248" y="172"/>
                  <a:pt x="223" y="172"/>
                </a:cubicBezTo>
                <a:cubicBezTo>
                  <a:pt x="198" y="172"/>
                  <a:pt x="174" y="182"/>
                  <a:pt x="156" y="199"/>
                </a:cubicBezTo>
                <a:cubicBezTo>
                  <a:pt x="26" y="329"/>
                  <a:pt x="26" y="329"/>
                  <a:pt x="26" y="329"/>
                </a:cubicBezTo>
                <a:cubicBezTo>
                  <a:pt x="0" y="356"/>
                  <a:pt x="0" y="356"/>
                  <a:pt x="0" y="356"/>
                </a:cubicBezTo>
                <a:cubicBezTo>
                  <a:pt x="77" y="401"/>
                  <a:pt x="77" y="401"/>
                  <a:pt x="77" y="401"/>
                </a:cubicBezTo>
                <a:cubicBezTo>
                  <a:pt x="218" y="260"/>
                  <a:pt x="218" y="260"/>
                  <a:pt x="218" y="260"/>
                </a:cubicBezTo>
                <a:cubicBezTo>
                  <a:pt x="219" y="259"/>
                  <a:pt x="221" y="257"/>
                  <a:pt x="224" y="257"/>
                </a:cubicBezTo>
                <a:cubicBezTo>
                  <a:pt x="226" y="257"/>
                  <a:pt x="228" y="259"/>
                  <a:pt x="230" y="260"/>
                </a:cubicBezTo>
                <a:cubicBezTo>
                  <a:pt x="315" y="346"/>
                  <a:pt x="315" y="346"/>
                  <a:pt x="315" y="346"/>
                </a:cubicBezTo>
                <a:cubicBezTo>
                  <a:pt x="323" y="354"/>
                  <a:pt x="334" y="358"/>
                  <a:pt x="346" y="358"/>
                </a:cubicBezTo>
                <a:cubicBezTo>
                  <a:pt x="354" y="358"/>
                  <a:pt x="362" y="356"/>
                  <a:pt x="369" y="351"/>
                </a:cubicBezTo>
                <a:cubicBezTo>
                  <a:pt x="437" y="306"/>
                  <a:pt x="513" y="275"/>
                  <a:pt x="594" y="258"/>
                </a:cubicBezTo>
                <a:cubicBezTo>
                  <a:pt x="614" y="254"/>
                  <a:pt x="628" y="237"/>
                  <a:pt x="628" y="216"/>
                </a:cubicBezTo>
                <a:cubicBezTo>
                  <a:pt x="628" y="95"/>
                  <a:pt x="628" y="95"/>
                  <a:pt x="628" y="95"/>
                </a:cubicBezTo>
                <a:cubicBezTo>
                  <a:pt x="628" y="91"/>
                  <a:pt x="633" y="86"/>
                  <a:pt x="637" y="86"/>
                </a:cubicBezTo>
                <a:cubicBezTo>
                  <a:pt x="822" y="86"/>
                  <a:pt x="822" y="86"/>
                  <a:pt x="822" y="86"/>
                </a:cubicBezTo>
                <a:cubicBezTo>
                  <a:pt x="826" y="86"/>
                  <a:pt x="830" y="91"/>
                  <a:pt x="830" y="95"/>
                </a:cubicBezTo>
                <a:cubicBezTo>
                  <a:pt x="830" y="216"/>
                  <a:pt x="830" y="216"/>
                  <a:pt x="830" y="216"/>
                </a:cubicBezTo>
                <a:cubicBezTo>
                  <a:pt x="830" y="236"/>
                  <a:pt x="845" y="254"/>
                  <a:pt x="865" y="258"/>
                </a:cubicBezTo>
                <a:cubicBezTo>
                  <a:pt x="945" y="275"/>
                  <a:pt x="1021" y="306"/>
                  <a:pt x="1091" y="352"/>
                </a:cubicBezTo>
                <a:cubicBezTo>
                  <a:pt x="1098" y="356"/>
                  <a:pt x="1106" y="358"/>
                  <a:pt x="1114" y="358"/>
                </a:cubicBezTo>
                <a:cubicBezTo>
                  <a:pt x="1125" y="358"/>
                  <a:pt x="1136" y="354"/>
                  <a:pt x="1144" y="345"/>
                </a:cubicBezTo>
                <a:cubicBezTo>
                  <a:pt x="1229" y="260"/>
                  <a:pt x="1229" y="260"/>
                  <a:pt x="1229" y="260"/>
                </a:cubicBezTo>
                <a:cubicBezTo>
                  <a:pt x="1231" y="259"/>
                  <a:pt x="1233" y="257"/>
                  <a:pt x="1235" y="257"/>
                </a:cubicBezTo>
                <a:cubicBezTo>
                  <a:pt x="1238" y="257"/>
                  <a:pt x="1240" y="259"/>
                  <a:pt x="1241" y="260"/>
                </a:cubicBezTo>
                <a:cubicBezTo>
                  <a:pt x="1371" y="390"/>
                  <a:pt x="1371" y="390"/>
                  <a:pt x="1371" y="390"/>
                </a:cubicBezTo>
                <a:cubicBezTo>
                  <a:pt x="1372" y="391"/>
                  <a:pt x="1374" y="393"/>
                  <a:pt x="1374" y="396"/>
                </a:cubicBezTo>
                <a:cubicBezTo>
                  <a:pt x="1374" y="398"/>
                  <a:pt x="1372" y="400"/>
                  <a:pt x="1371" y="402"/>
                </a:cubicBezTo>
                <a:cubicBezTo>
                  <a:pt x="1285" y="488"/>
                  <a:pt x="1285" y="488"/>
                  <a:pt x="1285" y="488"/>
                </a:cubicBezTo>
                <a:cubicBezTo>
                  <a:pt x="1271" y="502"/>
                  <a:pt x="1269" y="525"/>
                  <a:pt x="1280" y="541"/>
                </a:cubicBezTo>
                <a:cubicBezTo>
                  <a:pt x="1325" y="610"/>
                  <a:pt x="1356" y="686"/>
                  <a:pt x="1373" y="767"/>
                </a:cubicBezTo>
                <a:cubicBezTo>
                  <a:pt x="1377" y="787"/>
                  <a:pt x="1394" y="801"/>
                  <a:pt x="1415" y="801"/>
                </a:cubicBezTo>
                <a:cubicBezTo>
                  <a:pt x="1536" y="801"/>
                  <a:pt x="1536" y="801"/>
                  <a:pt x="1536" y="801"/>
                </a:cubicBezTo>
                <a:cubicBezTo>
                  <a:pt x="1540" y="801"/>
                  <a:pt x="1545" y="805"/>
                  <a:pt x="1545" y="810"/>
                </a:cubicBezTo>
                <a:cubicBezTo>
                  <a:pt x="1545" y="994"/>
                  <a:pt x="1545" y="994"/>
                  <a:pt x="1545" y="994"/>
                </a:cubicBezTo>
                <a:cubicBezTo>
                  <a:pt x="1545" y="998"/>
                  <a:pt x="1540" y="1003"/>
                  <a:pt x="1536" y="1003"/>
                </a:cubicBezTo>
                <a:cubicBezTo>
                  <a:pt x="1415" y="1003"/>
                  <a:pt x="1415" y="1003"/>
                  <a:pt x="1415" y="1003"/>
                </a:cubicBezTo>
                <a:cubicBezTo>
                  <a:pt x="1395" y="1003"/>
                  <a:pt x="1377" y="1017"/>
                  <a:pt x="1373" y="1037"/>
                </a:cubicBezTo>
                <a:cubicBezTo>
                  <a:pt x="1357" y="1117"/>
                  <a:pt x="1325" y="1193"/>
                  <a:pt x="1279" y="1263"/>
                </a:cubicBezTo>
                <a:cubicBezTo>
                  <a:pt x="1268" y="1280"/>
                  <a:pt x="1271" y="1302"/>
                  <a:pt x="1286" y="1316"/>
                </a:cubicBezTo>
                <a:cubicBezTo>
                  <a:pt x="1371" y="1401"/>
                  <a:pt x="1371" y="1401"/>
                  <a:pt x="1371" y="1401"/>
                </a:cubicBezTo>
                <a:cubicBezTo>
                  <a:pt x="1372" y="1403"/>
                  <a:pt x="1374" y="1405"/>
                  <a:pt x="1374" y="1407"/>
                </a:cubicBezTo>
                <a:cubicBezTo>
                  <a:pt x="1374" y="1410"/>
                  <a:pt x="1372" y="1412"/>
                  <a:pt x="1371" y="1413"/>
                </a:cubicBezTo>
                <a:cubicBezTo>
                  <a:pt x="1241" y="1543"/>
                  <a:pt x="1241" y="1543"/>
                  <a:pt x="1241" y="1543"/>
                </a:cubicBezTo>
                <a:cubicBezTo>
                  <a:pt x="1240" y="1544"/>
                  <a:pt x="1238" y="1546"/>
                  <a:pt x="1235" y="1546"/>
                </a:cubicBezTo>
                <a:cubicBezTo>
                  <a:pt x="1233" y="1546"/>
                  <a:pt x="1231" y="1544"/>
                  <a:pt x="1229" y="1543"/>
                </a:cubicBezTo>
                <a:cubicBezTo>
                  <a:pt x="1144" y="1457"/>
                  <a:pt x="1144" y="1457"/>
                  <a:pt x="1144" y="1457"/>
                </a:cubicBezTo>
                <a:cubicBezTo>
                  <a:pt x="1136" y="1449"/>
                  <a:pt x="1125" y="1445"/>
                  <a:pt x="1113" y="1445"/>
                </a:cubicBezTo>
                <a:cubicBezTo>
                  <a:pt x="1105" y="1445"/>
                  <a:pt x="1097" y="1447"/>
                  <a:pt x="1090" y="1452"/>
                </a:cubicBezTo>
                <a:cubicBezTo>
                  <a:pt x="1021" y="1497"/>
                  <a:pt x="946" y="1529"/>
                  <a:pt x="865" y="1546"/>
                </a:cubicBezTo>
                <a:cubicBezTo>
                  <a:pt x="845" y="1549"/>
                  <a:pt x="830" y="1567"/>
                  <a:pt x="830" y="1587"/>
                </a:cubicBezTo>
                <a:cubicBezTo>
                  <a:pt x="830" y="1708"/>
                  <a:pt x="830" y="1708"/>
                  <a:pt x="830" y="1708"/>
                </a:cubicBezTo>
                <a:cubicBezTo>
                  <a:pt x="830" y="1713"/>
                  <a:pt x="826" y="1717"/>
                  <a:pt x="822" y="1717"/>
                </a:cubicBezTo>
                <a:cubicBezTo>
                  <a:pt x="638" y="1717"/>
                  <a:pt x="638" y="1717"/>
                  <a:pt x="638" y="1717"/>
                </a:cubicBezTo>
                <a:cubicBezTo>
                  <a:pt x="633" y="1717"/>
                  <a:pt x="629" y="1713"/>
                  <a:pt x="629" y="1708"/>
                </a:cubicBezTo>
                <a:cubicBezTo>
                  <a:pt x="629" y="1587"/>
                  <a:pt x="629" y="1587"/>
                  <a:pt x="629" y="1587"/>
                </a:cubicBezTo>
                <a:cubicBezTo>
                  <a:pt x="629" y="1567"/>
                  <a:pt x="614" y="1549"/>
                  <a:pt x="595" y="1545"/>
                </a:cubicBezTo>
                <a:cubicBezTo>
                  <a:pt x="515" y="1529"/>
                  <a:pt x="439" y="1497"/>
                  <a:pt x="369" y="1452"/>
                </a:cubicBezTo>
                <a:cubicBezTo>
                  <a:pt x="362" y="1447"/>
                  <a:pt x="354" y="1445"/>
                  <a:pt x="346" y="1445"/>
                </a:cubicBezTo>
                <a:cubicBezTo>
                  <a:pt x="334" y="1445"/>
                  <a:pt x="324" y="1449"/>
                  <a:pt x="315" y="1457"/>
                </a:cubicBezTo>
                <a:cubicBezTo>
                  <a:pt x="230" y="1543"/>
                  <a:pt x="230" y="1543"/>
                  <a:pt x="230" y="1543"/>
                </a:cubicBezTo>
                <a:cubicBezTo>
                  <a:pt x="228" y="1545"/>
                  <a:pt x="225" y="1546"/>
                  <a:pt x="224" y="1546"/>
                </a:cubicBezTo>
                <a:cubicBezTo>
                  <a:pt x="222" y="1546"/>
                  <a:pt x="220" y="1545"/>
                  <a:pt x="218" y="1543"/>
                </a:cubicBezTo>
                <a:cubicBezTo>
                  <a:pt x="105" y="1430"/>
                  <a:pt x="105" y="1430"/>
                  <a:pt x="105" y="1430"/>
                </a:cubicBezTo>
                <a:cubicBezTo>
                  <a:pt x="75" y="1404"/>
                  <a:pt x="75" y="1404"/>
                  <a:pt x="75" y="1404"/>
                </a:cubicBezTo>
                <a:cubicBezTo>
                  <a:pt x="12" y="1441"/>
                  <a:pt x="12" y="1441"/>
                  <a:pt x="12" y="1441"/>
                </a:cubicBezTo>
                <a:cubicBezTo>
                  <a:pt x="21" y="1462"/>
                  <a:pt x="21" y="1462"/>
                  <a:pt x="21" y="1462"/>
                </a:cubicBezTo>
                <a:cubicBezTo>
                  <a:pt x="22" y="1466"/>
                  <a:pt x="25" y="1471"/>
                  <a:pt x="30" y="1477"/>
                </a:cubicBezTo>
                <a:cubicBezTo>
                  <a:pt x="156" y="1603"/>
                  <a:pt x="156" y="1603"/>
                  <a:pt x="156" y="1603"/>
                </a:cubicBezTo>
                <a:cubicBezTo>
                  <a:pt x="174" y="1620"/>
                  <a:pt x="198" y="1630"/>
                  <a:pt x="223" y="1630"/>
                </a:cubicBezTo>
                <a:cubicBezTo>
                  <a:pt x="248" y="1630"/>
                  <a:pt x="272" y="1620"/>
                  <a:pt x="290" y="1603"/>
                </a:cubicBezTo>
                <a:cubicBezTo>
                  <a:pt x="351" y="1541"/>
                  <a:pt x="351" y="1541"/>
                  <a:pt x="351" y="1541"/>
                </a:cubicBezTo>
                <a:cubicBezTo>
                  <a:pt x="411" y="1576"/>
                  <a:pt x="476" y="1603"/>
                  <a:pt x="543" y="1620"/>
                </a:cubicBezTo>
                <a:cubicBezTo>
                  <a:pt x="543" y="1707"/>
                  <a:pt x="543" y="1707"/>
                  <a:pt x="543" y="1707"/>
                </a:cubicBezTo>
                <a:cubicBezTo>
                  <a:pt x="543" y="1759"/>
                  <a:pt x="586" y="1801"/>
                  <a:pt x="637" y="1801"/>
                </a:cubicBezTo>
                <a:cubicBezTo>
                  <a:pt x="821" y="1801"/>
                  <a:pt x="821" y="1801"/>
                  <a:pt x="821" y="1801"/>
                </a:cubicBezTo>
                <a:cubicBezTo>
                  <a:pt x="846" y="1801"/>
                  <a:pt x="870" y="1791"/>
                  <a:pt x="888" y="1774"/>
                </a:cubicBezTo>
                <a:cubicBezTo>
                  <a:pt x="905" y="1756"/>
                  <a:pt x="915" y="1732"/>
                  <a:pt x="915" y="1707"/>
                </a:cubicBezTo>
                <a:cubicBezTo>
                  <a:pt x="915" y="1620"/>
                  <a:pt x="915" y="1620"/>
                  <a:pt x="915" y="1620"/>
                </a:cubicBezTo>
                <a:cubicBezTo>
                  <a:pt x="981" y="1603"/>
                  <a:pt x="1046" y="1576"/>
                  <a:pt x="1107" y="1540"/>
                </a:cubicBezTo>
                <a:cubicBezTo>
                  <a:pt x="1169" y="1602"/>
                  <a:pt x="1169" y="1602"/>
                  <a:pt x="1169" y="1602"/>
                </a:cubicBezTo>
                <a:cubicBezTo>
                  <a:pt x="1186" y="1620"/>
                  <a:pt x="1210" y="1630"/>
                  <a:pt x="1235" y="1630"/>
                </a:cubicBezTo>
                <a:cubicBezTo>
                  <a:pt x="1260" y="1630"/>
                  <a:pt x="1284" y="1620"/>
                  <a:pt x="1302" y="1603"/>
                </a:cubicBezTo>
                <a:cubicBezTo>
                  <a:pt x="1432" y="1473"/>
                  <a:pt x="1432" y="1473"/>
                  <a:pt x="1432" y="1473"/>
                </a:cubicBezTo>
                <a:cubicBezTo>
                  <a:pt x="1449" y="1455"/>
                  <a:pt x="1459" y="1431"/>
                  <a:pt x="1459" y="1406"/>
                </a:cubicBezTo>
                <a:cubicBezTo>
                  <a:pt x="1459" y="1381"/>
                  <a:pt x="1449" y="1358"/>
                  <a:pt x="1432" y="1340"/>
                </a:cubicBezTo>
                <a:cubicBezTo>
                  <a:pt x="1370" y="1277"/>
                  <a:pt x="1370" y="1277"/>
                  <a:pt x="1370" y="1277"/>
                </a:cubicBezTo>
                <a:cubicBezTo>
                  <a:pt x="1405" y="1218"/>
                  <a:pt x="1432" y="1153"/>
                  <a:pt x="1449" y="1085"/>
                </a:cubicBezTo>
                <a:cubicBezTo>
                  <a:pt x="1537" y="1085"/>
                  <a:pt x="1537" y="1085"/>
                  <a:pt x="1537" y="1085"/>
                </a:cubicBezTo>
                <a:cubicBezTo>
                  <a:pt x="1588" y="1085"/>
                  <a:pt x="1631" y="1043"/>
                  <a:pt x="1631" y="991"/>
                </a:cubicBezTo>
                <a:lnTo>
                  <a:pt x="1631" y="808"/>
                </a:lnTo>
                <a:close/>
              </a:path>
            </a:pathLst>
          </a:custGeom>
          <a:solidFill>
            <a:srgbClr val="0D2B59"/>
          </a:solidFill>
          <a:ln w="9525">
            <a:solidFill>
              <a:srgbClr val="0D2B59"/>
            </a:solidFill>
            <a:round/>
            <a:headEnd/>
            <a:tailEnd/>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46" name="Freeform 5">
            <a:extLst>
              <a:ext uri="{FF2B5EF4-FFF2-40B4-BE49-F238E27FC236}">
                <a16:creationId xmlns:a16="http://schemas.microsoft.com/office/drawing/2014/main" id="{53667471-7D1B-4BE3-ACB1-891161DA650E}"/>
              </a:ext>
            </a:extLst>
          </p:cNvPr>
          <p:cNvSpPr>
            <a:spLocks noEditPoints="1"/>
          </p:cNvSpPr>
          <p:nvPr/>
        </p:nvSpPr>
        <p:spPr bwMode="auto">
          <a:xfrm>
            <a:off x="923771" y="2132969"/>
            <a:ext cx="223806" cy="249203"/>
          </a:xfrm>
          <a:custGeom>
            <a:avLst/>
            <a:gdLst>
              <a:gd name="T0" fmla="*/ 101 w 104"/>
              <a:gd name="T1" fmla="*/ 16 h 115"/>
              <a:gd name="T2" fmla="*/ 53 w 104"/>
              <a:gd name="T3" fmla="*/ 0 h 115"/>
              <a:gd name="T4" fmla="*/ 51 w 104"/>
              <a:gd name="T5" fmla="*/ 0 h 115"/>
              <a:gd name="T6" fmla="*/ 3 w 104"/>
              <a:gd name="T7" fmla="*/ 16 h 115"/>
              <a:gd name="T8" fmla="*/ 0 w 104"/>
              <a:gd name="T9" fmla="*/ 19 h 115"/>
              <a:gd name="T10" fmla="*/ 0 w 104"/>
              <a:gd name="T11" fmla="*/ 42 h 115"/>
              <a:gd name="T12" fmla="*/ 29 w 104"/>
              <a:gd name="T13" fmla="*/ 100 h 115"/>
              <a:gd name="T14" fmla="*/ 49 w 104"/>
              <a:gd name="T15" fmla="*/ 115 h 115"/>
              <a:gd name="T16" fmla="*/ 52 w 104"/>
              <a:gd name="T17" fmla="*/ 115 h 115"/>
              <a:gd name="T18" fmla="*/ 54 w 104"/>
              <a:gd name="T19" fmla="*/ 115 h 115"/>
              <a:gd name="T20" fmla="*/ 75 w 104"/>
              <a:gd name="T21" fmla="*/ 100 h 115"/>
              <a:gd name="T22" fmla="*/ 104 w 104"/>
              <a:gd name="T23" fmla="*/ 42 h 115"/>
              <a:gd name="T24" fmla="*/ 104 w 104"/>
              <a:gd name="T25" fmla="*/ 20 h 115"/>
              <a:gd name="T26" fmla="*/ 101 w 104"/>
              <a:gd name="T27" fmla="*/ 16 h 115"/>
              <a:gd name="T28" fmla="*/ 54 w 104"/>
              <a:gd name="T29" fmla="*/ 108 h 115"/>
              <a:gd name="T30" fmla="*/ 54 w 104"/>
              <a:gd name="T31" fmla="*/ 108 h 115"/>
              <a:gd name="T32" fmla="*/ 96 w 104"/>
              <a:gd name="T33" fmla="*/ 42 h 115"/>
              <a:gd name="T34" fmla="*/ 71 w 104"/>
              <a:gd name="T35" fmla="*/ 94 h 115"/>
              <a:gd name="T36" fmla="*/ 52 w 104"/>
              <a:gd name="T37" fmla="*/ 107 h 115"/>
              <a:gd name="T38" fmla="*/ 34 w 104"/>
              <a:gd name="T39" fmla="*/ 94 h 115"/>
              <a:gd name="T40" fmla="*/ 8 w 104"/>
              <a:gd name="T41" fmla="*/ 42 h 115"/>
              <a:gd name="T42" fmla="*/ 8 w 104"/>
              <a:gd name="T43" fmla="*/ 22 h 115"/>
              <a:gd name="T44" fmla="*/ 52 w 104"/>
              <a:gd name="T45" fmla="*/ 8 h 115"/>
              <a:gd name="T46" fmla="*/ 96 w 104"/>
              <a:gd name="T47" fmla="*/ 23 h 115"/>
              <a:gd name="T48" fmla="*/ 96 w 104"/>
              <a:gd name="T49" fmla="*/ 4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15">
                <a:moveTo>
                  <a:pt x="101" y="16"/>
                </a:moveTo>
                <a:cubicBezTo>
                  <a:pt x="53" y="0"/>
                  <a:pt x="53" y="0"/>
                  <a:pt x="53" y="0"/>
                </a:cubicBezTo>
                <a:cubicBezTo>
                  <a:pt x="52" y="0"/>
                  <a:pt x="51" y="0"/>
                  <a:pt x="51" y="0"/>
                </a:cubicBezTo>
                <a:cubicBezTo>
                  <a:pt x="3" y="16"/>
                  <a:pt x="3" y="16"/>
                  <a:pt x="3" y="16"/>
                </a:cubicBezTo>
                <a:cubicBezTo>
                  <a:pt x="1" y="16"/>
                  <a:pt x="0" y="18"/>
                  <a:pt x="0" y="19"/>
                </a:cubicBezTo>
                <a:cubicBezTo>
                  <a:pt x="0" y="42"/>
                  <a:pt x="0" y="42"/>
                  <a:pt x="0" y="42"/>
                </a:cubicBezTo>
                <a:cubicBezTo>
                  <a:pt x="0" y="65"/>
                  <a:pt x="11" y="86"/>
                  <a:pt x="29" y="100"/>
                </a:cubicBezTo>
                <a:cubicBezTo>
                  <a:pt x="49" y="115"/>
                  <a:pt x="49" y="115"/>
                  <a:pt x="49" y="115"/>
                </a:cubicBezTo>
                <a:cubicBezTo>
                  <a:pt x="50" y="115"/>
                  <a:pt x="51" y="115"/>
                  <a:pt x="52" y="115"/>
                </a:cubicBezTo>
                <a:cubicBezTo>
                  <a:pt x="53" y="115"/>
                  <a:pt x="54" y="115"/>
                  <a:pt x="54" y="115"/>
                </a:cubicBezTo>
                <a:cubicBezTo>
                  <a:pt x="75" y="100"/>
                  <a:pt x="75" y="100"/>
                  <a:pt x="75" y="100"/>
                </a:cubicBezTo>
                <a:cubicBezTo>
                  <a:pt x="93" y="86"/>
                  <a:pt x="104" y="65"/>
                  <a:pt x="104" y="42"/>
                </a:cubicBezTo>
                <a:cubicBezTo>
                  <a:pt x="104" y="20"/>
                  <a:pt x="104" y="20"/>
                  <a:pt x="104" y="20"/>
                </a:cubicBezTo>
                <a:cubicBezTo>
                  <a:pt x="104" y="18"/>
                  <a:pt x="103" y="16"/>
                  <a:pt x="101" y="16"/>
                </a:cubicBezTo>
                <a:close/>
                <a:moveTo>
                  <a:pt x="54" y="108"/>
                </a:moveTo>
                <a:cubicBezTo>
                  <a:pt x="54" y="108"/>
                  <a:pt x="54" y="108"/>
                  <a:pt x="54" y="108"/>
                </a:cubicBezTo>
                <a:moveTo>
                  <a:pt x="96" y="42"/>
                </a:moveTo>
                <a:cubicBezTo>
                  <a:pt x="96" y="62"/>
                  <a:pt x="86" y="82"/>
                  <a:pt x="71" y="94"/>
                </a:cubicBezTo>
                <a:cubicBezTo>
                  <a:pt x="52" y="107"/>
                  <a:pt x="52" y="107"/>
                  <a:pt x="52" y="107"/>
                </a:cubicBezTo>
                <a:cubicBezTo>
                  <a:pt x="34" y="94"/>
                  <a:pt x="34" y="94"/>
                  <a:pt x="34" y="94"/>
                </a:cubicBezTo>
                <a:cubicBezTo>
                  <a:pt x="18" y="81"/>
                  <a:pt x="8" y="62"/>
                  <a:pt x="8" y="42"/>
                </a:cubicBezTo>
                <a:cubicBezTo>
                  <a:pt x="8" y="22"/>
                  <a:pt x="8" y="22"/>
                  <a:pt x="8" y="22"/>
                </a:cubicBezTo>
                <a:cubicBezTo>
                  <a:pt x="52" y="8"/>
                  <a:pt x="52" y="8"/>
                  <a:pt x="52" y="8"/>
                </a:cubicBezTo>
                <a:cubicBezTo>
                  <a:pt x="96" y="23"/>
                  <a:pt x="96" y="23"/>
                  <a:pt x="96" y="23"/>
                </a:cubicBezTo>
                <a:lnTo>
                  <a:pt x="96" y="42"/>
                </a:ln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47" name="Freeform 6">
            <a:extLst>
              <a:ext uri="{FF2B5EF4-FFF2-40B4-BE49-F238E27FC236}">
                <a16:creationId xmlns:a16="http://schemas.microsoft.com/office/drawing/2014/main" id="{1F880CAF-E52A-423F-A3D2-22F3A4CE10E3}"/>
              </a:ext>
            </a:extLst>
          </p:cNvPr>
          <p:cNvSpPr>
            <a:spLocks/>
          </p:cNvSpPr>
          <p:nvPr/>
        </p:nvSpPr>
        <p:spPr bwMode="auto">
          <a:xfrm>
            <a:off x="988848" y="2218683"/>
            <a:ext cx="103173" cy="79364"/>
          </a:xfrm>
          <a:custGeom>
            <a:avLst/>
            <a:gdLst>
              <a:gd name="T0" fmla="*/ 9 w 65"/>
              <a:gd name="T1" fmla="*/ 13 h 50"/>
              <a:gd name="T2" fmla="*/ 0 w 65"/>
              <a:gd name="T3" fmla="*/ 22 h 50"/>
              <a:gd name="T4" fmla="*/ 25 w 65"/>
              <a:gd name="T5" fmla="*/ 50 h 50"/>
              <a:gd name="T6" fmla="*/ 65 w 65"/>
              <a:gd name="T7" fmla="*/ 10 h 50"/>
              <a:gd name="T8" fmla="*/ 55 w 65"/>
              <a:gd name="T9" fmla="*/ 0 h 50"/>
              <a:gd name="T10" fmla="*/ 25 w 65"/>
              <a:gd name="T11" fmla="*/ 30 h 50"/>
              <a:gd name="T12" fmla="*/ 9 w 65"/>
              <a:gd name="T13" fmla="*/ 13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9" y="13"/>
                </a:moveTo>
                <a:lnTo>
                  <a:pt x="0" y="22"/>
                </a:lnTo>
                <a:lnTo>
                  <a:pt x="25" y="50"/>
                </a:lnTo>
                <a:lnTo>
                  <a:pt x="65" y="10"/>
                </a:lnTo>
                <a:lnTo>
                  <a:pt x="55" y="0"/>
                </a:lnTo>
                <a:lnTo>
                  <a:pt x="25" y="30"/>
                </a:lnTo>
                <a:lnTo>
                  <a:pt x="9" y="13"/>
                </a:ln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2" name="Freeform 11">
            <a:extLst>
              <a:ext uri="{FF2B5EF4-FFF2-40B4-BE49-F238E27FC236}">
                <a16:creationId xmlns:a16="http://schemas.microsoft.com/office/drawing/2014/main" id="{3FF3B921-3E5D-447C-8F36-9193992D4123}"/>
              </a:ext>
            </a:extLst>
          </p:cNvPr>
          <p:cNvSpPr>
            <a:spLocks noEditPoints="1"/>
          </p:cNvSpPr>
          <p:nvPr/>
        </p:nvSpPr>
        <p:spPr bwMode="auto">
          <a:xfrm>
            <a:off x="1112655" y="1871070"/>
            <a:ext cx="276186" cy="317455"/>
          </a:xfrm>
          <a:custGeom>
            <a:avLst/>
            <a:gdLst>
              <a:gd name="T0" fmla="*/ 87 w 174"/>
              <a:gd name="T1" fmla="*/ 0 h 200"/>
              <a:gd name="T2" fmla="*/ 0 w 174"/>
              <a:gd name="T3" fmla="*/ 50 h 200"/>
              <a:gd name="T4" fmla="*/ 0 w 174"/>
              <a:gd name="T5" fmla="*/ 150 h 200"/>
              <a:gd name="T6" fmla="*/ 87 w 174"/>
              <a:gd name="T7" fmla="*/ 200 h 200"/>
              <a:gd name="T8" fmla="*/ 174 w 174"/>
              <a:gd name="T9" fmla="*/ 151 h 200"/>
              <a:gd name="T10" fmla="*/ 174 w 174"/>
              <a:gd name="T11" fmla="*/ 50 h 200"/>
              <a:gd name="T12" fmla="*/ 87 w 174"/>
              <a:gd name="T13" fmla="*/ 0 h 200"/>
              <a:gd name="T14" fmla="*/ 163 w 174"/>
              <a:gd name="T15" fmla="*/ 144 h 200"/>
              <a:gd name="T16" fmla="*/ 87 w 174"/>
              <a:gd name="T17" fmla="*/ 188 h 200"/>
              <a:gd name="T18" fmla="*/ 11 w 174"/>
              <a:gd name="T19" fmla="*/ 144 h 200"/>
              <a:gd name="T20" fmla="*/ 11 w 174"/>
              <a:gd name="T21" fmla="*/ 56 h 200"/>
              <a:gd name="T22" fmla="*/ 87 w 174"/>
              <a:gd name="T23" fmla="*/ 12 h 200"/>
              <a:gd name="T24" fmla="*/ 163 w 174"/>
              <a:gd name="T25" fmla="*/ 56 h 200"/>
              <a:gd name="T26" fmla="*/ 163 w 174"/>
              <a:gd name="T27" fmla="*/ 14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200">
                <a:moveTo>
                  <a:pt x="87" y="0"/>
                </a:moveTo>
                <a:lnTo>
                  <a:pt x="0" y="50"/>
                </a:lnTo>
                <a:lnTo>
                  <a:pt x="0" y="150"/>
                </a:lnTo>
                <a:lnTo>
                  <a:pt x="87" y="200"/>
                </a:lnTo>
                <a:lnTo>
                  <a:pt x="174" y="151"/>
                </a:lnTo>
                <a:lnTo>
                  <a:pt x="174" y="50"/>
                </a:lnTo>
                <a:lnTo>
                  <a:pt x="87" y="0"/>
                </a:lnTo>
                <a:close/>
                <a:moveTo>
                  <a:pt x="163" y="144"/>
                </a:moveTo>
                <a:lnTo>
                  <a:pt x="87" y="188"/>
                </a:lnTo>
                <a:lnTo>
                  <a:pt x="11" y="144"/>
                </a:lnTo>
                <a:lnTo>
                  <a:pt x="11" y="56"/>
                </a:lnTo>
                <a:lnTo>
                  <a:pt x="87" y="12"/>
                </a:lnTo>
                <a:lnTo>
                  <a:pt x="163" y="56"/>
                </a:lnTo>
                <a:lnTo>
                  <a:pt x="163" y="144"/>
                </a:ln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3" name="Freeform 12">
            <a:extLst>
              <a:ext uri="{FF2B5EF4-FFF2-40B4-BE49-F238E27FC236}">
                <a16:creationId xmlns:a16="http://schemas.microsoft.com/office/drawing/2014/main" id="{ACA63844-6F62-4A96-BAE9-0641E3B89AED}"/>
              </a:ext>
            </a:extLst>
          </p:cNvPr>
          <p:cNvSpPr>
            <a:spLocks noEditPoints="1"/>
          </p:cNvSpPr>
          <p:nvPr/>
        </p:nvSpPr>
        <p:spPr bwMode="auto">
          <a:xfrm>
            <a:off x="690441" y="1869482"/>
            <a:ext cx="276186" cy="317455"/>
          </a:xfrm>
          <a:custGeom>
            <a:avLst/>
            <a:gdLst>
              <a:gd name="T0" fmla="*/ 174 w 174"/>
              <a:gd name="T1" fmla="*/ 151 h 200"/>
              <a:gd name="T2" fmla="*/ 174 w 174"/>
              <a:gd name="T3" fmla="*/ 50 h 200"/>
              <a:gd name="T4" fmla="*/ 87 w 174"/>
              <a:gd name="T5" fmla="*/ 0 h 200"/>
              <a:gd name="T6" fmla="*/ 0 w 174"/>
              <a:gd name="T7" fmla="*/ 49 h 200"/>
              <a:gd name="T8" fmla="*/ 0 w 174"/>
              <a:gd name="T9" fmla="*/ 150 h 200"/>
              <a:gd name="T10" fmla="*/ 87 w 174"/>
              <a:gd name="T11" fmla="*/ 200 h 200"/>
              <a:gd name="T12" fmla="*/ 174 w 174"/>
              <a:gd name="T13" fmla="*/ 151 h 200"/>
              <a:gd name="T14" fmla="*/ 11 w 174"/>
              <a:gd name="T15" fmla="*/ 56 h 200"/>
              <a:gd name="T16" fmla="*/ 87 w 174"/>
              <a:gd name="T17" fmla="*/ 12 h 200"/>
              <a:gd name="T18" fmla="*/ 163 w 174"/>
              <a:gd name="T19" fmla="*/ 57 h 200"/>
              <a:gd name="T20" fmla="*/ 163 w 174"/>
              <a:gd name="T21" fmla="*/ 144 h 200"/>
              <a:gd name="T22" fmla="*/ 87 w 174"/>
              <a:gd name="T23" fmla="*/ 188 h 200"/>
              <a:gd name="T24" fmla="*/ 11 w 174"/>
              <a:gd name="T25" fmla="*/ 144 h 200"/>
              <a:gd name="T26" fmla="*/ 11 w 174"/>
              <a:gd name="T27" fmla="*/ 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200">
                <a:moveTo>
                  <a:pt x="174" y="151"/>
                </a:moveTo>
                <a:lnTo>
                  <a:pt x="174" y="50"/>
                </a:lnTo>
                <a:lnTo>
                  <a:pt x="87" y="0"/>
                </a:lnTo>
                <a:lnTo>
                  <a:pt x="0" y="49"/>
                </a:lnTo>
                <a:lnTo>
                  <a:pt x="0" y="150"/>
                </a:lnTo>
                <a:lnTo>
                  <a:pt x="87" y="200"/>
                </a:lnTo>
                <a:lnTo>
                  <a:pt x="174" y="151"/>
                </a:lnTo>
                <a:close/>
                <a:moveTo>
                  <a:pt x="11" y="56"/>
                </a:moveTo>
                <a:lnTo>
                  <a:pt x="87" y="12"/>
                </a:lnTo>
                <a:lnTo>
                  <a:pt x="163" y="57"/>
                </a:lnTo>
                <a:lnTo>
                  <a:pt x="163" y="144"/>
                </a:lnTo>
                <a:lnTo>
                  <a:pt x="87" y="188"/>
                </a:lnTo>
                <a:lnTo>
                  <a:pt x="11" y="144"/>
                </a:lnTo>
                <a:lnTo>
                  <a:pt x="11" y="56"/>
                </a:ln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4" name="Freeform 13">
            <a:extLst>
              <a:ext uri="{FF2B5EF4-FFF2-40B4-BE49-F238E27FC236}">
                <a16:creationId xmlns:a16="http://schemas.microsoft.com/office/drawing/2014/main" id="{67649100-F358-430D-9976-AE69F0AE984A}"/>
              </a:ext>
            </a:extLst>
          </p:cNvPr>
          <p:cNvSpPr>
            <a:spLocks/>
          </p:cNvSpPr>
          <p:nvPr/>
        </p:nvSpPr>
        <p:spPr bwMode="auto">
          <a:xfrm>
            <a:off x="822185" y="1842499"/>
            <a:ext cx="15873" cy="15873"/>
          </a:xfrm>
          <a:custGeom>
            <a:avLst/>
            <a:gdLst>
              <a:gd name="T0" fmla="*/ 0 w 7"/>
              <a:gd name="T1" fmla="*/ 3 h 7"/>
              <a:gd name="T2" fmla="*/ 3 w 7"/>
              <a:gd name="T3" fmla="*/ 0 h 7"/>
              <a:gd name="T4" fmla="*/ 7 w 7"/>
              <a:gd name="T5" fmla="*/ 4 h 7"/>
              <a:gd name="T6" fmla="*/ 3 w 7"/>
              <a:gd name="T7" fmla="*/ 7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2"/>
                  <a:pt x="1" y="0"/>
                  <a:pt x="3" y="0"/>
                </a:cubicBezTo>
                <a:cubicBezTo>
                  <a:pt x="5" y="0"/>
                  <a:pt x="7" y="2"/>
                  <a:pt x="7" y="4"/>
                </a:cubicBezTo>
                <a:cubicBezTo>
                  <a:pt x="7" y="5"/>
                  <a:pt x="5" y="7"/>
                  <a:pt x="3" y="7"/>
                </a:cubicBezTo>
                <a:cubicBezTo>
                  <a:pt x="1" y="7"/>
                  <a:pt x="0" y="5"/>
                  <a:pt x="0" y="3"/>
                </a:cubicBez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5" name="Oval 14">
            <a:extLst>
              <a:ext uri="{FF2B5EF4-FFF2-40B4-BE49-F238E27FC236}">
                <a16:creationId xmlns:a16="http://schemas.microsoft.com/office/drawing/2014/main" id="{202A9BE2-8D2B-4E92-88A3-EEA1D63510D2}"/>
              </a:ext>
            </a:extLst>
          </p:cNvPr>
          <p:cNvSpPr>
            <a:spLocks noChangeArrowheads="1"/>
          </p:cNvSpPr>
          <p:nvPr/>
        </p:nvSpPr>
        <p:spPr bwMode="auto">
          <a:xfrm>
            <a:off x="822185" y="1810753"/>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6" name="Oval 15">
            <a:extLst>
              <a:ext uri="{FF2B5EF4-FFF2-40B4-BE49-F238E27FC236}">
                <a16:creationId xmlns:a16="http://schemas.microsoft.com/office/drawing/2014/main" id="{B96BF3A4-E4D1-4071-8929-15D16E974914}"/>
              </a:ext>
            </a:extLst>
          </p:cNvPr>
          <p:cNvSpPr>
            <a:spLocks noChangeArrowheads="1"/>
          </p:cNvSpPr>
          <p:nvPr/>
        </p:nvSpPr>
        <p:spPr bwMode="auto">
          <a:xfrm>
            <a:off x="822185" y="1780595"/>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7" name="Oval 16">
            <a:extLst>
              <a:ext uri="{FF2B5EF4-FFF2-40B4-BE49-F238E27FC236}">
                <a16:creationId xmlns:a16="http://schemas.microsoft.com/office/drawing/2014/main" id="{FE408D1F-C4E0-4F8C-A613-67DDB3A0A84D}"/>
              </a:ext>
            </a:extLst>
          </p:cNvPr>
          <p:cNvSpPr>
            <a:spLocks noChangeArrowheads="1"/>
          </p:cNvSpPr>
          <p:nvPr/>
        </p:nvSpPr>
        <p:spPr bwMode="auto">
          <a:xfrm>
            <a:off x="850756" y="1780595"/>
            <a:ext cx="14286"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8" name="Oval 17">
            <a:extLst>
              <a:ext uri="{FF2B5EF4-FFF2-40B4-BE49-F238E27FC236}">
                <a16:creationId xmlns:a16="http://schemas.microsoft.com/office/drawing/2014/main" id="{053E1FE3-43AD-4F53-8339-6DE26C3180ED}"/>
              </a:ext>
            </a:extLst>
          </p:cNvPr>
          <p:cNvSpPr>
            <a:spLocks noChangeArrowheads="1"/>
          </p:cNvSpPr>
          <p:nvPr/>
        </p:nvSpPr>
        <p:spPr bwMode="auto">
          <a:xfrm>
            <a:off x="880913" y="1780595"/>
            <a:ext cx="14286"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9" name="Freeform 18">
            <a:extLst>
              <a:ext uri="{FF2B5EF4-FFF2-40B4-BE49-F238E27FC236}">
                <a16:creationId xmlns:a16="http://schemas.microsoft.com/office/drawing/2014/main" id="{283D6BE6-ACF3-48B0-947A-33059F8BB670}"/>
              </a:ext>
            </a:extLst>
          </p:cNvPr>
          <p:cNvSpPr>
            <a:spLocks/>
          </p:cNvSpPr>
          <p:nvPr/>
        </p:nvSpPr>
        <p:spPr bwMode="auto">
          <a:xfrm>
            <a:off x="912659" y="1780595"/>
            <a:ext cx="15873" cy="14286"/>
          </a:xfrm>
          <a:custGeom>
            <a:avLst/>
            <a:gdLst>
              <a:gd name="T0" fmla="*/ 0 w 7"/>
              <a:gd name="T1" fmla="*/ 3 h 7"/>
              <a:gd name="T2" fmla="*/ 4 w 7"/>
              <a:gd name="T3" fmla="*/ 0 h 7"/>
              <a:gd name="T4" fmla="*/ 7 w 7"/>
              <a:gd name="T5" fmla="*/ 3 h 7"/>
              <a:gd name="T6" fmla="*/ 3 w 7"/>
              <a:gd name="T7" fmla="*/ 7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2"/>
                  <a:pt x="2" y="0"/>
                  <a:pt x="4" y="0"/>
                </a:cubicBezTo>
                <a:cubicBezTo>
                  <a:pt x="5" y="0"/>
                  <a:pt x="7" y="2"/>
                  <a:pt x="7" y="3"/>
                </a:cubicBezTo>
                <a:cubicBezTo>
                  <a:pt x="7" y="5"/>
                  <a:pt x="5" y="7"/>
                  <a:pt x="3" y="7"/>
                </a:cubicBezTo>
                <a:cubicBezTo>
                  <a:pt x="2" y="7"/>
                  <a:pt x="0" y="5"/>
                  <a:pt x="0" y="3"/>
                </a:cubicBez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0" name="Oval 19">
            <a:extLst>
              <a:ext uri="{FF2B5EF4-FFF2-40B4-BE49-F238E27FC236}">
                <a16:creationId xmlns:a16="http://schemas.microsoft.com/office/drawing/2014/main" id="{7999E4BF-EA9F-4781-9DA4-8A3E00A19C06}"/>
              </a:ext>
            </a:extLst>
          </p:cNvPr>
          <p:cNvSpPr>
            <a:spLocks noChangeArrowheads="1"/>
          </p:cNvSpPr>
          <p:nvPr/>
        </p:nvSpPr>
        <p:spPr bwMode="auto">
          <a:xfrm>
            <a:off x="945993" y="1780595"/>
            <a:ext cx="12698"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1" name="Oval 20">
            <a:extLst>
              <a:ext uri="{FF2B5EF4-FFF2-40B4-BE49-F238E27FC236}">
                <a16:creationId xmlns:a16="http://schemas.microsoft.com/office/drawing/2014/main" id="{591A2EC5-1285-44BC-BBCB-D04C7C31281A}"/>
              </a:ext>
            </a:extLst>
          </p:cNvPr>
          <p:cNvSpPr>
            <a:spLocks noChangeArrowheads="1"/>
          </p:cNvSpPr>
          <p:nvPr/>
        </p:nvSpPr>
        <p:spPr bwMode="auto">
          <a:xfrm>
            <a:off x="1117418" y="1780595"/>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2" name="Oval 21">
            <a:extLst>
              <a:ext uri="{FF2B5EF4-FFF2-40B4-BE49-F238E27FC236}">
                <a16:creationId xmlns:a16="http://schemas.microsoft.com/office/drawing/2014/main" id="{123D7D7D-7545-49A0-9633-9CFEA632336D}"/>
              </a:ext>
            </a:extLst>
          </p:cNvPr>
          <p:cNvSpPr>
            <a:spLocks noChangeArrowheads="1"/>
          </p:cNvSpPr>
          <p:nvPr/>
        </p:nvSpPr>
        <p:spPr bwMode="auto">
          <a:xfrm>
            <a:off x="1149164" y="1780595"/>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3" name="Oval 22">
            <a:extLst>
              <a:ext uri="{FF2B5EF4-FFF2-40B4-BE49-F238E27FC236}">
                <a16:creationId xmlns:a16="http://schemas.microsoft.com/office/drawing/2014/main" id="{03F2E274-E007-4236-A23A-9687464EF041}"/>
              </a:ext>
            </a:extLst>
          </p:cNvPr>
          <p:cNvSpPr>
            <a:spLocks noChangeArrowheads="1"/>
          </p:cNvSpPr>
          <p:nvPr/>
        </p:nvSpPr>
        <p:spPr bwMode="auto">
          <a:xfrm>
            <a:off x="1179322" y="1780595"/>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4" name="Oval 23">
            <a:extLst>
              <a:ext uri="{FF2B5EF4-FFF2-40B4-BE49-F238E27FC236}">
                <a16:creationId xmlns:a16="http://schemas.microsoft.com/office/drawing/2014/main" id="{F0B16AC8-1095-4386-B38E-D25D97F61102}"/>
              </a:ext>
            </a:extLst>
          </p:cNvPr>
          <p:cNvSpPr>
            <a:spLocks noChangeArrowheads="1"/>
          </p:cNvSpPr>
          <p:nvPr/>
        </p:nvSpPr>
        <p:spPr bwMode="auto">
          <a:xfrm>
            <a:off x="1212654" y="1780595"/>
            <a:ext cx="14286"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5" name="Oval 24">
            <a:extLst>
              <a:ext uri="{FF2B5EF4-FFF2-40B4-BE49-F238E27FC236}">
                <a16:creationId xmlns:a16="http://schemas.microsoft.com/office/drawing/2014/main" id="{658701CF-283E-4AA3-B143-5ADAE2CCE7EE}"/>
              </a:ext>
            </a:extLst>
          </p:cNvPr>
          <p:cNvSpPr>
            <a:spLocks noChangeArrowheads="1"/>
          </p:cNvSpPr>
          <p:nvPr/>
        </p:nvSpPr>
        <p:spPr bwMode="auto">
          <a:xfrm>
            <a:off x="1242813" y="1842499"/>
            <a:ext cx="12698"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6" name="Oval 25">
            <a:extLst>
              <a:ext uri="{FF2B5EF4-FFF2-40B4-BE49-F238E27FC236}">
                <a16:creationId xmlns:a16="http://schemas.microsoft.com/office/drawing/2014/main" id="{4CA35775-2EFE-4DA1-B9EF-04B04BFEC4A2}"/>
              </a:ext>
            </a:extLst>
          </p:cNvPr>
          <p:cNvSpPr>
            <a:spLocks noChangeArrowheads="1"/>
          </p:cNvSpPr>
          <p:nvPr/>
        </p:nvSpPr>
        <p:spPr bwMode="auto">
          <a:xfrm>
            <a:off x="1242813" y="1812341"/>
            <a:ext cx="12698"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7" name="Oval 26">
            <a:extLst>
              <a:ext uri="{FF2B5EF4-FFF2-40B4-BE49-F238E27FC236}">
                <a16:creationId xmlns:a16="http://schemas.microsoft.com/office/drawing/2014/main" id="{CCB500CA-DC44-470A-A23F-2A22CB6E8121}"/>
              </a:ext>
            </a:extLst>
          </p:cNvPr>
          <p:cNvSpPr>
            <a:spLocks noChangeArrowheads="1"/>
          </p:cNvSpPr>
          <p:nvPr/>
        </p:nvSpPr>
        <p:spPr bwMode="auto">
          <a:xfrm>
            <a:off x="1242813" y="1780595"/>
            <a:ext cx="12698"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8" name="Oval 27">
            <a:extLst>
              <a:ext uri="{FF2B5EF4-FFF2-40B4-BE49-F238E27FC236}">
                <a16:creationId xmlns:a16="http://schemas.microsoft.com/office/drawing/2014/main" id="{3147E39E-AD35-4EE1-A733-E6F64B32724F}"/>
              </a:ext>
            </a:extLst>
          </p:cNvPr>
          <p:cNvSpPr>
            <a:spLocks noChangeArrowheads="1"/>
          </p:cNvSpPr>
          <p:nvPr/>
        </p:nvSpPr>
        <p:spPr bwMode="auto">
          <a:xfrm>
            <a:off x="1239638" y="2198048"/>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69" name="Oval 28">
            <a:extLst>
              <a:ext uri="{FF2B5EF4-FFF2-40B4-BE49-F238E27FC236}">
                <a16:creationId xmlns:a16="http://schemas.microsoft.com/office/drawing/2014/main" id="{98A993ED-DB5A-457B-842D-E61884E9B0CF}"/>
              </a:ext>
            </a:extLst>
          </p:cNvPr>
          <p:cNvSpPr>
            <a:spLocks noChangeArrowheads="1"/>
          </p:cNvSpPr>
          <p:nvPr/>
        </p:nvSpPr>
        <p:spPr bwMode="auto">
          <a:xfrm>
            <a:off x="1239638" y="2228206"/>
            <a:ext cx="15873"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0" name="Oval 29">
            <a:extLst>
              <a:ext uri="{FF2B5EF4-FFF2-40B4-BE49-F238E27FC236}">
                <a16:creationId xmlns:a16="http://schemas.microsoft.com/office/drawing/2014/main" id="{BDB4BED9-3B83-4AFF-8ED6-8E84313DC289}"/>
              </a:ext>
            </a:extLst>
          </p:cNvPr>
          <p:cNvSpPr>
            <a:spLocks noChangeArrowheads="1"/>
          </p:cNvSpPr>
          <p:nvPr/>
        </p:nvSpPr>
        <p:spPr bwMode="auto">
          <a:xfrm>
            <a:off x="1239638" y="2259952"/>
            <a:ext cx="15873"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1" name="Oval 30">
            <a:extLst>
              <a:ext uri="{FF2B5EF4-FFF2-40B4-BE49-F238E27FC236}">
                <a16:creationId xmlns:a16="http://schemas.microsoft.com/office/drawing/2014/main" id="{3712BD9A-D7E1-41D0-B514-21488C8593C2}"/>
              </a:ext>
            </a:extLst>
          </p:cNvPr>
          <p:cNvSpPr>
            <a:spLocks noChangeArrowheads="1"/>
          </p:cNvSpPr>
          <p:nvPr/>
        </p:nvSpPr>
        <p:spPr bwMode="auto">
          <a:xfrm>
            <a:off x="1212654" y="2259952"/>
            <a:ext cx="14286"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2" name="Oval 31">
            <a:extLst>
              <a:ext uri="{FF2B5EF4-FFF2-40B4-BE49-F238E27FC236}">
                <a16:creationId xmlns:a16="http://schemas.microsoft.com/office/drawing/2014/main" id="{59DE978F-0C38-4C32-B495-04C0E5577445}"/>
              </a:ext>
            </a:extLst>
          </p:cNvPr>
          <p:cNvSpPr>
            <a:spLocks noChangeArrowheads="1"/>
          </p:cNvSpPr>
          <p:nvPr/>
        </p:nvSpPr>
        <p:spPr bwMode="auto">
          <a:xfrm>
            <a:off x="1179322" y="2259952"/>
            <a:ext cx="15873"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3" name="Oval 32">
            <a:extLst>
              <a:ext uri="{FF2B5EF4-FFF2-40B4-BE49-F238E27FC236}">
                <a16:creationId xmlns:a16="http://schemas.microsoft.com/office/drawing/2014/main" id="{19A0502E-CFB6-40EE-B21D-B6C31545D985}"/>
              </a:ext>
            </a:extLst>
          </p:cNvPr>
          <p:cNvSpPr>
            <a:spLocks noChangeArrowheads="1"/>
          </p:cNvSpPr>
          <p:nvPr/>
        </p:nvSpPr>
        <p:spPr bwMode="auto">
          <a:xfrm>
            <a:off x="1147576" y="2259952"/>
            <a:ext cx="15873"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4" name="Oval 33">
            <a:extLst>
              <a:ext uri="{FF2B5EF4-FFF2-40B4-BE49-F238E27FC236}">
                <a16:creationId xmlns:a16="http://schemas.microsoft.com/office/drawing/2014/main" id="{20479EBD-3B51-456A-BFA7-8D1212B9116D}"/>
              </a:ext>
            </a:extLst>
          </p:cNvPr>
          <p:cNvSpPr>
            <a:spLocks noChangeArrowheads="1"/>
          </p:cNvSpPr>
          <p:nvPr/>
        </p:nvSpPr>
        <p:spPr bwMode="auto">
          <a:xfrm>
            <a:off x="912659" y="2258365"/>
            <a:ext cx="15873"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5" name="Oval 34">
            <a:extLst>
              <a:ext uri="{FF2B5EF4-FFF2-40B4-BE49-F238E27FC236}">
                <a16:creationId xmlns:a16="http://schemas.microsoft.com/office/drawing/2014/main" id="{7AB40E55-0C05-47EB-8326-D29A5CB43902}"/>
              </a:ext>
            </a:extLst>
          </p:cNvPr>
          <p:cNvSpPr>
            <a:spLocks noChangeArrowheads="1"/>
          </p:cNvSpPr>
          <p:nvPr/>
        </p:nvSpPr>
        <p:spPr bwMode="auto">
          <a:xfrm>
            <a:off x="880913" y="2258365"/>
            <a:ext cx="14286"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6" name="Oval 35">
            <a:extLst>
              <a:ext uri="{FF2B5EF4-FFF2-40B4-BE49-F238E27FC236}">
                <a16:creationId xmlns:a16="http://schemas.microsoft.com/office/drawing/2014/main" id="{81D85155-6067-49F6-A602-E1442EEC4F02}"/>
              </a:ext>
            </a:extLst>
          </p:cNvPr>
          <p:cNvSpPr>
            <a:spLocks noChangeArrowheads="1"/>
          </p:cNvSpPr>
          <p:nvPr/>
        </p:nvSpPr>
        <p:spPr bwMode="auto">
          <a:xfrm>
            <a:off x="847582" y="2258365"/>
            <a:ext cx="15873"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7" name="Freeform 36">
            <a:extLst>
              <a:ext uri="{FF2B5EF4-FFF2-40B4-BE49-F238E27FC236}">
                <a16:creationId xmlns:a16="http://schemas.microsoft.com/office/drawing/2014/main" id="{AD6C4CD7-C3E6-4E21-9AFA-C4CF6A3DFE10}"/>
              </a:ext>
            </a:extLst>
          </p:cNvPr>
          <p:cNvSpPr>
            <a:spLocks/>
          </p:cNvSpPr>
          <p:nvPr/>
        </p:nvSpPr>
        <p:spPr bwMode="auto">
          <a:xfrm>
            <a:off x="820597" y="2194874"/>
            <a:ext cx="14286" cy="15873"/>
          </a:xfrm>
          <a:custGeom>
            <a:avLst/>
            <a:gdLst>
              <a:gd name="T0" fmla="*/ 0 w 7"/>
              <a:gd name="T1" fmla="*/ 4 h 7"/>
              <a:gd name="T2" fmla="*/ 3 w 7"/>
              <a:gd name="T3" fmla="*/ 0 h 7"/>
              <a:gd name="T4" fmla="*/ 7 w 7"/>
              <a:gd name="T5" fmla="*/ 4 h 7"/>
              <a:gd name="T6" fmla="*/ 3 w 7"/>
              <a:gd name="T7" fmla="*/ 7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2"/>
                  <a:pt x="2" y="0"/>
                  <a:pt x="3" y="0"/>
                </a:cubicBezTo>
                <a:cubicBezTo>
                  <a:pt x="5" y="0"/>
                  <a:pt x="7" y="2"/>
                  <a:pt x="7" y="4"/>
                </a:cubicBezTo>
                <a:cubicBezTo>
                  <a:pt x="7" y="6"/>
                  <a:pt x="5" y="7"/>
                  <a:pt x="3" y="7"/>
                </a:cubicBezTo>
                <a:cubicBezTo>
                  <a:pt x="1" y="7"/>
                  <a:pt x="0" y="6"/>
                  <a:pt x="0" y="4"/>
                </a:cubicBez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8" name="Oval 37">
            <a:extLst>
              <a:ext uri="{FF2B5EF4-FFF2-40B4-BE49-F238E27FC236}">
                <a16:creationId xmlns:a16="http://schemas.microsoft.com/office/drawing/2014/main" id="{B90D3010-9292-4995-AFCA-88D799829A2B}"/>
              </a:ext>
            </a:extLst>
          </p:cNvPr>
          <p:cNvSpPr>
            <a:spLocks noChangeArrowheads="1"/>
          </p:cNvSpPr>
          <p:nvPr/>
        </p:nvSpPr>
        <p:spPr bwMode="auto">
          <a:xfrm>
            <a:off x="820597" y="2228206"/>
            <a:ext cx="14286" cy="14286"/>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79" name="Oval 38">
            <a:extLst>
              <a:ext uri="{FF2B5EF4-FFF2-40B4-BE49-F238E27FC236}">
                <a16:creationId xmlns:a16="http://schemas.microsoft.com/office/drawing/2014/main" id="{608C3100-A4A6-4ED8-9CB7-5F1D91B00888}"/>
              </a:ext>
            </a:extLst>
          </p:cNvPr>
          <p:cNvSpPr>
            <a:spLocks noChangeArrowheads="1"/>
          </p:cNvSpPr>
          <p:nvPr/>
        </p:nvSpPr>
        <p:spPr bwMode="auto">
          <a:xfrm>
            <a:off x="820597" y="2258365"/>
            <a:ext cx="14286" cy="15873"/>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80" name="Freeform 39">
            <a:extLst>
              <a:ext uri="{FF2B5EF4-FFF2-40B4-BE49-F238E27FC236}">
                <a16:creationId xmlns:a16="http://schemas.microsoft.com/office/drawing/2014/main" id="{F0D04CB0-E272-42B3-AA48-B3CDEDDE54B0}"/>
              </a:ext>
            </a:extLst>
          </p:cNvPr>
          <p:cNvSpPr>
            <a:spLocks/>
          </p:cNvSpPr>
          <p:nvPr/>
        </p:nvSpPr>
        <p:spPr bwMode="auto">
          <a:xfrm>
            <a:off x="1074561" y="2025034"/>
            <a:ext cx="14286" cy="14286"/>
          </a:xfrm>
          <a:custGeom>
            <a:avLst/>
            <a:gdLst>
              <a:gd name="T0" fmla="*/ 0 w 7"/>
              <a:gd name="T1" fmla="*/ 3 h 7"/>
              <a:gd name="T2" fmla="*/ 3 w 7"/>
              <a:gd name="T3" fmla="*/ 0 h 7"/>
              <a:gd name="T4" fmla="*/ 7 w 7"/>
              <a:gd name="T5" fmla="*/ 3 h 7"/>
              <a:gd name="T6" fmla="*/ 3 w 7"/>
              <a:gd name="T7" fmla="*/ 6 h 7"/>
              <a:gd name="T8" fmla="*/ 0 w 7"/>
              <a:gd name="T9" fmla="*/ 3 h 7"/>
            </a:gdLst>
            <a:ahLst/>
            <a:cxnLst>
              <a:cxn ang="0">
                <a:pos x="T0" y="T1"/>
              </a:cxn>
              <a:cxn ang="0">
                <a:pos x="T2" y="T3"/>
              </a:cxn>
              <a:cxn ang="0">
                <a:pos x="T4" y="T5"/>
              </a:cxn>
              <a:cxn ang="0">
                <a:pos x="T6" y="T7"/>
              </a:cxn>
              <a:cxn ang="0">
                <a:pos x="T8" y="T9"/>
              </a:cxn>
            </a:cxnLst>
            <a:rect l="0" t="0" r="r" b="b"/>
            <a:pathLst>
              <a:path w="7" h="7">
                <a:moveTo>
                  <a:pt x="0" y="3"/>
                </a:moveTo>
                <a:cubicBezTo>
                  <a:pt x="0" y="1"/>
                  <a:pt x="1" y="0"/>
                  <a:pt x="3" y="0"/>
                </a:cubicBezTo>
                <a:cubicBezTo>
                  <a:pt x="5" y="0"/>
                  <a:pt x="7" y="1"/>
                  <a:pt x="7" y="3"/>
                </a:cubicBezTo>
                <a:cubicBezTo>
                  <a:pt x="7" y="5"/>
                  <a:pt x="5" y="7"/>
                  <a:pt x="3" y="6"/>
                </a:cubicBezTo>
                <a:cubicBezTo>
                  <a:pt x="1" y="6"/>
                  <a:pt x="0" y="5"/>
                  <a:pt x="0" y="3"/>
                </a:cubicBez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81" name="Oval 40">
            <a:extLst>
              <a:ext uri="{FF2B5EF4-FFF2-40B4-BE49-F238E27FC236}">
                <a16:creationId xmlns:a16="http://schemas.microsoft.com/office/drawing/2014/main" id="{D1E127CF-F535-4D63-B198-6411D2E0FC2D}"/>
              </a:ext>
            </a:extLst>
          </p:cNvPr>
          <p:cNvSpPr>
            <a:spLocks noChangeArrowheads="1"/>
          </p:cNvSpPr>
          <p:nvPr/>
        </p:nvSpPr>
        <p:spPr bwMode="auto">
          <a:xfrm>
            <a:off x="1042816" y="2025035"/>
            <a:ext cx="14286" cy="12698"/>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82" name="Oval 41">
            <a:extLst>
              <a:ext uri="{FF2B5EF4-FFF2-40B4-BE49-F238E27FC236}">
                <a16:creationId xmlns:a16="http://schemas.microsoft.com/office/drawing/2014/main" id="{FF6A0A08-3B81-4F0E-83E7-3700C2839395}"/>
              </a:ext>
            </a:extLst>
          </p:cNvPr>
          <p:cNvSpPr>
            <a:spLocks noChangeArrowheads="1"/>
          </p:cNvSpPr>
          <p:nvPr/>
        </p:nvSpPr>
        <p:spPr bwMode="auto">
          <a:xfrm>
            <a:off x="1012657" y="2025035"/>
            <a:ext cx="14286" cy="12698"/>
          </a:xfrm>
          <a:prstGeom prst="ellipse">
            <a:avLst/>
          </a:pr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83" name="Freeform 42">
            <a:extLst>
              <a:ext uri="{FF2B5EF4-FFF2-40B4-BE49-F238E27FC236}">
                <a16:creationId xmlns:a16="http://schemas.microsoft.com/office/drawing/2014/main" id="{B14C7190-4EC1-4FAD-986B-92A23CAB9CD2}"/>
              </a:ext>
            </a:extLst>
          </p:cNvPr>
          <p:cNvSpPr>
            <a:spLocks/>
          </p:cNvSpPr>
          <p:nvPr/>
        </p:nvSpPr>
        <p:spPr bwMode="auto">
          <a:xfrm>
            <a:off x="982499" y="2021860"/>
            <a:ext cx="14286" cy="15873"/>
          </a:xfrm>
          <a:custGeom>
            <a:avLst/>
            <a:gdLst>
              <a:gd name="T0" fmla="*/ 0 w 7"/>
              <a:gd name="T1" fmla="*/ 4 h 7"/>
              <a:gd name="T2" fmla="*/ 4 w 7"/>
              <a:gd name="T3" fmla="*/ 0 h 7"/>
              <a:gd name="T4" fmla="*/ 7 w 7"/>
              <a:gd name="T5" fmla="*/ 4 h 7"/>
              <a:gd name="T6" fmla="*/ 4 w 7"/>
              <a:gd name="T7" fmla="*/ 7 h 7"/>
              <a:gd name="T8" fmla="*/ 0 w 7"/>
              <a:gd name="T9" fmla="*/ 4 h 7"/>
            </a:gdLst>
            <a:ahLst/>
            <a:cxnLst>
              <a:cxn ang="0">
                <a:pos x="T0" y="T1"/>
              </a:cxn>
              <a:cxn ang="0">
                <a:pos x="T2" y="T3"/>
              </a:cxn>
              <a:cxn ang="0">
                <a:pos x="T4" y="T5"/>
              </a:cxn>
              <a:cxn ang="0">
                <a:pos x="T6" y="T7"/>
              </a:cxn>
              <a:cxn ang="0">
                <a:pos x="T8" y="T9"/>
              </a:cxn>
            </a:cxnLst>
            <a:rect l="0" t="0" r="r" b="b"/>
            <a:pathLst>
              <a:path w="7" h="7">
                <a:moveTo>
                  <a:pt x="0" y="4"/>
                </a:moveTo>
                <a:cubicBezTo>
                  <a:pt x="0" y="2"/>
                  <a:pt x="2" y="0"/>
                  <a:pt x="4" y="0"/>
                </a:cubicBezTo>
                <a:cubicBezTo>
                  <a:pt x="6" y="1"/>
                  <a:pt x="7" y="2"/>
                  <a:pt x="7" y="4"/>
                </a:cubicBezTo>
                <a:cubicBezTo>
                  <a:pt x="7" y="6"/>
                  <a:pt x="6" y="7"/>
                  <a:pt x="4" y="7"/>
                </a:cubicBezTo>
                <a:cubicBezTo>
                  <a:pt x="2" y="7"/>
                  <a:pt x="0" y="6"/>
                  <a:pt x="0" y="4"/>
                </a:cubicBezTo>
                <a:close/>
              </a:path>
            </a:pathLst>
          </a:custGeom>
          <a:solidFill>
            <a:srgbClr val="0D2B59"/>
          </a:solidFill>
          <a:ln w="12700">
            <a:solidFill>
              <a:srgbClr val="0D2B59"/>
            </a:solidFill>
          </a:ln>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grpSp>
        <p:nvGrpSpPr>
          <p:cNvPr id="142" name="Group 141">
            <a:extLst>
              <a:ext uri="{FF2B5EF4-FFF2-40B4-BE49-F238E27FC236}">
                <a16:creationId xmlns:a16="http://schemas.microsoft.com/office/drawing/2014/main" id="{AF1A4CD1-F821-40B0-BA1F-1AAFA0A95C04}"/>
              </a:ext>
            </a:extLst>
          </p:cNvPr>
          <p:cNvGrpSpPr/>
          <p:nvPr/>
        </p:nvGrpSpPr>
        <p:grpSpPr>
          <a:xfrm>
            <a:off x="950834" y="1653097"/>
            <a:ext cx="180020" cy="205275"/>
            <a:chOff x="1263650" y="2479675"/>
            <a:chExt cx="441325" cy="503238"/>
          </a:xfrm>
          <a:solidFill>
            <a:srgbClr val="0D2B59"/>
          </a:solidFill>
        </p:grpSpPr>
        <p:sp>
          <p:nvSpPr>
            <p:cNvPr id="140" name="Freeform: Shape 139">
              <a:extLst>
                <a:ext uri="{FF2B5EF4-FFF2-40B4-BE49-F238E27FC236}">
                  <a16:creationId xmlns:a16="http://schemas.microsoft.com/office/drawing/2014/main" id="{B301A295-10CD-45BB-A99A-2E5373B28F63}"/>
                </a:ext>
              </a:extLst>
            </p:cNvPr>
            <p:cNvSpPr>
              <a:spLocks/>
            </p:cNvSpPr>
            <p:nvPr/>
          </p:nvSpPr>
          <p:spPr bwMode="auto">
            <a:xfrm>
              <a:off x="1263650" y="2479675"/>
              <a:ext cx="441325" cy="503238"/>
            </a:xfrm>
            <a:custGeom>
              <a:avLst/>
              <a:gdLst>
                <a:gd name="connsiteX0" fmla="*/ 31750 w 441325"/>
                <a:gd name="connsiteY0" fmla="*/ 207963 h 503238"/>
                <a:gd name="connsiteX1" fmla="*/ 31750 w 441325"/>
                <a:gd name="connsiteY1" fmla="*/ 469901 h 503238"/>
                <a:gd name="connsiteX2" fmla="*/ 406400 w 441325"/>
                <a:gd name="connsiteY2" fmla="*/ 469901 h 503238"/>
                <a:gd name="connsiteX3" fmla="*/ 406400 w 441325"/>
                <a:gd name="connsiteY3" fmla="*/ 207963 h 503238"/>
                <a:gd name="connsiteX4" fmla="*/ 219075 w 441325"/>
                <a:gd name="connsiteY4" fmla="*/ 33338 h 503238"/>
                <a:gd name="connsiteX5" fmla="*/ 88900 w 441325"/>
                <a:gd name="connsiteY5" fmla="*/ 163793 h 503238"/>
                <a:gd name="connsiteX6" fmla="*/ 88900 w 441325"/>
                <a:gd name="connsiteY6" fmla="*/ 173038 h 503238"/>
                <a:gd name="connsiteX7" fmla="*/ 349250 w 441325"/>
                <a:gd name="connsiteY7" fmla="*/ 173038 h 503238"/>
                <a:gd name="connsiteX8" fmla="*/ 349250 w 441325"/>
                <a:gd name="connsiteY8" fmla="*/ 163793 h 503238"/>
                <a:gd name="connsiteX9" fmla="*/ 219075 w 441325"/>
                <a:gd name="connsiteY9" fmla="*/ 33338 h 503238"/>
                <a:gd name="connsiteX10" fmla="*/ 219809 w 441325"/>
                <a:gd name="connsiteY10" fmla="*/ 0 h 503238"/>
                <a:gd name="connsiteX11" fmla="*/ 384325 w 441325"/>
                <a:gd name="connsiteY11" fmla="*/ 165232 h 503238"/>
                <a:gd name="connsiteX12" fmla="*/ 384325 w 441325"/>
                <a:gd name="connsiteY12" fmla="*/ 174488 h 503238"/>
                <a:gd name="connsiteX13" fmla="*/ 423577 w 441325"/>
                <a:gd name="connsiteY13" fmla="*/ 174488 h 503238"/>
                <a:gd name="connsiteX14" fmla="*/ 441325 w 441325"/>
                <a:gd name="connsiteY14" fmla="*/ 191285 h 503238"/>
                <a:gd name="connsiteX15" fmla="*/ 441325 w 441325"/>
                <a:gd name="connsiteY15" fmla="*/ 486441 h 503238"/>
                <a:gd name="connsiteX16" fmla="*/ 424600 w 441325"/>
                <a:gd name="connsiteY16" fmla="*/ 503238 h 503238"/>
                <a:gd name="connsiteX17" fmla="*/ 16725 w 441325"/>
                <a:gd name="connsiteY17" fmla="*/ 503238 h 503238"/>
                <a:gd name="connsiteX18" fmla="*/ 0 w 441325"/>
                <a:gd name="connsiteY18" fmla="*/ 486441 h 503238"/>
                <a:gd name="connsiteX19" fmla="*/ 0 w 441325"/>
                <a:gd name="connsiteY19" fmla="*/ 190257 h 503238"/>
                <a:gd name="connsiteX20" fmla="*/ 16725 w 441325"/>
                <a:gd name="connsiteY20" fmla="*/ 173460 h 503238"/>
                <a:gd name="connsiteX21" fmla="*/ 55976 w 441325"/>
                <a:gd name="connsiteY21" fmla="*/ 173460 h 503238"/>
                <a:gd name="connsiteX22" fmla="*/ 55976 w 441325"/>
                <a:gd name="connsiteY22" fmla="*/ 164204 h 503238"/>
                <a:gd name="connsiteX23" fmla="*/ 219809 w 441325"/>
                <a:gd name="connsiteY23" fmla="*/ 0 h 50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1325" h="503238">
                  <a:moveTo>
                    <a:pt x="31750" y="207963"/>
                  </a:moveTo>
                  <a:lnTo>
                    <a:pt x="31750" y="469901"/>
                  </a:lnTo>
                  <a:lnTo>
                    <a:pt x="406400" y="469901"/>
                  </a:lnTo>
                  <a:lnTo>
                    <a:pt x="406400" y="207963"/>
                  </a:lnTo>
                  <a:close/>
                  <a:moveTo>
                    <a:pt x="219075" y="33338"/>
                  </a:moveTo>
                  <a:cubicBezTo>
                    <a:pt x="147172" y="33338"/>
                    <a:pt x="88900" y="91889"/>
                    <a:pt x="88900" y="163793"/>
                  </a:cubicBezTo>
                  <a:lnTo>
                    <a:pt x="88900" y="173038"/>
                  </a:lnTo>
                  <a:cubicBezTo>
                    <a:pt x="88900" y="173038"/>
                    <a:pt x="88900" y="173038"/>
                    <a:pt x="349250" y="173038"/>
                  </a:cubicBezTo>
                  <a:cubicBezTo>
                    <a:pt x="349250" y="173038"/>
                    <a:pt x="349250" y="173038"/>
                    <a:pt x="349250" y="163793"/>
                  </a:cubicBezTo>
                  <a:cubicBezTo>
                    <a:pt x="349250" y="91889"/>
                    <a:pt x="290978" y="33338"/>
                    <a:pt x="219075" y="33338"/>
                  </a:cubicBezTo>
                  <a:close/>
                  <a:moveTo>
                    <a:pt x="219809" y="0"/>
                  </a:moveTo>
                  <a:cubicBezTo>
                    <a:pt x="309917" y="0"/>
                    <a:pt x="383642" y="73703"/>
                    <a:pt x="384325" y="165232"/>
                  </a:cubicBezTo>
                  <a:cubicBezTo>
                    <a:pt x="384325" y="165232"/>
                    <a:pt x="384325" y="165232"/>
                    <a:pt x="384325" y="174488"/>
                  </a:cubicBezTo>
                  <a:cubicBezTo>
                    <a:pt x="384325" y="174488"/>
                    <a:pt x="384325" y="174488"/>
                    <a:pt x="423577" y="174488"/>
                  </a:cubicBezTo>
                  <a:cubicBezTo>
                    <a:pt x="432792" y="174488"/>
                    <a:pt x="440301" y="182030"/>
                    <a:pt x="441325" y="191285"/>
                  </a:cubicBezTo>
                  <a:cubicBezTo>
                    <a:pt x="441325" y="191285"/>
                    <a:pt x="441325" y="191285"/>
                    <a:pt x="441325" y="486441"/>
                  </a:cubicBezTo>
                  <a:cubicBezTo>
                    <a:pt x="441325" y="495696"/>
                    <a:pt x="433816" y="503238"/>
                    <a:pt x="424600" y="503238"/>
                  </a:cubicBezTo>
                  <a:cubicBezTo>
                    <a:pt x="424600" y="503238"/>
                    <a:pt x="424600" y="503238"/>
                    <a:pt x="16725" y="503238"/>
                  </a:cubicBezTo>
                  <a:cubicBezTo>
                    <a:pt x="7509" y="503238"/>
                    <a:pt x="0" y="495696"/>
                    <a:pt x="0" y="486441"/>
                  </a:cubicBezTo>
                  <a:cubicBezTo>
                    <a:pt x="0" y="486441"/>
                    <a:pt x="0" y="486441"/>
                    <a:pt x="0" y="190257"/>
                  </a:cubicBezTo>
                  <a:cubicBezTo>
                    <a:pt x="0" y="181001"/>
                    <a:pt x="7509" y="173460"/>
                    <a:pt x="16725" y="173460"/>
                  </a:cubicBezTo>
                  <a:cubicBezTo>
                    <a:pt x="16725" y="173460"/>
                    <a:pt x="16725" y="173460"/>
                    <a:pt x="55976" y="173460"/>
                  </a:cubicBezTo>
                  <a:cubicBezTo>
                    <a:pt x="55976" y="173460"/>
                    <a:pt x="55976" y="173460"/>
                    <a:pt x="55976" y="164204"/>
                  </a:cubicBezTo>
                  <a:cubicBezTo>
                    <a:pt x="55976" y="73703"/>
                    <a:pt x="129701" y="0"/>
                    <a:pt x="219809"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sp>
          <p:nvSpPr>
            <p:cNvPr id="141" name="Freeform: Shape 140">
              <a:extLst>
                <a:ext uri="{FF2B5EF4-FFF2-40B4-BE49-F238E27FC236}">
                  <a16:creationId xmlns:a16="http://schemas.microsoft.com/office/drawing/2014/main" id="{43929AF5-317C-4F07-8543-B4145F2B53C4}"/>
                </a:ext>
              </a:extLst>
            </p:cNvPr>
            <p:cNvSpPr>
              <a:spLocks/>
            </p:cNvSpPr>
            <p:nvPr/>
          </p:nvSpPr>
          <p:spPr bwMode="auto">
            <a:xfrm>
              <a:off x="1428750" y="2765425"/>
              <a:ext cx="107950" cy="161925"/>
            </a:xfrm>
            <a:custGeom>
              <a:avLst/>
              <a:gdLst>
                <a:gd name="connsiteX0" fmla="*/ 54769 w 107950"/>
                <a:gd name="connsiteY0" fmla="*/ 87313 h 161925"/>
                <a:gd name="connsiteX1" fmla="*/ 34925 w 107950"/>
                <a:gd name="connsiteY1" fmla="*/ 107157 h 161925"/>
                <a:gd name="connsiteX2" fmla="*/ 54769 w 107950"/>
                <a:gd name="connsiteY2" fmla="*/ 127001 h 161925"/>
                <a:gd name="connsiteX3" fmla="*/ 74613 w 107950"/>
                <a:gd name="connsiteY3" fmla="*/ 107157 h 161925"/>
                <a:gd name="connsiteX4" fmla="*/ 54769 w 107950"/>
                <a:gd name="connsiteY4" fmla="*/ 87313 h 161925"/>
                <a:gd name="connsiteX5" fmla="*/ 53975 w 107950"/>
                <a:gd name="connsiteY5" fmla="*/ 0 h 161925"/>
                <a:gd name="connsiteX6" fmla="*/ 70821 w 107950"/>
                <a:gd name="connsiteY6" fmla="*/ 16810 h 161925"/>
                <a:gd name="connsiteX7" fmla="*/ 70821 w 107950"/>
                <a:gd name="connsiteY7" fmla="*/ 56948 h 161925"/>
                <a:gd name="connsiteX8" fmla="*/ 107950 w 107950"/>
                <a:gd name="connsiteY8" fmla="*/ 108408 h 161925"/>
                <a:gd name="connsiteX9" fmla="*/ 53975 w 107950"/>
                <a:gd name="connsiteY9" fmla="*/ 161925 h 161925"/>
                <a:gd name="connsiteX10" fmla="*/ 0 w 107950"/>
                <a:gd name="connsiteY10" fmla="*/ 108408 h 161925"/>
                <a:gd name="connsiteX11" fmla="*/ 37129 w 107950"/>
                <a:gd name="connsiteY11" fmla="*/ 56948 h 161925"/>
                <a:gd name="connsiteX12" fmla="*/ 37129 w 107950"/>
                <a:gd name="connsiteY12" fmla="*/ 16810 h 161925"/>
                <a:gd name="connsiteX13" fmla="*/ 53975 w 107950"/>
                <a:gd name="connsiteY13"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 h="161925">
                  <a:moveTo>
                    <a:pt x="54769" y="87313"/>
                  </a:moveTo>
                  <a:cubicBezTo>
                    <a:pt x="43809" y="87313"/>
                    <a:pt x="34925" y="96197"/>
                    <a:pt x="34925" y="107157"/>
                  </a:cubicBezTo>
                  <a:cubicBezTo>
                    <a:pt x="34925" y="118117"/>
                    <a:pt x="43809" y="127001"/>
                    <a:pt x="54769" y="127001"/>
                  </a:cubicBezTo>
                  <a:cubicBezTo>
                    <a:pt x="65729" y="127001"/>
                    <a:pt x="74613" y="118117"/>
                    <a:pt x="74613" y="107157"/>
                  </a:cubicBezTo>
                  <a:cubicBezTo>
                    <a:pt x="74613" y="96197"/>
                    <a:pt x="65729" y="87313"/>
                    <a:pt x="54769" y="87313"/>
                  </a:cubicBezTo>
                  <a:close/>
                  <a:moveTo>
                    <a:pt x="53975" y="0"/>
                  </a:moveTo>
                  <a:cubicBezTo>
                    <a:pt x="63257" y="0"/>
                    <a:pt x="70821" y="7547"/>
                    <a:pt x="70821" y="16810"/>
                  </a:cubicBezTo>
                  <a:cubicBezTo>
                    <a:pt x="70821" y="16810"/>
                    <a:pt x="70821" y="16810"/>
                    <a:pt x="70821" y="56948"/>
                  </a:cubicBezTo>
                  <a:cubicBezTo>
                    <a:pt x="91792" y="63810"/>
                    <a:pt x="107950" y="84050"/>
                    <a:pt x="107950" y="108408"/>
                  </a:cubicBezTo>
                  <a:cubicBezTo>
                    <a:pt x="107950" y="137568"/>
                    <a:pt x="84229" y="161925"/>
                    <a:pt x="53975" y="161925"/>
                  </a:cubicBezTo>
                  <a:cubicBezTo>
                    <a:pt x="23722" y="161925"/>
                    <a:pt x="0" y="137568"/>
                    <a:pt x="0" y="108408"/>
                  </a:cubicBezTo>
                  <a:cubicBezTo>
                    <a:pt x="0" y="84736"/>
                    <a:pt x="15127" y="63810"/>
                    <a:pt x="37129" y="56948"/>
                  </a:cubicBezTo>
                  <a:cubicBezTo>
                    <a:pt x="37129" y="56948"/>
                    <a:pt x="37129" y="56948"/>
                    <a:pt x="37129" y="16810"/>
                  </a:cubicBezTo>
                  <a:cubicBezTo>
                    <a:pt x="37129" y="7547"/>
                    <a:pt x="44693" y="0"/>
                    <a:pt x="53975"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grpSp>
      <p:grpSp>
        <p:nvGrpSpPr>
          <p:cNvPr id="144" name="Group 143">
            <a:extLst>
              <a:ext uri="{FF2B5EF4-FFF2-40B4-BE49-F238E27FC236}">
                <a16:creationId xmlns:a16="http://schemas.microsoft.com/office/drawing/2014/main" id="{CE9BF6CE-A484-4272-8324-7E9486A5CA74}"/>
              </a:ext>
            </a:extLst>
          </p:cNvPr>
          <p:cNvGrpSpPr/>
          <p:nvPr/>
        </p:nvGrpSpPr>
        <p:grpSpPr>
          <a:xfrm>
            <a:off x="781378" y="1942288"/>
            <a:ext cx="94314" cy="171844"/>
            <a:chOff x="-596900" y="1925638"/>
            <a:chExt cx="820738" cy="1495426"/>
          </a:xfrm>
          <a:solidFill>
            <a:srgbClr val="0D2B59"/>
          </a:solidFill>
        </p:grpSpPr>
        <p:sp>
          <p:nvSpPr>
            <p:cNvPr id="152" name="Freeform: Shape 151">
              <a:extLst>
                <a:ext uri="{FF2B5EF4-FFF2-40B4-BE49-F238E27FC236}">
                  <a16:creationId xmlns:a16="http://schemas.microsoft.com/office/drawing/2014/main" id="{5221883D-9D91-472B-86CF-648974C6CD10}"/>
                </a:ext>
              </a:extLst>
            </p:cNvPr>
            <p:cNvSpPr>
              <a:spLocks/>
            </p:cNvSpPr>
            <p:nvPr/>
          </p:nvSpPr>
          <p:spPr bwMode="auto">
            <a:xfrm>
              <a:off x="-596900" y="2705101"/>
              <a:ext cx="820738" cy="715963"/>
            </a:xfrm>
            <a:custGeom>
              <a:avLst/>
              <a:gdLst>
                <a:gd name="connsiteX0" fmla="*/ 239747 w 820738"/>
                <a:gd name="connsiteY0" fmla="*/ 65087 h 715963"/>
                <a:gd name="connsiteX1" fmla="*/ 66675 w 820738"/>
                <a:gd name="connsiteY1" fmla="*/ 238576 h 715963"/>
                <a:gd name="connsiteX2" fmla="*/ 66675 w 820738"/>
                <a:gd name="connsiteY2" fmla="*/ 646112 h 715963"/>
                <a:gd name="connsiteX3" fmla="*/ 754063 w 820738"/>
                <a:gd name="connsiteY3" fmla="*/ 646112 h 715963"/>
                <a:gd name="connsiteX4" fmla="*/ 754063 w 820738"/>
                <a:gd name="connsiteY4" fmla="*/ 238576 h 715963"/>
                <a:gd name="connsiteX5" fmla="*/ 580991 w 820738"/>
                <a:gd name="connsiteY5" fmla="*/ 65087 h 715963"/>
                <a:gd name="connsiteX6" fmla="*/ 239747 w 820738"/>
                <a:gd name="connsiteY6" fmla="*/ 65087 h 715963"/>
                <a:gd name="connsiteX7" fmla="*/ 239858 w 820738"/>
                <a:gd name="connsiteY7" fmla="*/ 0 h 715963"/>
                <a:gd name="connsiteX8" fmla="*/ 580880 w 820738"/>
                <a:gd name="connsiteY8" fmla="*/ 0 h 715963"/>
                <a:gd name="connsiteX9" fmla="*/ 820738 w 820738"/>
                <a:gd name="connsiteY9" fmla="*/ 241924 h 715963"/>
                <a:gd name="connsiteX10" fmla="*/ 820738 w 820738"/>
                <a:gd name="connsiteY10" fmla="*/ 715963 h 715963"/>
                <a:gd name="connsiteX11" fmla="*/ 0 w 820738"/>
                <a:gd name="connsiteY11" fmla="*/ 715963 h 715963"/>
                <a:gd name="connsiteX12" fmla="*/ 0 w 820738"/>
                <a:gd name="connsiteY12" fmla="*/ 241924 h 715963"/>
                <a:gd name="connsiteX13" fmla="*/ 239858 w 820738"/>
                <a:gd name="connsiteY13" fmla="*/ 0 h 7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0738" h="715963">
                  <a:moveTo>
                    <a:pt x="239747" y="65087"/>
                  </a:moveTo>
                  <a:cubicBezTo>
                    <a:pt x="144231" y="65087"/>
                    <a:pt x="66675" y="142830"/>
                    <a:pt x="66675" y="238576"/>
                  </a:cubicBezTo>
                  <a:cubicBezTo>
                    <a:pt x="66675" y="238576"/>
                    <a:pt x="66675" y="238576"/>
                    <a:pt x="66675" y="646112"/>
                  </a:cubicBezTo>
                  <a:cubicBezTo>
                    <a:pt x="66675" y="646112"/>
                    <a:pt x="66675" y="646112"/>
                    <a:pt x="754063" y="646112"/>
                  </a:cubicBezTo>
                  <a:cubicBezTo>
                    <a:pt x="754063" y="646112"/>
                    <a:pt x="754063" y="646112"/>
                    <a:pt x="754063" y="238576"/>
                  </a:cubicBezTo>
                  <a:cubicBezTo>
                    <a:pt x="754063" y="142830"/>
                    <a:pt x="676507" y="65087"/>
                    <a:pt x="580991" y="65087"/>
                  </a:cubicBezTo>
                  <a:cubicBezTo>
                    <a:pt x="580991" y="65087"/>
                    <a:pt x="580991" y="65087"/>
                    <a:pt x="239747" y="65087"/>
                  </a:cubicBezTo>
                  <a:close/>
                  <a:moveTo>
                    <a:pt x="239858" y="0"/>
                  </a:moveTo>
                  <a:cubicBezTo>
                    <a:pt x="239858" y="0"/>
                    <a:pt x="239858" y="0"/>
                    <a:pt x="580880" y="0"/>
                  </a:cubicBezTo>
                  <a:cubicBezTo>
                    <a:pt x="713047" y="0"/>
                    <a:pt x="820738" y="108702"/>
                    <a:pt x="820738" y="241924"/>
                  </a:cubicBezTo>
                  <a:cubicBezTo>
                    <a:pt x="820738" y="241924"/>
                    <a:pt x="820738" y="241924"/>
                    <a:pt x="820738" y="715963"/>
                  </a:cubicBezTo>
                  <a:cubicBezTo>
                    <a:pt x="820738" y="715963"/>
                    <a:pt x="820738" y="715963"/>
                    <a:pt x="0" y="715963"/>
                  </a:cubicBezTo>
                  <a:cubicBezTo>
                    <a:pt x="0" y="715963"/>
                    <a:pt x="0" y="715963"/>
                    <a:pt x="0" y="241924"/>
                  </a:cubicBezTo>
                  <a:cubicBezTo>
                    <a:pt x="0" y="108702"/>
                    <a:pt x="107691" y="0"/>
                    <a:pt x="239858"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sp>
          <p:nvSpPr>
            <p:cNvPr id="153" name="Freeform: Shape 152">
              <a:extLst>
                <a:ext uri="{FF2B5EF4-FFF2-40B4-BE49-F238E27FC236}">
                  <a16:creationId xmlns:a16="http://schemas.microsoft.com/office/drawing/2014/main" id="{154A8D16-82DA-4215-8020-23BC84DF1F4B}"/>
                </a:ext>
              </a:extLst>
            </p:cNvPr>
            <p:cNvSpPr>
              <a:spLocks/>
            </p:cNvSpPr>
            <p:nvPr/>
          </p:nvSpPr>
          <p:spPr bwMode="auto">
            <a:xfrm>
              <a:off x="-557213" y="1925638"/>
              <a:ext cx="741363" cy="744538"/>
            </a:xfrm>
            <a:custGeom>
              <a:avLst/>
              <a:gdLst>
                <a:gd name="connsiteX0" fmla="*/ 370682 w 741363"/>
                <a:gd name="connsiteY0" fmla="*/ 68263 h 744538"/>
                <a:gd name="connsiteX1" fmla="*/ 69850 w 741363"/>
                <a:gd name="connsiteY1" fmla="*/ 371836 h 744538"/>
                <a:gd name="connsiteX2" fmla="*/ 370682 w 741363"/>
                <a:gd name="connsiteY2" fmla="*/ 677863 h 744538"/>
                <a:gd name="connsiteX3" fmla="*/ 671513 w 741363"/>
                <a:gd name="connsiteY3" fmla="*/ 374291 h 744538"/>
                <a:gd name="connsiteX4" fmla="*/ 370682 w 741363"/>
                <a:gd name="connsiteY4" fmla="*/ 68263 h 744538"/>
                <a:gd name="connsiteX5" fmla="*/ 370682 w 741363"/>
                <a:gd name="connsiteY5" fmla="*/ 0 h 744538"/>
                <a:gd name="connsiteX6" fmla="*/ 741363 w 741363"/>
                <a:gd name="connsiteY6" fmla="*/ 372269 h 744538"/>
                <a:gd name="connsiteX7" fmla="*/ 370682 w 741363"/>
                <a:gd name="connsiteY7" fmla="*/ 744538 h 744538"/>
                <a:gd name="connsiteX8" fmla="*/ 108831 w 741363"/>
                <a:gd name="connsiteY8" fmla="*/ 635960 h 744538"/>
                <a:gd name="connsiteX9" fmla="*/ 0 w 741363"/>
                <a:gd name="connsiteY9" fmla="*/ 372269 h 744538"/>
                <a:gd name="connsiteX10" fmla="*/ 370682 w 741363"/>
                <a:gd name="connsiteY10" fmla="*/ 0 h 7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1363" h="744538">
                  <a:moveTo>
                    <a:pt x="370682" y="68263"/>
                  </a:moveTo>
                  <a:cubicBezTo>
                    <a:pt x="204734" y="68263"/>
                    <a:pt x="69850" y="204093"/>
                    <a:pt x="69850" y="371836"/>
                  </a:cubicBezTo>
                  <a:cubicBezTo>
                    <a:pt x="69850" y="540396"/>
                    <a:pt x="204734" y="677863"/>
                    <a:pt x="370682" y="677863"/>
                  </a:cubicBezTo>
                  <a:cubicBezTo>
                    <a:pt x="536629" y="677863"/>
                    <a:pt x="671513" y="541215"/>
                    <a:pt x="671513" y="374291"/>
                  </a:cubicBezTo>
                  <a:cubicBezTo>
                    <a:pt x="671513" y="204912"/>
                    <a:pt x="536629" y="68263"/>
                    <a:pt x="370682" y="68263"/>
                  </a:cubicBezTo>
                  <a:close/>
                  <a:moveTo>
                    <a:pt x="370682" y="0"/>
                  </a:moveTo>
                  <a:cubicBezTo>
                    <a:pt x="575252" y="0"/>
                    <a:pt x="741363" y="166541"/>
                    <a:pt x="741363" y="372269"/>
                  </a:cubicBezTo>
                  <a:cubicBezTo>
                    <a:pt x="741363" y="577180"/>
                    <a:pt x="575252" y="744538"/>
                    <a:pt x="370682" y="744538"/>
                  </a:cubicBezTo>
                  <a:cubicBezTo>
                    <a:pt x="271669" y="744538"/>
                    <a:pt x="178385" y="705352"/>
                    <a:pt x="108831" y="635960"/>
                  </a:cubicBezTo>
                  <a:cubicBezTo>
                    <a:pt x="38459" y="565751"/>
                    <a:pt x="0" y="471867"/>
                    <a:pt x="0" y="372269"/>
                  </a:cubicBezTo>
                  <a:cubicBezTo>
                    <a:pt x="0" y="166541"/>
                    <a:pt x="166111" y="0"/>
                    <a:pt x="370682"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grpSp>
      <p:grpSp>
        <p:nvGrpSpPr>
          <p:cNvPr id="154" name="Group 153">
            <a:extLst>
              <a:ext uri="{FF2B5EF4-FFF2-40B4-BE49-F238E27FC236}">
                <a16:creationId xmlns:a16="http://schemas.microsoft.com/office/drawing/2014/main" id="{EA3FE14F-9870-4A09-AFEF-A325CDA72DD3}"/>
              </a:ext>
            </a:extLst>
          </p:cNvPr>
          <p:cNvGrpSpPr/>
          <p:nvPr/>
        </p:nvGrpSpPr>
        <p:grpSpPr>
          <a:xfrm>
            <a:off x="1203592" y="1943875"/>
            <a:ext cx="94314" cy="171844"/>
            <a:chOff x="-596900" y="1925638"/>
            <a:chExt cx="820738" cy="1495426"/>
          </a:xfrm>
          <a:solidFill>
            <a:srgbClr val="0D2B59"/>
          </a:solidFill>
        </p:grpSpPr>
        <p:sp>
          <p:nvSpPr>
            <p:cNvPr id="155" name="Freeform: Shape 154">
              <a:extLst>
                <a:ext uri="{FF2B5EF4-FFF2-40B4-BE49-F238E27FC236}">
                  <a16:creationId xmlns:a16="http://schemas.microsoft.com/office/drawing/2014/main" id="{849AD3F2-4FE3-4584-B3C4-AA627F1ABA20}"/>
                </a:ext>
              </a:extLst>
            </p:cNvPr>
            <p:cNvSpPr>
              <a:spLocks/>
            </p:cNvSpPr>
            <p:nvPr/>
          </p:nvSpPr>
          <p:spPr bwMode="auto">
            <a:xfrm>
              <a:off x="-596900" y="2705101"/>
              <a:ext cx="820738" cy="715963"/>
            </a:xfrm>
            <a:custGeom>
              <a:avLst/>
              <a:gdLst>
                <a:gd name="connsiteX0" fmla="*/ 239747 w 820738"/>
                <a:gd name="connsiteY0" fmla="*/ 65087 h 715963"/>
                <a:gd name="connsiteX1" fmla="*/ 66675 w 820738"/>
                <a:gd name="connsiteY1" fmla="*/ 238576 h 715963"/>
                <a:gd name="connsiteX2" fmla="*/ 66675 w 820738"/>
                <a:gd name="connsiteY2" fmla="*/ 646112 h 715963"/>
                <a:gd name="connsiteX3" fmla="*/ 754063 w 820738"/>
                <a:gd name="connsiteY3" fmla="*/ 646112 h 715963"/>
                <a:gd name="connsiteX4" fmla="*/ 754063 w 820738"/>
                <a:gd name="connsiteY4" fmla="*/ 238576 h 715963"/>
                <a:gd name="connsiteX5" fmla="*/ 580991 w 820738"/>
                <a:gd name="connsiteY5" fmla="*/ 65087 h 715963"/>
                <a:gd name="connsiteX6" fmla="*/ 239747 w 820738"/>
                <a:gd name="connsiteY6" fmla="*/ 65087 h 715963"/>
                <a:gd name="connsiteX7" fmla="*/ 239858 w 820738"/>
                <a:gd name="connsiteY7" fmla="*/ 0 h 715963"/>
                <a:gd name="connsiteX8" fmla="*/ 580880 w 820738"/>
                <a:gd name="connsiteY8" fmla="*/ 0 h 715963"/>
                <a:gd name="connsiteX9" fmla="*/ 820738 w 820738"/>
                <a:gd name="connsiteY9" fmla="*/ 241924 h 715963"/>
                <a:gd name="connsiteX10" fmla="*/ 820738 w 820738"/>
                <a:gd name="connsiteY10" fmla="*/ 715963 h 715963"/>
                <a:gd name="connsiteX11" fmla="*/ 0 w 820738"/>
                <a:gd name="connsiteY11" fmla="*/ 715963 h 715963"/>
                <a:gd name="connsiteX12" fmla="*/ 0 w 820738"/>
                <a:gd name="connsiteY12" fmla="*/ 241924 h 715963"/>
                <a:gd name="connsiteX13" fmla="*/ 239858 w 820738"/>
                <a:gd name="connsiteY13" fmla="*/ 0 h 7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0738" h="715963">
                  <a:moveTo>
                    <a:pt x="239747" y="65087"/>
                  </a:moveTo>
                  <a:cubicBezTo>
                    <a:pt x="144231" y="65087"/>
                    <a:pt x="66675" y="142830"/>
                    <a:pt x="66675" y="238576"/>
                  </a:cubicBezTo>
                  <a:cubicBezTo>
                    <a:pt x="66675" y="238576"/>
                    <a:pt x="66675" y="238576"/>
                    <a:pt x="66675" y="646112"/>
                  </a:cubicBezTo>
                  <a:cubicBezTo>
                    <a:pt x="66675" y="646112"/>
                    <a:pt x="66675" y="646112"/>
                    <a:pt x="754063" y="646112"/>
                  </a:cubicBezTo>
                  <a:cubicBezTo>
                    <a:pt x="754063" y="646112"/>
                    <a:pt x="754063" y="646112"/>
                    <a:pt x="754063" y="238576"/>
                  </a:cubicBezTo>
                  <a:cubicBezTo>
                    <a:pt x="754063" y="142830"/>
                    <a:pt x="676507" y="65087"/>
                    <a:pt x="580991" y="65087"/>
                  </a:cubicBezTo>
                  <a:cubicBezTo>
                    <a:pt x="580991" y="65087"/>
                    <a:pt x="580991" y="65087"/>
                    <a:pt x="239747" y="65087"/>
                  </a:cubicBezTo>
                  <a:close/>
                  <a:moveTo>
                    <a:pt x="239858" y="0"/>
                  </a:moveTo>
                  <a:cubicBezTo>
                    <a:pt x="239858" y="0"/>
                    <a:pt x="239858" y="0"/>
                    <a:pt x="580880" y="0"/>
                  </a:cubicBezTo>
                  <a:cubicBezTo>
                    <a:pt x="713047" y="0"/>
                    <a:pt x="820738" y="108702"/>
                    <a:pt x="820738" y="241924"/>
                  </a:cubicBezTo>
                  <a:cubicBezTo>
                    <a:pt x="820738" y="241924"/>
                    <a:pt x="820738" y="241924"/>
                    <a:pt x="820738" y="715963"/>
                  </a:cubicBezTo>
                  <a:cubicBezTo>
                    <a:pt x="820738" y="715963"/>
                    <a:pt x="820738" y="715963"/>
                    <a:pt x="0" y="715963"/>
                  </a:cubicBezTo>
                  <a:cubicBezTo>
                    <a:pt x="0" y="715963"/>
                    <a:pt x="0" y="715963"/>
                    <a:pt x="0" y="241924"/>
                  </a:cubicBezTo>
                  <a:cubicBezTo>
                    <a:pt x="0" y="108702"/>
                    <a:pt x="107691" y="0"/>
                    <a:pt x="239858"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sp>
          <p:nvSpPr>
            <p:cNvPr id="156" name="Freeform: Shape 155">
              <a:extLst>
                <a:ext uri="{FF2B5EF4-FFF2-40B4-BE49-F238E27FC236}">
                  <a16:creationId xmlns:a16="http://schemas.microsoft.com/office/drawing/2014/main" id="{389A522D-7AFA-40B8-8F08-430C932D5A2F}"/>
                </a:ext>
              </a:extLst>
            </p:cNvPr>
            <p:cNvSpPr>
              <a:spLocks/>
            </p:cNvSpPr>
            <p:nvPr/>
          </p:nvSpPr>
          <p:spPr bwMode="auto">
            <a:xfrm>
              <a:off x="-557213" y="1925638"/>
              <a:ext cx="741363" cy="744538"/>
            </a:xfrm>
            <a:custGeom>
              <a:avLst/>
              <a:gdLst>
                <a:gd name="connsiteX0" fmla="*/ 370682 w 741363"/>
                <a:gd name="connsiteY0" fmla="*/ 68263 h 744538"/>
                <a:gd name="connsiteX1" fmla="*/ 69850 w 741363"/>
                <a:gd name="connsiteY1" fmla="*/ 371836 h 744538"/>
                <a:gd name="connsiteX2" fmla="*/ 370682 w 741363"/>
                <a:gd name="connsiteY2" fmla="*/ 677863 h 744538"/>
                <a:gd name="connsiteX3" fmla="*/ 671513 w 741363"/>
                <a:gd name="connsiteY3" fmla="*/ 374291 h 744538"/>
                <a:gd name="connsiteX4" fmla="*/ 370682 w 741363"/>
                <a:gd name="connsiteY4" fmla="*/ 68263 h 744538"/>
                <a:gd name="connsiteX5" fmla="*/ 370682 w 741363"/>
                <a:gd name="connsiteY5" fmla="*/ 0 h 744538"/>
                <a:gd name="connsiteX6" fmla="*/ 741363 w 741363"/>
                <a:gd name="connsiteY6" fmla="*/ 372269 h 744538"/>
                <a:gd name="connsiteX7" fmla="*/ 370682 w 741363"/>
                <a:gd name="connsiteY7" fmla="*/ 744538 h 744538"/>
                <a:gd name="connsiteX8" fmla="*/ 108831 w 741363"/>
                <a:gd name="connsiteY8" fmla="*/ 635960 h 744538"/>
                <a:gd name="connsiteX9" fmla="*/ 0 w 741363"/>
                <a:gd name="connsiteY9" fmla="*/ 372269 h 744538"/>
                <a:gd name="connsiteX10" fmla="*/ 370682 w 741363"/>
                <a:gd name="connsiteY10" fmla="*/ 0 h 7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1363" h="744538">
                  <a:moveTo>
                    <a:pt x="370682" y="68263"/>
                  </a:moveTo>
                  <a:cubicBezTo>
                    <a:pt x="204734" y="68263"/>
                    <a:pt x="69850" y="204093"/>
                    <a:pt x="69850" y="371836"/>
                  </a:cubicBezTo>
                  <a:cubicBezTo>
                    <a:pt x="69850" y="540396"/>
                    <a:pt x="204734" y="677863"/>
                    <a:pt x="370682" y="677863"/>
                  </a:cubicBezTo>
                  <a:cubicBezTo>
                    <a:pt x="536629" y="677863"/>
                    <a:pt x="671513" y="541215"/>
                    <a:pt x="671513" y="374291"/>
                  </a:cubicBezTo>
                  <a:cubicBezTo>
                    <a:pt x="671513" y="204912"/>
                    <a:pt x="536629" y="68263"/>
                    <a:pt x="370682" y="68263"/>
                  </a:cubicBezTo>
                  <a:close/>
                  <a:moveTo>
                    <a:pt x="370682" y="0"/>
                  </a:moveTo>
                  <a:cubicBezTo>
                    <a:pt x="575252" y="0"/>
                    <a:pt x="741363" y="166541"/>
                    <a:pt x="741363" y="372269"/>
                  </a:cubicBezTo>
                  <a:cubicBezTo>
                    <a:pt x="741363" y="577180"/>
                    <a:pt x="575252" y="744538"/>
                    <a:pt x="370682" y="744538"/>
                  </a:cubicBezTo>
                  <a:cubicBezTo>
                    <a:pt x="271669" y="744538"/>
                    <a:pt x="178385" y="705352"/>
                    <a:pt x="108831" y="635960"/>
                  </a:cubicBezTo>
                  <a:cubicBezTo>
                    <a:pt x="38459" y="565751"/>
                    <a:pt x="0" y="471867"/>
                    <a:pt x="0" y="372269"/>
                  </a:cubicBezTo>
                  <a:cubicBezTo>
                    <a:pt x="0" y="166541"/>
                    <a:pt x="166111" y="0"/>
                    <a:pt x="370682" y="0"/>
                  </a:cubicBezTo>
                  <a:close/>
                </a:path>
              </a:pathLst>
            </a:custGeom>
            <a:grpFill/>
            <a:ln w="9525">
              <a:solidFill>
                <a:srgbClr val="0D2B59"/>
              </a:solidFill>
              <a:round/>
              <a:headEnd/>
              <a:tailEnd/>
            </a:ln>
            <a:extLst/>
          </p:spPr>
          <p:txBody>
            <a:bodyPr vert="horz" wrap="square" lIns="91427" tIns="45713" rIns="91427" bIns="45713" numCol="1" anchor="t" anchorCtr="0" compatLnSpc="1">
              <a:prstTxWarp prst="textNoShape">
                <a:avLst/>
              </a:prstTxWarp>
              <a:noAutofit/>
            </a:bodyPr>
            <a:lstStyle/>
            <a:p>
              <a:pPr defTabSz="914225"/>
              <a:endParaRPr lang="en-US">
                <a:solidFill>
                  <a:srgbClr val="353535"/>
                </a:solidFill>
                <a:latin typeface="Segoe UI Semilight"/>
              </a:endParaRPr>
            </a:p>
          </p:txBody>
        </p:sp>
      </p:grpSp>
      <p:sp>
        <p:nvSpPr>
          <p:cNvPr id="87" name="Cube 86">
            <a:extLst>
              <a:ext uri="{FF2B5EF4-FFF2-40B4-BE49-F238E27FC236}">
                <a16:creationId xmlns:a16="http://schemas.microsoft.com/office/drawing/2014/main" id="{0E64CFBE-C6F5-4377-995D-8435AE73C372}"/>
              </a:ext>
            </a:extLst>
          </p:cNvPr>
          <p:cNvSpPr/>
          <p:nvPr/>
        </p:nvSpPr>
        <p:spPr bwMode="auto">
          <a:xfrm>
            <a:off x="7351068" y="2097260"/>
            <a:ext cx="200114" cy="189329"/>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8" name="Cube 87">
            <a:extLst>
              <a:ext uri="{FF2B5EF4-FFF2-40B4-BE49-F238E27FC236}">
                <a16:creationId xmlns:a16="http://schemas.microsoft.com/office/drawing/2014/main" id="{18D24A16-425B-44CC-A26D-86A22901D4F5}"/>
              </a:ext>
            </a:extLst>
          </p:cNvPr>
          <p:cNvSpPr/>
          <p:nvPr/>
        </p:nvSpPr>
        <p:spPr bwMode="auto">
          <a:xfrm>
            <a:off x="7351068" y="3343128"/>
            <a:ext cx="200114" cy="189329"/>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9" name="Cube 88">
            <a:extLst>
              <a:ext uri="{FF2B5EF4-FFF2-40B4-BE49-F238E27FC236}">
                <a16:creationId xmlns:a16="http://schemas.microsoft.com/office/drawing/2014/main" id="{B67B5E15-42D7-415C-B4E7-98549BECE954}"/>
              </a:ext>
            </a:extLst>
          </p:cNvPr>
          <p:cNvSpPr/>
          <p:nvPr/>
        </p:nvSpPr>
        <p:spPr bwMode="auto">
          <a:xfrm>
            <a:off x="7351068" y="4573912"/>
            <a:ext cx="200114" cy="189329"/>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0" name="Cube 89">
            <a:extLst>
              <a:ext uri="{FF2B5EF4-FFF2-40B4-BE49-F238E27FC236}">
                <a16:creationId xmlns:a16="http://schemas.microsoft.com/office/drawing/2014/main" id="{4B86683E-9FDD-4232-A0F5-F630C89A67FC}"/>
              </a:ext>
            </a:extLst>
          </p:cNvPr>
          <p:cNvSpPr/>
          <p:nvPr/>
        </p:nvSpPr>
        <p:spPr bwMode="auto">
          <a:xfrm>
            <a:off x="7351068" y="5805301"/>
            <a:ext cx="200114" cy="189329"/>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4" name="Rectangle 83">
            <a:extLst>
              <a:ext uri="{FF2B5EF4-FFF2-40B4-BE49-F238E27FC236}">
                <a16:creationId xmlns:a16="http://schemas.microsoft.com/office/drawing/2014/main" id="{846A9F7E-7B0F-4712-8DBA-066C7DBCFC1B}"/>
              </a:ext>
            </a:extLst>
          </p:cNvPr>
          <p:cNvSpPr/>
          <p:nvPr/>
        </p:nvSpPr>
        <p:spPr>
          <a:xfrm>
            <a:off x="7674787" y="5566707"/>
            <a:ext cx="3956043" cy="59400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914225">
              <a:defRPr/>
            </a:pPr>
            <a:r>
              <a:rPr lang="en-US" sz="2400" dirty="0">
                <a:solidFill>
                  <a:srgbClr val="002050"/>
                </a:solidFill>
                <a:latin typeface="Segoe UI Semilight"/>
              </a:rPr>
              <a:t>Build and integrate your app</a:t>
            </a:r>
          </a:p>
        </p:txBody>
      </p:sp>
      <p:sp>
        <p:nvSpPr>
          <p:cNvPr id="91" name="Rectangle 90">
            <a:extLst>
              <a:ext uri="{FF2B5EF4-FFF2-40B4-BE49-F238E27FC236}">
                <a16:creationId xmlns:a16="http://schemas.microsoft.com/office/drawing/2014/main" id="{744D2B06-9750-4845-9A4D-97859F76D191}"/>
              </a:ext>
            </a:extLst>
          </p:cNvPr>
          <p:cNvSpPr/>
          <p:nvPr/>
        </p:nvSpPr>
        <p:spPr>
          <a:xfrm>
            <a:off x="7674787" y="3177651"/>
            <a:ext cx="2546603" cy="56383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914225">
              <a:defRPr/>
            </a:pPr>
            <a:r>
              <a:rPr lang="en-US" sz="2400" dirty="0">
                <a:solidFill>
                  <a:srgbClr val="002050"/>
                </a:solidFill>
                <a:latin typeface="Segoe UI Semilight"/>
              </a:rPr>
              <a:t>Select a ledger</a:t>
            </a:r>
          </a:p>
        </p:txBody>
      </p:sp>
      <p:sp>
        <p:nvSpPr>
          <p:cNvPr id="92" name="Rectangle 91">
            <a:extLst>
              <a:ext uri="{FF2B5EF4-FFF2-40B4-BE49-F238E27FC236}">
                <a16:creationId xmlns:a16="http://schemas.microsoft.com/office/drawing/2014/main" id="{7942CAA9-7BB6-4A3A-B79C-97E40DB06D36}"/>
              </a:ext>
            </a:extLst>
          </p:cNvPr>
          <p:cNvSpPr/>
          <p:nvPr/>
        </p:nvSpPr>
        <p:spPr>
          <a:xfrm>
            <a:off x="7674787" y="4430212"/>
            <a:ext cx="3149270" cy="52028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914225">
              <a:defRPr/>
            </a:pPr>
            <a:r>
              <a:rPr lang="en-US" sz="2400" dirty="0">
                <a:solidFill>
                  <a:srgbClr val="002050"/>
                </a:solidFill>
                <a:latin typeface="Segoe UI Semilight"/>
              </a:rPr>
              <a:t>Write a smart contract</a:t>
            </a:r>
          </a:p>
        </p:txBody>
      </p:sp>
      <p:sp>
        <p:nvSpPr>
          <p:cNvPr id="4" name="Oval 3">
            <a:extLst>
              <a:ext uri="{FF2B5EF4-FFF2-40B4-BE49-F238E27FC236}">
                <a16:creationId xmlns:a16="http://schemas.microsoft.com/office/drawing/2014/main" id="{DAEEE165-5CBC-4A87-BCBF-24745C6D4BE1}"/>
              </a:ext>
            </a:extLst>
          </p:cNvPr>
          <p:cNvSpPr/>
          <p:nvPr/>
        </p:nvSpPr>
        <p:spPr bwMode="auto">
          <a:xfrm>
            <a:off x="7412720" y="1768067"/>
            <a:ext cx="89642" cy="896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9AA7AEB4-532E-49C0-A0DB-F92887B51863}"/>
              </a:ext>
            </a:extLst>
          </p:cNvPr>
          <p:cNvGrpSpPr/>
          <p:nvPr/>
        </p:nvGrpSpPr>
        <p:grpSpPr>
          <a:xfrm>
            <a:off x="813192" y="5306415"/>
            <a:ext cx="487620" cy="735562"/>
            <a:chOff x="1514282" y="4504018"/>
            <a:chExt cx="611698" cy="922731"/>
          </a:xfrm>
          <a:solidFill>
            <a:schemeClr val="accent1"/>
          </a:solidFill>
        </p:grpSpPr>
        <p:grpSp>
          <p:nvGrpSpPr>
            <p:cNvPr id="86" name="Group 85">
              <a:extLst>
                <a:ext uri="{FF2B5EF4-FFF2-40B4-BE49-F238E27FC236}">
                  <a16:creationId xmlns:a16="http://schemas.microsoft.com/office/drawing/2014/main" id="{F60EEFC8-C45F-4FA7-9391-5B1AEA266CF1}"/>
                </a:ext>
              </a:extLst>
            </p:cNvPr>
            <p:cNvGrpSpPr/>
            <p:nvPr/>
          </p:nvGrpSpPr>
          <p:grpSpPr>
            <a:xfrm>
              <a:off x="1514282" y="4504018"/>
              <a:ext cx="611698" cy="922731"/>
              <a:chOff x="4965700" y="1736725"/>
              <a:chExt cx="2247900" cy="3390901"/>
            </a:xfrm>
            <a:grpFill/>
          </p:grpSpPr>
          <p:sp>
            <p:nvSpPr>
              <p:cNvPr id="94" name="Freeform 5">
                <a:extLst>
                  <a:ext uri="{FF2B5EF4-FFF2-40B4-BE49-F238E27FC236}">
                    <a16:creationId xmlns:a16="http://schemas.microsoft.com/office/drawing/2014/main" id="{ABCEF8DA-ED22-488E-BC85-FB946831C58B}"/>
                  </a:ext>
                </a:extLst>
              </p:cNvPr>
              <p:cNvSpPr>
                <a:spLocks/>
              </p:cNvSpPr>
              <p:nvPr/>
            </p:nvSpPr>
            <p:spPr bwMode="auto">
              <a:xfrm>
                <a:off x="5797550" y="5018088"/>
                <a:ext cx="533400" cy="109538"/>
              </a:xfrm>
              <a:custGeom>
                <a:avLst/>
                <a:gdLst>
                  <a:gd name="T0" fmla="*/ 158 w 176"/>
                  <a:gd name="T1" fmla="*/ 36 h 36"/>
                  <a:gd name="T2" fmla="*/ 18 w 176"/>
                  <a:gd name="T3" fmla="*/ 36 h 36"/>
                  <a:gd name="T4" fmla="*/ 0 w 176"/>
                  <a:gd name="T5" fmla="*/ 18 h 36"/>
                  <a:gd name="T6" fmla="*/ 18 w 176"/>
                  <a:gd name="T7" fmla="*/ 0 h 36"/>
                  <a:gd name="T8" fmla="*/ 158 w 176"/>
                  <a:gd name="T9" fmla="*/ 0 h 36"/>
                  <a:gd name="T10" fmla="*/ 176 w 176"/>
                  <a:gd name="T11" fmla="*/ 18 h 36"/>
                  <a:gd name="T12" fmla="*/ 158 w 17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76" h="36">
                    <a:moveTo>
                      <a:pt x="158" y="36"/>
                    </a:moveTo>
                    <a:cubicBezTo>
                      <a:pt x="18" y="36"/>
                      <a:pt x="18" y="36"/>
                      <a:pt x="18" y="36"/>
                    </a:cubicBezTo>
                    <a:cubicBezTo>
                      <a:pt x="8" y="36"/>
                      <a:pt x="0" y="28"/>
                      <a:pt x="0" y="18"/>
                    </a:cubicBezTo>
                    <a:cubicBezTo>
                      <a:pt x="0" y="8"/>
                      <a:pt x="8" y="0"/>
                      <a:pt x="18" y="0"/>
                    </a:cubicBezTo>
                    <a:cubicBezTo>
                      <a:pt x="158" y="0"/>
                      <a:pt x="158" y="0"/>
                      <a:pt x="158" y="0"/>
                    </a:cubicBezTo>
                    <a:cubicBezTo>
                      <a:pt x="168" y="0"/>
                      <a:pt x="176" y="8"/>
                      <a:pt x="176" y="18"/>
                    </a:cubicBezTo>
                    <a:cubicBezTo>
                      <a:pt x="176" y="28"/>
                      <a:pt x="168" y="36"/>
                      <a:pt x="158" y="36"/>
                    </a:cubicBezTo>
                    <a:close/>
                  </a:path>
                </a:pathLst>
              </a:custGeom>
              <a:grpFill/>
              <a:ln w="6350">
                <a:solidFill>
                  <a:schemeClr val="accent1"/>
                </a:solidFill>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95" name="Freeform 6">
                <a:extLst>
                  <a:ext uri="{FF2B5EF4-FFF2-40B4-BE49-F238E27FC236}">
                    <a16:creationId xmlns:a16="http://schemas.microsoft.com/office/drawing/2014/main" id="{73A378BD-CE4F-4996-9692-3370E86D97A8}"/>
                  </a:ext>
                </a:extLst>
              </p:cNvPr>
              <p:cNvSpPr>
                <a:spLocks/>
              </p:cNvSpPr>
              <p:nvPr/>
            </p:nvSpPr>
            <p:spPr bwMode="auto">
              <a:xfrm>
                <a:off x="5651500" y="4792663"/>
                <a:ext cx="825500" cy="109538"/>
              </a:xfrm>
              <a:custGeom>
                <a:avLst/>
                <a:gdLst>
                  <a:gd name="T0" fmla="*/ 254 w 272"/>
                  <a:gd name="T1" fmla="*/ 36 h 36"/>
                  <a:gd name="T2" fmla="*/ 18 w 272"/>
                  <a:gd name="T3" fmla="*/ 36 h 36"/>
                  <a:gd name="T4" fmla="*/ 0 w 272"/>
                  <a:gd name="T5" fmla="*/ 18 h 36"/>
                  <a:gd name="T6" fmla="*/ 18 w 272"/>
                  <a:gd name="T7" fmla="*/ 0 h 36"/>
                  <a:gd name="T8" fmla="*/ 254 w 272"/>
                  <a:gd name="T9" fmla="*/ 0 h 36"/>
                  <a:gd name="T10" fmla="*/ 272 w 272"/>
                  <a:gd name="T11" fmla="*/ 18 h 36"/>
                  <a:gd name="T12" fmla="*/ 254 w 27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272" h="36">
                    <a:moveTo>
                      <a:pt x="254" y="36"/>
                    </a:moveTo>
                    <a:cubicBezTo>
                      <a:pt x="18" y="36"/>
                      <a:pt x="18" y="36"/>
                      <a:pt x="18" y="36"/>
                    </a:cubicBezTo>
                    <a:cubicBezTo>
                      <a:pt x="8" y="36"/>
                      <a:pt x="0" y="28"/>
                      <a:pt x="0" y="18"/>
                    </a:cubicBezTo>
                    <a:cubicBezTo>
                      <a:pt x="0" y="8"/>
                      <a:pt x="8" y="0"/>
                      <a:pt x="18" y="0"/>
                    </a:cubicBezTo>
                    <a:cubicBezTo>
                      <a:pt x="254" y="0"/>
                      <a:pt x="254" y="0"/>
                      <a:pt x="254" y="0"/>
                    </a:cubicBezTo>
                    <a:cubicBezTo>
                      <a:pt x="264" y="0"/>
                      <a:pt x="272" y="8"/>
                      <a:pt x="272" y="18"/>
                    </a:cubicBezTo>
                    <a:cubicBezTo>
                      <a:pt x="272" y="28"/>
                      <a:pt x="264" y="36"/>
                      <a:pt x="254" y="36"/>
                    </a:cubicBezTo>
                    <a:close/>
                  </a:path>
                </a:pathLst>
              </a:custGeom>
              <a:grpFill/>
              <a:ln w="6350">
                <a:solidFill>
                  <a:schemeClr val="accent1"/>
                </a:solidFill>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96" name="Freeform 7">
                <a:extLst>
                  <a:ext uri="{FF2B5EF4-FFF2-40B4-BE49-F238E27FC236}">
                    <a16:creationId xmlns:a16="http://schemas.microsoft.com/office/drawing/2014/main" id="{C7B93AB9-AC1A-447C-8AFC-15EA4188A392}"/>
                  </a:ext>
                </a:extLst>
              </p:cNvPr>
              <p:cNvSpPr>
                <a:spLocks/>
              </p:cNvSpPr>
              <p:nvPr/>
            </p:nvSpPr>
            <p:spPr bwMode="auto">
              <a:xfrm>
                <a:off x="5567363" y="4538663"/>
                <a:ext cx="1023938" cy="109538"/>
              </a:xfrm>
              <a:custGeom>
                <a:avLst/>
                <a:gdLst>
                  <a:gd name="T0" fmla="*/ 320 w 338"/>
                  <a:gd name="T1" fmla="*/ 36 h 36"/>
                  <a:gd name="T2" fmla="*/ 18 w 338"/>
                  <a:gd name="T3" fmla="*/ 36 h 36"/>
                  <a:gd name="T4" fmla="*/ 0 w 338"/>
                  <a:gd name="T5" fmla="*/ 18 h 36"/>
                  <a:gd name="T6" fmla="*/ 18 w 338"/>
                  <a:gd name="T7" fmla="*/ 0 h 36"/>
                  <a:gd name="T8" fmla="*/ 320 w 338"/>
                  <a:gd name="T9" fmla="*/ 0 h 36"/>
                  <a:gd name="T10" fmla="*/ 338 w 338"/>
                  <a:gd name="T11" fmla="*/ 18 h 36"/>
                  <a:gd name="T12" fmla="*/ 320 w 338"/>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38" h="36">
                    <a:moveTo>
                      <a:pt x="320" y="36"/>
                    </a:moveTo>
                    <a:cubicBezTo>
                      <a:pt x="18" y="36"/>
                      <a:pt x="18" y="36"/>
                      <a:pt x="18" y="36"/>
                    </a:cubicBezTo>
                    <a:cubicBezTo>
                      <a:pt x="8" y="36"/>
                      <a:pt x="0" y="28"/>
                      <a:pt x="0" y="18"/>
                    </a:cubicBezTo>
                    <a:cubicBezTo>
                      <a:pt x="0" y="8"/>
                      <a:pt x="8" y="0"/>
                      <a:pt x="18" y="0"/>
                    </a:cubicBezTo>
                    <a:cubicBezTo>
                      <a:pt x="320" y="0"/>
                      <a:pt x="320" y="0"/>
                      <a:pt x="320" y="0"/>
                    </a:cubicBezTo>
                    <a:cubicBezTo>
                      <a:pt x="330" y="0"/>
                      <a:pt x="338" y="8"/>
                      <a:pt x="338" y="18"/>
                    </a:cubicBezTo>
                    <a:cubicBezTo>
                      <a:pt x="338" y="28"/>
                      <a:pt x="330" y="36"/>
                      <a:pt x="320" y="36"/>
                    </a:cubicBezTo>
                    <a:close/>
                  </a:path>
                </a:pathLst>
              </a:custGeom>
              <a:grpFill/>
              <a:ln w="6350">
                <a:solidFill>
                  <a:schemeClr val="accent1"/>
                </a:solidFill>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97" name="Freeform 8">
                <a:extLst>
                  <a:ext uri="{FF2B5EF4-FFF2-40B4-BE49-F238E27FC236}">
                    <a16:creationId xmlns:a16="http://schemas.microsoft.com/office/drawing/2014/main" id="{7822521C-EBFD-4053-B2E1-D1AAAE3B2C9F}"/>
                  </a:ext>
                </a:extLst>
              </p:cNvPr>
              <p:cNvSpPr>
                <a:spLocks noEditPoints="1"/>
              </p:cNvSpPr>
              <p:nvPr/>
            </p:nvSpPr>
            <p:spPr bwMode="auto">
              <a:xfrm>
                <a:off x="4965700" y="1736725"/>
                <a:ext cx="2247900" cy="2659063"/>
              </a:xfrm>
              <a:custGeom>
                <a:avLst/>
                <a:gdLst>
                  <a:gd name="T0" fmla="*/ 383 w 741"/>
                  <a:gd name="T1" fmla="*/ 0 h 875"/>
                  <a:gd name="T2" fmla="*/ 109 w 741"/>
                  <a:gd name="T3" fmla="*/ 108 h 875"/>
                  <a:gd name="T4" fmla="*/ 74 w 741"/>
                  <a:gd name="T5" fmla="*/ 557 h 875"/>
                  <a:gd name="T6" fmla="*/ 81 w 741"/>
                  <a:gd name="T7" fmla="*/ 567 h 875"/>
                  <a:gd name="T8" fmla="*/ 133 w 741"/>
                  <a:gd name="T9" fmla="*/ 677 h 875"/>
                  <a:gd name="T10" fmla="*/ 143 w 741"/>
                  <a:gd name="T11" fmla="*/ 747 h 875"/>
                  <a:gd name="T12" fmla="*/ 144 w 741"/>
                  <a:gd name="T13" fmla="*/ 753 h 875"/>
                  <a:gd name="T14" fmla="*/ 233 w 741"/>
                  <a:gd name="T15" fmla="*/ 875 h 875"/>
                  <a:gd name="T16" fmla="*/ 505 w 741"/>
                  <a:gd name="T17" fmla="*/ 873 h 875"/>
                  <a:gd name="T18" fmla="*/ 526 w 741"/>
                  <a:gd name="T19" fmla="*/ 864 h 875"/>
                  <a:gd name="T20" fmla="*/ 589 w 741"/>
                  <a:gd name="T21" fmla="*/ 743 h 875"/>
                  <a:gd name="T22" fmla="*/ 590 w 741"/>
                  <a:gd name="T23" fmla="*/ 733 h 875"/>
                  <a:gd name="T24" fmla="*/ 643 w 741"/>
                  <a:gd name="T25" fmla="*/ 596 h 875"/>
                  <a:gd name="T26" fmla="*/ 667 w 741"/>
                  <a:gd name="T27" fmla="*/ 559 h 875"/>
                  <a:gd name="T28" fmla="*/ 676 w 741"/>
                  <a:gd name="T29" fmla="*/ 546 h 875"/>
                  <a:gd name="T30" fmla="*/ 637 w 741"/>
                  <a:gd name="T31" fmla="*/ 111 h 875"/>
                  <a:gd name="T32" fmla="*/ 637 w 741"/>
                  <a:gd name="T33" fmla="*/ 537 h 875"/>
                  <a:gd name="T34" fmla="*/ 627 w 741"/>
                  <a:gd name="T35" fmla="*/ 550 h 875"/>
                  <a:gd name="T36" fmla="*/ 588 w 741"/>
                  <a:gd name="T37" fmla="*/ 621 h 875"/>
                  <a:gd name="T38" fmla="*/ 554 w 741"/>
                  <a:gd name="T39" fmla="*/ 732 h 875"/>
                  <a:gd name="T40" fmla="*/ 553 w 741"/>
                  <a:gd name="T41" fmla="*/ 740 h 875"/>
                  <a:gd name="T42" fmla="*/ 503 w 741"/>
                  <a:gd name="T43" fmla="*/ 836 h 875"/>
                  <a:gd name="T44" fmla="*/ 493 w 741"/>
                  <a:gd name="T45" fmla="*/ 839 h 875"/>
                  <a:gd name="T46" fmla="*/ 180 w 741"/>
                  <a:gd name="T47" fmla="*/ 750 h 875"/>
                  <a:gd name="T48" fmla="*/ 179 w 741"/>
                  <a:gd name="T49" fmla="*/ 728 h 875"/>
                  <a:gd name="T50" fmla="*/ 168 w 741"/>
                  <a:gd name="T51" fmla="*/ 670 h 875"/>
                  <a:gd name="T52" fmla="*/ 149 w 741"/>
                  <a:gd name="T53" fmla="*/ 615 h 875"/>
                  <a:gd name="T54" fmla="*/ 111 w 741"/>
                  <a:gd name="T55" fmla="*/ 548 h 875"/>
                  <a:gd name="T56" fmla="*/ 40 w 741"/>
                  <a:gd name="T57" fmla="*/ 354 h 875"/>
                  <a:gd name="T58" fmla="*/ 135 w 741"/>
                  <a:gd name="T59" fmla="*/ 134 h 875"/>
                  <a:gd name="T60" fmla="*/ 372 w 741"/>
                  <a:gd name="T61" fmla="*/ 36 h 875"/>
                  <a:gd name="T62" fmla="*/ 704 w 741"/>
                  <a:gd name="T63" fmla="*/ 368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1" h="875">
                    <a:moveTo>
                      <a:pt x="637" y="111"/>
                    </a:moveTo>
                    <a:cubicBezTo>
                      <a:pt x="569" y="41"/>
                      <a:pt x="479" y="2"/>
                      <a:pt x="383" y="0"/>
                    </a:cubicBezTo>
                    <a:cubicBezTo>
                      <a:pt x="372" y="0"/>
                      <a:pt x="372" y="0"/>
                      <a:pt x="372" y="0"/>
                    </a:cubicBezTo>
                    <a:cubicBezTo>
                      <a:pt x="272" y="0"/>
                      <a:pt x="176" y="39"/>
                      <a:pt x="109" y="108"/>
                    </a:cubicBezTo>
                    <a:cubicBezTo>
                      <a:pt x="41" y="174"/>
                      <a:pt x="4" y="261"/>
                      <a:pt x="4" y="353"/>
                    </a:cubicBezTo>
                    <a:cubicBezTo>
                      <a:pt x="0" y="435"/>
                      <a:pt x="38" y="497"/>
                      <a:pt x="74" y="557"/>
                    </a:cubicBezTo>
                    <a:cubicBezTo>
                      <a:pt x="75" y="557"/>
                      <a:pt x="75" y="558"/>
                      <a:pt x="75" y="558"/>
                    </a:cubicBezTo>
                    <a:cubicBezTo>
                      <a:pt x="77" y="561"/>
                      <a:pt x="79" y="564"/>
                      <a:pt x="81" y="567"/>
                    </a:cubicBezTo>
                    <a:cubicBezTo>
                      <a:pt x="93" y="586"/>
                      <a:pt x="107" y="608"/>
                      <a:pt x="116" y="628"/>
                    </a:cubicBezTo>
                    <a:cubicBezTo>
                      <a:pt x="123" y="646"/>
                      <a:pt x="130" y="663"/>
                      <a:pt x="133" y="677"/>
                    </a:cubicBezTo>
                    <a:cubicBezTo>
                      <a:pt x="143" y="730"/>
                      <a:pt x="143" y="730"/>
                      <a:pt x="143" y="730"/>
                    </a:cubicBezTo>
                    <a:cubicBezTo>
                      <a:pt x="143" y="747"/>
                      <a:pt x="143" y="747"/>
                      <a:pt x="143" y="747"/>
                    </a:cubicBezTo>
                    <a:cubicBezTo>
                      <a:pt x="143" y="747"/>
                      <a:pt x="143" y="748"/>
                      <a:pt x="143" y="748"/>
                    </a:cubicBezTo>
                    <a:cubicBezTo>
                      <a:pt x="144" y="753"/>
                      <a:pt x="144" y="753"/>
                      <a:pt x="144" y="753"/>
                    </a:cubicBezTo>
                    <a:cubicBezTo>
                      <a:pt x="147" y="792"/>
                      <a:pt x="155" y="871"/>
                      <a:pt x="232" y="875"/>
                    </a:cubicBezTo>
                    <a:cubicBezTo>
                      <a:pt x="232" y="875"/>
                      <a:pt x="232" y="875"/>
                      <a:pt x="233" y="875"/>
                    </a:cubicBezTo>
                    <a:cubicBezTo>
                      <a:pt x="497" y="875"/>
                      <a:pt x="497" y="875"/>
                      <a:pt x="497" y="875"/>
                    </a:cubicBezTo>
                    <a:cubicBezTo>
                      <a:pt x="500" y="875"/>
                      <a:pt x="502" y="874"/>
                      <a:pt x="505" y="873"/>
                    </a:cubicBezTo>
                    <a:cubicBezTo>
                      <a:pt x="507" y="872"/>
                      <a:pt x="509" y="872"/>
                      <a:pt x="511" y="871"/>
                    </a:cubicBezTo>
                    <a:cubicBezTo>
                      <a:pt x="515" y="870"/>
                      <a:pt x="521" y="868"/>
                      <a:pt x="526" y="864"/>
                    </a:cubicBezTo>
                    <a:cubicBezTo>
                      <a:pt x="572" y="831"/>
                      <a:pt x="581" y="784"/>
                      <a:pt x="589" y="747"/>
                    </a:cubicBezTo>
                    <a:cubicBezTo>
                      <a:pt x="589" y="743"/>
                      <a:pt x="589" y="743"/>
                      <a:pt x="589" y="743"/>
                    </a:cubicBezTo>
                    <a:cubicBezTo>
                      <a:pt x="590" y="742"/>
                      <a:pt x="590" y="741"/>
                      <a:pt x="590" y="739"/>
                    </a:cubicBezTo>
                    <a:cubicBezTo>
                      <a:pt x="590" y="733"/>
                      <a:pt x="590" y="733"/>
                      <a:pt x="590" y="733"/>
                    </a:cubicBezTo>
                    <a:cubicBezTo>
                      <a:pt x="593" y="706"/>
                      <a:pt x="600" y="679"/>
                      <a:pt x="620" y="637"/>
                    </a:cubicBezTo>
                    <a:cubicBezTo>
                      <a:pt x="626" y="624"/>
                      <a:pt x="634" y="610"/>
                      <a:pt x="643" y="596"/>
                    </a:cubicBezTo>
                    <a:cubicBezTo>
                      <a:pt x="648" y="588"/>
                      <a:pt x="653" y="579"/>
                      <a:pt x="658" y="570"/>
                    </a:cubicBezTo>
                    <a:cubicBezTo>
                      <a:pt x="661" y="566"/>
                      <a:pt x="664" y="562"/>
                      <a:pt x="667" y="559"/>
                    </a:cubicBezTo>
                    <a:cubicBezTo>
                      <a:pt x="669" y="555"/>
                      <a:pt x="671" y="552"/>
                      <a:pt x="674" y="549"/>
                    </a:cubicBezTo>
                    <a:cubicBezTo>
                      <a:pt x="675" y="548"/>
                      <a:pt x="676" y="547"/>
                      <a:pt x="676" y="546"/>
                    </a:cubicBezTo>
                    <a:cubicBezTo>
                      <a:pt x="705" y="499"/>
                      <a:pt x="740" y="440"/>
                      <a:pt x="740" y="368"/>
                    </a:cubicBezTo>
                    <a:cubicBezTo>
                      <a:pt x="741" y="272"/>
                      <a:pt x="705" y="181"/>
                      <a:pt x="637" y="111"/>
                    </a:cubicBezTo>
                    <a:close/>
                    <a:moveTo>
                      <a:pt x="646" y="526"/>
                    </a:moveTo>
                    <a:cubicBezTo>
                      <a:pt x="643" y="530"/>
                      <a:pt x="640" y="534"/>
                      <a:pt x="637" y="537"/>
                    </a:cubicBezTo>
                    <a:cubicBezTo>
                      <a:pt x="635" y="541"/>
                      <a:pt x="633" y="544"/>
                      <a:pt x="630" y="547"/>
                    </a:cubicBezTo>
                    <a:cubicBezTo>
                      <a:pt x="629" y="548"/>
                      <a:pt x="628" y="549"/>
                      <a:pt x="627" y="550"/>
                    </a:cubicBezTo>
                    <a:cubicBezTo>
                      <a:pt x="622" y="560"/>
                      <a:pt x="617" y="569"/>
                      <a:pt x="612" y="578"/>
                    </a:cubicBezTo>
                    <a:cubicBezTo>
                      <a:pt x="603" y="593"/>
                      <a:pt x="595" y="607"/>
                      <a:pt x="588" y="621"/>
                    </a:cubicBezTo>
                    <a:cubicBezTo>
                      <a:pt x="563" y="671"/>
                      <a:pt x="557" y="703"/>
                      <a:pt x="554" y="730"/>
                    </a:cubicBezTo>
                    <a:cubicBezTo>
                      <a:pt x="554" y="731"/>
                      <a:pt x="554" y="731"/>
                      <a:pt x="554" y="732"/>
                    </a:cubicBezTo>
                    <a:cubicBezTo>
                      <a:pt x="554" y="738"/>
                      <a:pt x="554" y="738"/>
                      <a:pt x="554" y="738"/>
                    </a:cubicBezTo>
                    <a:cubicBezTo>
                      <a:pt x="553" y="740"/>
                      <a:pt x="553" y="740"/>
                      <a:pt x="553" y="740"/>
                    </a:cubicBezTo>
                    <a:cubicBezTo>
                      <a:pt x="547" y="775"/>
                      <a:pt x="540" y="811"/>
                      <a:pt x="504" y="835"/>
                    </a:cubicBezTo>
                    <a:cubicBezTo>
                      <a:pt x="504" y="835"/>
                      <a:pt x="504" y="836"/>
                      <a:pt x="503" y="836"/>
                    </a:cubicBezTo>
                    <a:cubicBezTo>
                      <a:pt x="503" y="836"/>
                      <a:pt x="502" y="836"/>
                      <a:pt x="501" y="837"/>
                    </a:cubicBezTo>
                    <a:cubicBezTo>
                      <a:pt x="499" y="837"/>
                      <a:pt x="496" y="838"/>
                      <a:pt x="493" y="839"/>
                    </a:cubicBezTo>
                    <a:cubicBezTo>
                      <a:pt x="233" y="839"/>
                      <a:pt x="233" y="839"/>
                      <a:pt x="233" y="839"/>
                    </a:cubicBezTo>
                    <a:cubicBezTo>
                      <a:pt x="191" y="836"/>
                      <a:pt x="184" y="796"/>
                      <a:pt x="180" y="750"/>
                    </a:cubicBezTo>
                    <a:cubicBezTo>
                      <a:pt x="179" y="746"/>
                      <a:pt x="179" y="746"/>
                      <a:pt x="179" y="746"/>
                    </a:cubicBezTo>
                    <a:cubicBezTo>
                      <a:pt x="179" y="728"/>
                      <a:pt x="179" y="728"/>
                      <a:pt x="179" y="728"/>
                    </a:cubicBezTo>
                    <a:cubicBezTo>
                      <a:pt x="179" y="727"/>
                      <a:pt x="179" y="726"/>
                      <a:pt x="179" y="725"/>
                    </a:cubicBezTo>
                    <a:cubicBezTo>
                      <a:pt x="168" y="670"/>
                      <a:pt x="168" y="670"/>
                      <a:pt x="168" y="670"/>
                    </a:cubicBezTo>
                    <a:cubicBezTo>
                      <a:pt x="168" y="669"/>
                      <a:pt x="168" y="669"/>
                      <a:pt x="168" y="669"/>
                    </a:cubicBezTo>
                    <a:cubicBezTo>
                      <a:pt x="164" y="653"/>
                      <a:pt x="157" y="634"/>
                      <a:pt x="149" y="615"/>
                    </a:cubicBezTo>
                    <a:cubicBezTo>
                      <a:pt x="149" y="615"/>
                      <a:pt x="149" y="615"/>
                      <a:pt x="149" y="615"/>
                    </a:cubicBezTo>
                    <a:cubicBezTo>
                      <a:pt x="139" y="591"/>
                      <a:pt x="124" y="568"/>
                      <a:pt x="111" y="548"/>
                    </a:cubicBezTo>
                    <a:cubicBezTo>
                      <a:pt x="109" y="545"/>
                      <a:pt x="107" y="541"/>
                      <a:pt x="105" y="538"/>
                    </a:cubicBezTo>
                    <a:cubicBezTo>
                      <a:pt x="70" y="480"/>
                      <a:pt x="37" y="425"/>
                      <a:pt x="40" y="354"/>
                    </a:cubicBezTo>
                    <a:cubicBezTo>
                      <a:pt x="40" y="353"/>
                      <a:pt x="40" y="353"/>
                      <a:pt x="40" y="353"/>
                    </a:cubicBezTo>
                    <a:cubicBezTo>
                      <a:pt x="40" y="270"/>
                      <a:pt x="73" y="194"/>
                      <a:pt x="135" y="134"/>
                    </a:cubicBezTo>
                    <a:cubicBezTo>
                      <a:pt x="135" y="134"/>
                      <a:pt x="135" y="134"/>
                      <a:pt x="135" y="134"/>
                    </a:cubicBezTo>
                    <a:cubicBezTo>
                      <a:pt x="194" y="72"/>
                      <a:pt x="283" y="36"/>
                      <a:pt x="372" y="36"/>
                    </a:cubicBezTo>
                    <a:cubicBezTo>
                      <a:pt x="382" y="36"/>
                      <a:pt x="382" y="36"/>
                      <a:pt x="382" y="36"/>
                    </a:cubicBezTo>
                    <a:cubicBezTo>
                      <a:pt x="563" y="40"/>
                      <a:pt x="707" y="188"/>
                      <a:pt x="704" y="368"/>
                    </a:cubicBezTo>
                    <a:cubicBezTo>
                      <a:pt x="704" y="430"/>
                      <a:pt x="672" y="483"/>
                      <a:pt x="646" y="526"/>
                    </a:cubicBezTo>
                    <a:close/>
                  </a:path>
                </a:pathLst>
              </a:custGeom>
              <a:grpFill/>
              <a:ln w="3175">
                <a:solidFill>
                  <a:schemeClr val="accent1"/>
                </a:solidFill>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98" name="Freeform 9">
                <a:extLst>
                  <a:ext uri="{FF2B5EF4-FFF2-40B4-BE49-F238E27FC236}">
                    <a16:creationId xmlns:a16="http://schemas.microsoft.com/office/drawing/2014/main" id="{E4D141C6-9031-468A-A315-0373210F11F4}"/>
                  </a:ext>
                </a:extLst>
              </p:cNvPr>
              <p:cNvSpPr>
                <a:spLocks/>
              </p:cNvSpPr>
              <p:nvPr/>
            </p:nvSpPr>
            <p:spPr bwMode="auto">
              <a:xfrm>
                <a:off x="6488113" y="42799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a:solidFill>
                  <a:schemeClr val="accent1"/>
                </a:solidFill>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100" name="Freeform 13">
              <a:extLst>
                <a:ext uri="{FF2B5EF4-FFF2-40B4-BE49-F238E27FC236}">
                  <a16:creationId xmlns:a16="http://schemas.microsoft.com/office/drawing/2014/main" id="{4BCAEEEC-93A3-480D-8BFA-A2544BB87176}"/>
                </a:ext>
              </a:extLst>
            </p:cNvPr>
            <p:cNvSpPr>
              <a:spLocks/>
            </p:cNvSpPr>
            <p:nvPr/>
          </p:nvSpPr>
          <p:spPr bwMode="auto">
            <a:xfrm>
              <a:off x="1597134" y="4605701"/>
              <a:ext cx="462806" cy="263479"/>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w="12700">
              <a:solidFill>
                <a:schemeClr val="accent1"/>
              </a:solidFill>
            </a:ln>
          </p:spPr>
          <p:txBody>
            <a:bodyPr vert="horz" wrap="square" lIns="89642" tIns="44821" rIns="89642" bIns="44821" numCol="1" anchor="t" anchorCtr="0" compatLnSpc="1">
              <a:prstTxWarp prst="textNoShape">
                <a:avLst/>
              </a:prstTxWarp>
              <a:noAutofit/>
            </a:bodyPr>
            <a:lstStyle/>
            <a:p>
              <a:endParaRPr lang="en-US" sz="1765"/>
            </a:p>
          </p:txBody>
        </p:sp>
      </p:grpSp>
      <p:grpSp>
        <p:nvGrpSpPr>
          <p:cNvPr id="85" name="Group 84">
            <a:extLst>
              <a:ext uri="{FF2B5EF4-FFF2-40B4-BE49-F238E27FC236}">
                <a16:creationId xmlns:a16="http://schemas.microsoft.com/office/drawing/2014/main" id="{7199FAD9-A55F-4F52-8E44-736120F5F3ED}"/>
              </a:ext>
            </a:extLst>
          </p:cNvPr>
          <p:cNvGrpSpPr/>
          <p:nvPr/>
        </p:nvGrpSpPr>
        <p:grpSpPr>
          <a:xfrm>
            <a:off x="10398528" y="6472490"/>
            <a:ext cx="1111567" cy="287039"/>
            <a:chOff x="613751" y="5469247"/>
            <a:chExt cx="11507941" cy="2971693"/>
          </a:xfrm>
          <a:solidFill>
            <a:srgbClr val="002060"/>
          </a:solidFill>
        </p:grpSpPr>
        <p:grpSp>
          <p:nvGrpSpPr>
            <p:cNvPr id="93" name="Group 92">
              <a:extLst>
                <a:ext uri="{FF2B5EF4-FFF2-40B4-BE49-F238E27FC236}">
                  <a16:creationId xmlns:a16="http://schemas.microsoft.com/office/drawing/2014/main" id="{3001491D-6C13-4C46-9FDE-B3280171E754}"/>
                </a:ext>
              </a:extLst>
            </p:cNvPr>
            <p:cNvGrpSpPr/>
            <p:nvPr/>
          </p:nvGrpSpPr>
          <p:grpSpPr>
            <a:xfrm>
              <a:off x="613751" y="5469247"/>
              <a:ext cx="3141000" cy="2971693"/>
              <a:chOff x="461351" y="2167979"/>
              <a:chExt cx="3141000" cy="2971693"/>
            </a:xfrm>
            <a:grpFill/>
          </p:grpSpPr>
          <p:sp>
            <p:nvSpPr>
              <p:cNvPr id="106" name="Cube 105">
                <a:extLst>
                  <a:ext uri="{FF2B5EF4-FFF2-40B4-BE49-F238E27FC236}">
                    <a16:creationId xmlns:a16="http://schemas.microsoft.com/office/drawing/2014/main" id="{94A7D133-7096-42D2-8A6E-67D8CF3D2546}"/>
                  </a:ext>
                </a:extLst>
              </p:cNvPr>
              <p:cNvSpPr/>
              <p:nvPr/>
            </p:nvSpPr>
            <p:spPr bwMode="auto">
              <a:xfrm>
                <a:off x="461351" y="2167979"/>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7" name="TextBox 106">
                <a:extLst>
                  <a:ext uri="{FF2B5EF4-FFF2-40B4-BE49-F238E27FC236}">
                    <a16:creationId xmlns:a16="http://schemas.microsoft.com/office/drawing/2014/main" id="{F80E46B0-0847-4088-A65C-19D5E14DAD25}"/>
                  </a:ext>
                </a:extLst>
              </p:cNvPr>
              <p:cNvSpPr txBox="1"/>
              <p:nvPr/>
            </p:nvSpPr>
            <p:spPr>
              <a:xfrm>
                <a:off x="707280" y="2486198"/>
                <a:ext cx="2118964"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99" name="Cube 98">
              <a:extLst>
                <a:ext uri="{FF2B5EF4-FFF2-40B4-BE49-F238E27FC236}">
                  <a16:creationId xmlns:a16="http://schemas.microsoft.com/office/drawing/2014/main" id="{0FC8A4E8-01B6-452B-AAEC-9840BFB4FD37}"/>
                </a:ext>
              </a:extLst>
            </p:cNvPr>
            <p:cNvSpPr/>
            <p:nvPr/>
          </p:nvSpPr>
          <p:spPr bwMode="auto">
            <a:xfrm>
              <a:off x="3402730"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1" name="TextBox 100">
              <a:extLst>
                <a:ext uri="{FF2B5EF4-FFF2-40B4-BE49-F238E27FC236}">
                  <a16:creationId xmlns:a16="http://schemas.microsoft.com/office/drawing/2014/main" id="{5E61720B-4211-4927-B79A-FB3DB85F226E}"/>
                </a:ext>
              </a:extLst>
            </p:cNvPr>
            <p:cNvSpPr txBox="1"/>
            <p:nvPr/>
          </p:nvSpPr>
          <p:spPr>
            <a:xfrm>
              <a:off x="3559493" y="5798822"/>
              <a:ext cx="2354902" cy="2642118"/>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102" name="Cube 101">
              <a:extLst>
                <a:ext uri="{FF2B5EF4-FFF2-40B4-BE49-F238E27FC236}">
                  <a16:creationId xmlns:a16="http://schemas.microsoft.com/office/drawing/2014/main" id="{590B8071-1CFF-45DA-A8E4-A3A36B30464F}"/>
                </a:ext>
              </a:extLst>
            </p:cNvPr>
            <p:cNvSpPr/>
            <p:nvPr/>
          </p:nvSpPr>
          <p:spPr bwMode="auto">
            <a:xfrm>
              <a:off x="6191711"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3" name="TextBox 102">
              <a:extLst>
                <a:ext uri="{FF2B5EF4-FFF2-40B4-BE49-F238E27FC236}">
                  <a16:creationId xmlns:a16="http://schemas.microsoft.com/office/drawing/2014/main" id="{9C101CA0-618B-4116-87A1-0822D8B155D4}"/>
                </a:ext>
              </a:extLst>
            </p:cNvPr>
            <p:cNvSpPr txBox="1"/>
            <p:nvPr/>
          </p:nvSpPr>
          <p:spPr>
            <a:xfrm>
              <a:off x="6299543" y="5787466"/>
              <a:ext cx="2522339"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104" name="Cube 103">
              <a:extLst>
                <a:ext uri="{FF2B5EF4-FFF2-40B4-BE49-F238E27FC236}">
                  <a16:creationId xmlns:a16="http://schemas.microsoft.com/office/drawing/2014/main" id="{B5D15CF9-C316-4968-80FA-CD09D6EE2D9B}"/>
                </a:ext>
              </a:extLst>
            </p:cNvPr>
            <p:cNvSpPr/>
            <p:nvPr/>
          </p:nvSpPr>
          <p:spPr bwMode="auto">
            <a:xfrm>
              <a:off x="8980692"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5" name="TextBox 104">
              <a:extLst>
                <a:ext uri="{FF2B5EF4-FFF2-40B4-BE49-F238E27FC236}">
                  <a16:creationId xmlns:a16="http://schemas.microsoft.com/office/drawing/2014/main" id="{738EA2EF-8861-4409-8D1C-1A1CC9F34969}"/>
                </a:ext>
              </a:extLst>
            </p:cNvPr>
            <p:cNvSpPr txBox="1"/>
            <p:nvPr/>
          </p:nvSpPr>
          <p:spPr>
            <a:xfrm>
              <a:off x="9108289" y="5773257"/>
              <a:ext cx="2346518"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9" name="Rectangle 8">
            <a:extLst>
              <a:ext uri="{FF2B5EF4-FFF2-40B4-BE49-F238E27FC236}">
                <a16:creationId xmlns:a16="http://schemas.microsoft.com/office/drawing/2014/main" id="{211288F7-EE64-4529-B2B5-BF0E7CC02528}"/>
              </a:ext>
            </a:extLst>
          </p:cNvPr>
          <p:cNvSpPr/>
          <p:nvPr/>
        </p:nvSpPr>
        <p:spPr>
          <a:xfrm>
            <a:off x="-1" y="6270170"/>
            <a:ext cx="6814457" cy="718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2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65" name="Graphic 64" descr="Hierarchy">
            <a:extLst>
              <a:ext uri="{FF2B5EF4-FFF2-40B4-BE49-F238E27FC236}">
                <a16:creationId xmlns:a16="http://schemas.microsoft.com/office/drawing/2014/main" id="{69785EBE-0219-4660-B0BD-6C2E9E46BEE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3157" y="3435536"/>
            <a:ext cx="365708" cy="365708"/>
          </a:xfrm>
          <a:prstGeom prst="rect">
            <a:avLst/>
          </a:prstGeom>
        </p:spPr>
      </p:pic>
      <p:sp>
        <p:nvSpPr>
          <p:cNvPr id="2" name="Title 1"/>
          <p:cNvSpPr>
            <a:spLocks noGrp="1"/>
          </p:cNvSpPr>
          <p:nvPr>
            <p:ph type="title" idx="4294967295"/>
          </p:nvPr>
        </p:nvSpPr>
        <p:spPr>
          <a:xfrm>
            <a:off x="-76200" y="2979296"/>
            <a:ext cx="4946621" cy="899409"/>
          </a:xfrm>
        </p:spPr>
        <p:txBody>
          <a:bodyPr>
            <a:noAutofit/>
          </a:bodyPr>
          <a:lstStyle/>
          <a:p>
            <a:pPr algn="r"/>
            <a:r>
              <a:rPr lang="en-US" b="1" dirty="0">
                <a:gradFill>
                  <a:gsLst>
                    <a:gs pos="0">
                      <a:schemeClr val="bg1"/>
                    </a:gs>
                    <a:gs pos="74000">
                      <a:schemeClr val="bg1"/>
                    </a:gs>
                  </a:gsLst>
                  <a:lin ang="5400000" scaled="1"/>
                </a:gradFill>
              </a:rPr>
              <a:t>Azure Blockchain</a:t>
            </a:r>
          </a:p>
        </p:txBody>
      </p:sp>
      <p:sp>
        <p:nvSpPr>
          <p:cNvPr id="86" name="Freeform 42"/>
          <p:cNvSpPr>
            <a:spLocks/>
          </p:cNvSpPr>
          <p:nvPr/>
        </p:nvSpPr>
        <p:spPr bwMode="auto">
          <a:xfrm>
            <a:off x="4931047" y="786643"/>
            <a:ext cx="655503" cy="5201669"/>
          </a:xfrm>
          <a:custGeom>
            <a:avLst/>
            <a:gdLst>
              <a:gd name="T0" fmla="*/ 214 w 214"/>
              <a:gd name="T1" fmla="*/ 1629 h 1629"/>
              <a:gd name="T2" fmla="*/ 107 w 214"/>
              <a:gd name="T3" fmla="*/ 1522 h 1629"/>
              <a:gd name="T4" fmla="*/ 107 w 214"/>
              <a:gd name="T5" fmla="*/ 921 h 1629"/>
              <a:gd name="T6" fmla="*/ 0 w 214"/>
              <a:gd name="T7" fmla="*/ 814 h 1629"/>
              <a:gd name="T8" fmla="*/ 107 w 214"/>
              <a:gd name="T9" fmla="*/ 708 h 1629"/>
              <a:gd name="T10" fmla="*/ 107 w 214"/>
              <a:gd name="T11" fmla="*/ 107 h 1629"/>
              <a:gd name="T12" fmla="*/ 214 w 214"/>
              <a:gd name="T13" fmla="*/ 0 h 1629"/>
            </a:gdLst>
            <a:ahLst/>
            <a:cxnLst>
              <a:cxn ang="0">
                <a:pos x="T0" y="T1"/>
              </a:cxn>
              <a:cxn ang="0">
                <a:pos x="T2" y="T3"/>
              </a:cxn>
              <a:cxn ang="0">
                <a:pos x="T4" y="T5"/>
              </a:cxn>
              <a:cxn ang="0">
                <a:pos x="T6" y="T7"/>
              </a:cxn>
              <a:cxn ang="0">
                <a:pos x="T8" y="T9"/>
              </a:cxn>
              <a:cxn ang="0">
                <a:pos x="T10" y="T11"/>
              </a:cxn>
              <a:cxn ang="0">
                <a:pos x="T12" y="T13"/>
              </a:cxn>
            </a:cxnLst>
            <a:rect l="0" t="0" r="r" b="b"/>
            <a:pathLst>
              <a:path w="214" h="1629">
                <a:moveTo>
                  <a:pt x="214" y="1629"/>
                </a:moveTo>
                <a:cubicBezTo>
                  <a:pt x="155" y="1629"/>
                  <a:pt x="107" y="1581"/>
                  <a:pt x="107" y="1522"/>
                </a:cubicBezTo>
                <a:cubicBezTo>
                  <a:pt x="107" y="921"/>
                  <a:pt x="107" y="921"/>
                  <a:pt x="107" y="921"/>
                </a:cubicBezTo>
                <a:cubicBezTo>
                  <a:pt x="107" y="862"/>
                  <a:pt x="59" y="814"/>
                  <a:pt x="0" y="814"/>
                </a:cubicBezTo>
                <a:cubicBezTo>
                  <a:pt x="59" y="814"/>
                  <a:pt x="107" y="767"/>
                  <a:pt x="107" y="708"/>
                </a:cubicBezTo>
                <a:cubicBezTo>
                  <a:pt x="107" y="107"/>
                  <a:pt x="107" y="107"/>
                  <a:pt x="107" y="107"/>
                </a:cubicBezTo>
                <a:cubicBezTo>
                  <a:pt x="107" y="48"/>
                  <a:pt x="155" y="0"/>
                  <a:pt x="214"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a:solidFill>
                <a:srgbClr val="353535"/>
              </a:solidFill>
              <a:latin typeface="Segoe UI Semilight"/>
            </a:endParaRPr>
          </a:p>
        </p:txBody>
      </p:sp>
      <p:sp>
        <p:nvSpPr>
          <p:cNvPr id="37" name="Rectangle 36"/>
          <p:cNvSpPr/>
          <p:nvPr/>
        </p:nvSpPr>
        <p:spPr>
          <a:xfrm>
            <a:off x="6666098" y="1401416"/>
            <a:ext cx="4069576"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Identity and Key Management</a:t>
            </a:r>
          </a:p>
        </p:txBody>
      </p:sp>
      <p:sp>
        <p:nvSpPr>
          <p:cNvPr id="35" name="Rectangle 34"/>
          <p:cNvSpPr/>
          <p:nvPr/>
        </p:nvSpPr>
        <p:spPr>
          <a:xfrm>
            <a:off x="6666096" y="744265"/>
            <a:ext cx="3920882"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Ledger and Topology Choice</a:t>
            </a:r>
          </a:p>
        </p:txBody>
      </p:sp>
      <p:sp>
        <p:nvSpPr>
          <p:cNvPr id="42" name="Rectangle 41"/>
          <p:cNvSpPr/>
          <p:nvPr/>
        </p:nvSpPr>
        <p:spPr>
          <a:xfrm>
            <a:off x="6666097" y="2061796"/>
            <a:ext cx="5259581"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Secure Off-Chain Storage and Analytics</a:t>
            </a:r>
          </a:p>
        </p:txBody>
      </p:sp>
      <p:sp>
        <p:nvSpPr>
          <p:cNvPr id="44" name="Rectangle 43"/>
          <p:cNvSpPr/>
          <p:nvPr/>
        </p:nvSpPr>
        <p:spPr>
          <a:xfrm>
            <a:off x="6666097" y="2723045"/>
            <a:ext cx="3288849"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Monitoring and Security</a:t>
            </a:r>
          </a:p>
        </p:txBody>
      </p:sp>
      <p:sp>
        <p:nvSpPr>
          <p:cNvPr id="52" name="Rectangle 51"/>
          <p:cNvSpPr/>
          <p:nvPr/>
        </p:nvSpPr>
        <p:spPr>
          <a:xfrm>
            <a:off x="6666098" y="3385771"/>
            <a:ext cx="4788619"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Workflow Design and Orchestration</a:t>
            </a:r>
          </a:p>
        </p:txBody>
      </p:sp>
      <p:sp>
        <p:nvSpPr>
          <p:cNvPr id="58" name="Rectangle 57"/>
          <p:cNvSpPr/>
          <p:nvPr/>
        </p:nvSpPr>
        <p:spPr>
          <a:xfrm>
            <a:off x="6666096" y="4602169"/>
            <a:ext cx="3533340"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Partner-Enabled Solutions</a:t>
            </a:r>
          </a:p>
        </p:txBody>
      </p:sp>
      <p:sp>
        <p:nvSpPr>
          <p:cNvPr id="34" name="Arrow: Bent 498"/>
          <p:cNvSpPr/>
          <p:nvPr/>
        </p:nvSpPr>
        <p:spPr bwMode="auto">
          <a:xfrm rot="16200000">
            <a:off x="6359264" y="4871645"/>
            <a:ext cx="235190" cy="509957"/>
          </a:xfrm>
          <a:prstGeom prst="bentArrow">
            <a:avLst>
              <a:gd name="adj1" fmla="val 25000"/>
              <a:gd name="adj2" fmla="val 0"/>
              <a:gd name="adj3" fmla="val 25000"/>
              <a:gd name="adj4" fmla="val 27215"/>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dirty="0">
              <a:solidFill>
                <a:srgbClr val="353535"/>
              </a:solidFill>
              <a:latin typeface="Segoe UI Semilight"/>
            </a:endParaRPr>
          </a:p>
        </p:txBody>
      </p:sp>
      <p:sp>
        <p:nvSpPr>
          <p:cNvPr id="59" name="Arrow: Bent 570"/>
          <p:cNvSpPr/>
          <p:nvPr/>
        </p:nvSpPr>
        <p:spPr bwMode="auto">
          <a:xfrm rot="16200000">
            <a:off x="6184588" y="5050503"/>
            <a:ext cx="580810" cy="509960"/>
          </a:xfrm>
          <a:prstGeom prst="bentArrow">
            <a:avLst>
              <a:gd name="adj1" fmla="val 25000"/>
              <a:gd name="adj2" fmla="val 0"/>
              <a:gd name="adj3" fmla="val 25000"/>
              <a:gd name="adj4" fmla="val 8139"/>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dirty="0">
              <a:solidFill>
                <a:srgbClr val="353535"/>
              </a:solidFill>
              <a:latin typeface="Segoe UI Semilight"/>
            </a:endParaRPr>
          </a:p>
        </p:txBody>
      </p:sp>
      <p:sp>
        <p:nvSpPr>
          <p:cNvPr id="41" name="Arrow: Bent 570">
            <a:extLst>
              <a:ext uri="{FF2B5EF4-FFF2-40B4-BE49-F238E27FC236}">
                <a16:creationId xmlns:a16="http://schemas.microsoft.com/office/drawing/2014/main" id="{E74436C6-A62A-4A1E-962B-B3496C65AF8D}"/>
              </a:ext>
            </a:extLst>
          </p:cNvPr>
          <p:cNvSpPr/>
          <p:nvPr/>
        </p:nvSpPr>
        <p:spPr bwMode="auto">
          <a:xfrm rot="16200000">
            <a:off x="6254668" y="5536123"/>
            <a:ext cx="436923" cy="509960"/>
          </a:xfrm>
          <a:prstGeom prst="bentArrow">
            <a:avLst>
              <a:gd name="adj1" fmla="val 25000"/>
              <a:gd name="adj2" fmla="val 0"/>
              <a:gd name="adj3" fmla="val 25000"/>
              <a:gd name="adj4" fmla="val 8139"/>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2000" b="1" dirty="0">
              <a:solidFill>
                <a:srgbClr val="353535"/>
              </a:solidFill>
              <a:latin typeface="Segoe UI Semilight"/>
            </a:endParaRPr>
          </a:p>
        </p:txBody>
      </p:sp>
      <p:sp>
        <p:nvSpPr>
          <p:cNvPr id="60" name="Rectangle 59"/>
          <p:cNvSpPr/>
          <p:nvPr/>
        </p:nvSpPr>
        <p:spPr>
          <a:xfrm>
            <a:off x="6946880" y="5484179"/>
            <a:ext cx="1802977" cy="276999"/>
          </a:xfrm>
          <a:prstGeom prst="rect">
            <a:avLst/>
          </a:prstGeom>
          <a:noFill/>
        </p:spPr>
        <p:txBody>
          <a:bodyPr wrap="square" lIns="89630" tIns="0" rIns="0" bIns="0" anchor="ctr">
            <a:spAutoFit/>
          </a:bodyPr>
          <a:lstStyle/>
          <a:p>
            <a:pPr defTabSz="913748" fontAlgn="base">
              <a:spcBef>
                <a:spcPct val="0"/>
              </a:spcBef>
              <a:defRPr/>
            </a:pPr>
            <a:r>
              <a:rPr lang="en-US" b="1" kern="0" spc="-30" dirty="0">
                <a:gradFill>
                  <a:gsLst>
                    <a:gs pos="0">
                      <a:srgbClr val="FFFFFF"/>
                    </a:gs>
                    <a:gs pos="74000">
                      <a:srgbClr val="FFFFFF"/>
                    </a:gs>
                  </a:gsLst>
                </a:gradFill>
                <a:latin typeface="Segoe UI Semilight"/>
                <a:cs typeface="Segoe UI Semilight"/>
              </a:rPr>
              <a:t>Asset Registry</a:t>
            </a:r>
          </a:p>
        </p:txBody>
      </p:sp>
      <p:sp>
        <p:nvSpPr>
          <p:cNvPr id="49" name="Donut 15">
            <a:extLst>
              <a:ext uri="{FF2B5EF4-FFF2-40B4-BE49-F238E27FC236}">
                <a16:creationId xmlns:a16="http://schemas.microsoft.com/office/drawing/2014/main" id="{DF305434-EFFD-4004-B2C7-CE06D11103E1}"/>
              </a:ext>
            </a:extLst>
          </p:cNvPr>
          <p:cNvSpPr>
            <a:spLocks noChangeAspect="1"/>
          </p:cNvSpPr>
          <p:nvPr/>
        </p:nvSpPr>
        <p:spPr bwMode="auto">
          <a:xfrm>
            <a:off x="6786221" y="5531249"/>
            <a:ext cx="183722" cy="182854"/>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z="2000" b="1"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Rectangle 63"/>
          <p:cNvSpPr/>
          <p:nvPr/>
        </p:nvSpPr>
        <p:spPr>
          <a:xfrm>
            <a:off x="6946880" y="5099481"/>
            <a:ext cx="1802977" cy="276999"/>
          </a:xfrm>
          <a:prstGeom prst="rect">
            <a:avLst/>
          </a:prstGeom>
          <a:noFill/>
        </p:spPr>
        <p:txBody>
          <a:bodyPr wrap="square" lIns="89630" tIns="0" rIns="0" bIns="0" anchor="ctr">
            <a:spAutoFit/>
          </a:bodyPr>
          <a:lstStyle/>
          <a:p>
            <a:pPr defTabSz="913748" fontAlgn="base">
              <a:spcBef>
                <a:spcPct val="0"/>
              </a:spcBef>
              <a:defRPr/>
            </a:pPr>
            <a:r>
              <a:rPr lang="en-US" b="1" kern="0" spc="-30" dirty="0">
                <a:gradFill>
                  <a:gsLst>
                    <a:gs pos="0">
                      <a:srgbClr val="FFFFFF"/>
                    </a:gs>
                    <a:gs pos="74000">
                      <a:srgbClr val="FFFFFF"/>
                    </a:gs>
                  </a:gsLst>
                </a:gradFill>
                <a:latin typeface="Segoe UI Semilight"/>
              </a:rPr>
              <a:t>Trade Finance </a:t>
            </a:r>
          </a:p>
        </p:txBody>
      </p:sp>
      <p:sp>
        <p:nvSpPr>
          <p:cNvPr id="50" name="Freeform 393">
            <a:extLst>
              <a:ext uri="{FF2B5EF4-FFF2-40B4-BE49-F238E27FC236}">
                <a16:creationId xmlns:a16="http://schemas.microsoft.com/office/drawing/2014/main" id="{58B741A0-E724-4CB3-A16F-196B79A522D1}"/>
              </a:ext>
            </a:extLst>
          </p:cNvPr>
          <p:cNvSpPr>
            <a:spLocks noChangeAspect="1" noEditPoints="1"/>
          </p:cNvSpPr>
          <p:nvPr/>
        </p:nvSpPr>
        <p:spPr bwMode="auto">
          <a:xfrm>
            <a:off x="6810487" y="5146556"/>
            <a:ext cx="135187" cy="182854"/>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chemeClr val="bg1"/>
          </a:solidFill>
          <a:ln w="9525">
            <a:noFill/>
            <a:round/>
            <a:headEnd/>
            <a:tailEnd/>
          </a:ln>
        </p:spPr>
        <p:txBody>
          <a:bodyPr vert="horz" wrap="square" lIns="91427" tIns="45713" rIns="91427" bIns="45713"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pPr defTabSz="1097069"/>
            <a:endParaRPr lang="en-US" sz="2800" b="1">
              <a:solidFill>
                <a:srgbClr val="353535"/>
              </a:solidFill>
              <a:latin typeface="Segoe UI Semilight"/>
            </a:endParaRPr>
          </a:p>
        </p:txBody>
      </p:sp>
      <p:sp>
        <p:nvSpPr>
          <p:cNvPr id="40" name="Rectangle 39">
            <a:extLst>
              <a:ext uri="{FF2B5EF4-FFF2-40B4-BE49-F238E27FC236}">
                <a16:creationId xmlns:a16="http://schemas.microsoft.com/office/drawing/2014/main" id="{90AD72DF-834C-4855-BBE6-C7C51768FDB9}"/>
              </a:ext>
            </a:extLst>
          </p:cNvPr>
          <p:cNvSpPr/>
          <p:nvPr/>
        </p:nvSpPr>
        <p:spPr>
          <a:xfrm>
            <a:off x="6972773" y="5868871"/>
            <a:ext cx="3120144" cy="276999"/>
          </a:xfrm>
          <a:prstGeom prst="rect">
            <a:avLst/>
          </a:prstGeom>
          <a:noFill/>
        </p:spPr>
        <p:txBody>
          <a:bodyPr wrap="square" lIns="89630" tIns="0" rIns="0" bIns="0" anchor="ctr">
            <a:spAutoFit/>
          </a:bodyPr>
          <a:lstStyle/>
          <a:p>
            <a:pPr defTabSz="913748" fontAlgn="base">
              <a:spcBef>
                <a:spcPct val="0"/>
              </a:spcBef>
            </a:pPr>
            <a:r>
              <a:rPr lang="en-US" b="1" kern="0" spc="-30" dirty="0">
                <a:gradFill>
                  <a:gsLst>
                    <a:gs pos="0">
                      <a:srgbClr val="FFFFFF"/>
                    </a:gs>
                    <a:gs pos="74000">
                      <a:srgbClr val="FFFFFF"/>
                    </a:gs>
                  </a:gsLst>
                </a:gradFill>
                <a:latin typeface="Segoe UI Semilight"/>
              </a:rPr>
              <a:t>Supply Chain Provenance </a:t>
            </a:r>
          </a:p>
        </p:txBody>
      </p:sp>
      <p:sp>
        <p:nvSpPr>
          <p:cNvPr id="51" name="Freeform: Shape 50">
            <a:extLst>
              <a:ext uri="{FF2B5EF4-FFF2-40B4-BE49-F238E27FC236}">
                <a16:creationId xmlns:a16="http://schemas.microsoft.com/office/drawing/2014/main" id="{57217CCF-BAFD-4C14-974F-DFADFDDD477B}"/>
              </a:ext>
            </a:extLst>
          </p:cNvPr>
          <p:cNvSpPr>
            <a:spLocks noChangeAspect="1"/>
          </p:cNvSpPr>
          <p:nvPr/>
        </p:nvSpPr>
        <p:spPr bwMode="auto">
          <a:xfrm>
            <a:off x="6786655" y="5915942"/>
            <a:ext cx="182854" cy="144603"/>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chemeClr val="bg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800" b="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p:cNvGrpSpPr>
            <a:grpSpLocks noChangeAspect="1"/>
          </p:cNvGrpSpPr>
          <p:nvPr/>
        </p:nvGrpSpPr>
        <p:grpSpPr>
          <a:xfrm>
            <a:off x="6117443" y="829478"/>
            <a:ext cx="457135" cy="291240"/>
            <a:chOff x="4138688" y="1230017"/>
            <a:chExt cx="1063231" cy="677381"/>
          </a:xfrm>
        </p:grpSpPr>
        <p:sp>
          <p:nvSpPr>
            <p:cNvPr id="70" name="cloud"/>
            <p:cNvSpPr>
              <a:spLocks noChangeAspect="1"/>
            </p:cNvSpPr>
            <p:nvPr/>
          </p:nvSpPr>
          <p:spPr bwMode="auto">
            <a:xfrm>
              <a:off x="4138688" y="1230017"/>
              <a:ext cx="1063231" cy="67738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000" b="1" dirty="0">
                <a:gradFill>
                  <a:gsLst>
                    <a:gs pos="0">
                      <a:srgbClr val="505050"/>
                    </a:gs>
                    <a:gs pos="100000">
                      <a:srgbClr val="505050"/>
                    </a:gs>
                  </a:gsLst>
                </a:gradFill>
                <a:latin typeface="Segoe UI Semilight"/>
              </a:endParaRPr>
            </a:p>
          </p:txBody>
        </p:sp>
        <p:sp>
          <p:nvSpPr>
            <p:cNvPr id="72" name="laptop"/>
            <p:cNvSpPr>
              <a:spLocks noChangeAspect="1" noEditPoints="1"/>
            </p:cNvSpPr>
            <p:nvPr/>
          </p:nvSpPr>
          <p:spPr bwMode="auto">
            <a:xfrm>
              <a:off x="4357120" y="1504954"/>
              <a:ext cx="407988" cy="242888"/>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dirty="0">
                <a:gradFill>
                  <a:gsLst>
                    <a:gs pos="0">
                      <a:srgbClr val="505050"/>
                    </a:gs>
                    <a:gs pos="100000">
                      <a:srgbClr val="505050"/>
                    </a:gs>
                  </a:gsLst>
                </a:gradFill>
                <a:latin typeface="Segoe UI Semilight"/>
              </a:endParaRPr>
            </a:p>
          </p:txBody>
        </p:sp>
        <p:sp>
          <p:nvSpPr>
            <p:cNvPr id="73" name="phone"/>
            <p:cNvSpPr>
              <a:spLocks noChangeAspect="1" noEditPoints="1"/>
            </p:cNvSpPr>
            <p:nvPr/>
          </p:nvSpPr>
          <p:spPr bwMode="auto">
            <a:xfrm>
              <a:off x="4817674" y="1539688"/>
              <a:ext cx="132278" cy="211823"/>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dirty="0">
                <a:gradFill>
                  <a:gsLst>
                    <a:gs pos="0">
                      <a:srgbClr val="505050"/>
                    </a:gs>
                    <a:gs pos="100000">
                      <a:srgbClr val="505050"/>
                    </a:gs>
                  </a:gsLst>
                </a:gradFill>
                <a:latin typeface="Segoe UI Semilight"/>
              </a:endParaRPr>
            </a:p>
          </p:txBody>
        </p:sp>
      </p:grpSp>
      <p:grpSp>
        <p:nvGrpSpPr>
          <p:cNvPr id="23" name="Group 22"/>
          <p:cNvGrpSpPr>
            <a:grpSpLocks noChangeAspect="1"/>
          </p:cNvGrpSpPr>
          <p:nvPr/>
        </p:nvGrpSpPr>
        <p:grpSpPr>
          <a:xfrm>
            <a:off x="6163157" y="2152490"/>
            <a:ext cx="365708" cy="280277"/>
            <a:chOff x="7342396" y="4045254"/>
            <a:chExt cx="387350" cy="296863"/>
          </a:xfrm>
        </p:grpSpPr>
        <p:sp>
          <p:nvSpPr>
            <p:cNvPr id="76" name="monitor_2"/>
            <p:cNvSpPr>
              <a:spLocks noChangeAspect="1" noEditPoints="1"/>
            </p:cNvSpPr>
            <p:nvPr/>
          </p:nvSpPr>
          <p:spPr bwMode="auto">
            <a:xfrm>
              <a:off x="7342396" y="4045254"/>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2000" b="1" dirty="0">
                <a:gradFill>
                  <a:gsLst>
                    <a:gs pos="0">
                      <a:srgbClr val="505050"/>
                    </a:gs>
                    <a:gs pos="100000">
                      <a:srgbClr val="505050"/>
                    </a:gs>
                  </a:gsLst>
                </a:gradFill>
                <a:latin typeface="Segoe UI Semilight"/>
              </a:endParaRPr>
            </a:p>
          </p:txBody>
        </p:sp>
        <p:sp>
          <p:nvSpPr>
            <p:cNvPr id="77" name="graph_5"/>
            <p:cNvSpPr>
              <a:spLocks noChangeAspect="1" noEditPoints="1"/>
            </p:cNvSpPr>
            <p:nvPr/>
          </p:nvSpPr>
          <p:spPr bwMode="auto">
            <a:xfrm>
              <a:off x="7440913" y="4084951"/>
              <a:ext cx="165538" cy="132973"/>
            </a:xfrm>
            <a:custGeom>
              <a:avLst/>
              <a:gdLst>
                <a:gd name="T0" fmla="*/ 35 w 244"/>
                <a:gd name="T1" fmla="*/ 196 h 196"/>
                <a:gd name="T2" fmla="*/ 0 w 244"/>
                <a:gd name="T3" fmla="*/ 196 h 196"/>
                <a:gd name="T4" fmla="*/ 0 w 244"/>
                <a:gd name="T5" fmla="*/ 158 h 196"/>
                <a:gd name="T6" fmla="*/ 35 w 244"/>
                <a:gd name="T7" fmla="*/ 158 h 196"/>
                <a:gd name="T8" fmla="*/ 35 w 244"/>
                <a:gd name="T9" fmla="*/ 196 h 196"/>
                <a:gd name="T10" fmla="*/ 105 w 244"/>
                <a:gd name="T11" fmla="*/ 107 h 196"/>
                <a:gd name="T12" fmla="*/ 69 w 244"/>
                <a:gd name="T13" fmla="*/ 107 h 196"/>
                <a:gd name="T14" fmla="*/ 69 w 244"/>
                <a:gd name="T15" fmla="*/ 196 h 196"/>
                <a:gd name="T16" fmla="*/ 105 w 244"/>
                <a:gd name="T17" fmla="*/ 196 h 196"/>
                <a:gd name="T18" fmla="*/ 105 w 244"/>
                <a:gd name="T19" fmla="*/ 107 h 196"/>
                <a:gd name="T20" fmla="*/ 174 w 244"/>
                <a:gd name="T21" fmla="*/ 54 h 196"/>
                <a:gd name="T22" fmla="*/ 139 w 244"/>
                <a:gd name="T23" fmla="*/ 54 h 196"/>
                <a:gd name="T24" fmla="*/ 139 w 244"/>
                <a:gd name="T25" fmla="*/ 196 h 196"/>
                <a:gd name="T26" fmla="*/ 174 w 244"/>
                <a:gd name="T27" fmla="*/ 196 h 196"/>
                <a:gd name="T28" fmla="*/ 174 w 244"/>
                <a:gd name="T29" fmla="*/ 54 h 196"/>
                <a:gd name="T30" fmla="*/ 244 w 244"/>
                <a:gd name="T31" fmla="*/ 0 h 196"/>
                <a:gd name="T32" fmla="*/ 209 w 244"/>
                <a:gd name="T33" fmla="*/ 0 h 196"/>
                <a:gd name="T34" fmla="*/ 209 w 244"/>
                <a:gd name="T35" fmla="*/ 196 h 196"/>
                <a:gd name="T36" fmla="*/ 244 w 244"/>
                <a:gd name="T37" fmla="*/ 196 h 196"/>
                <a:gd name="T38" fmla="*/ 244 w 244"/>
                <a:gd name="T3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196">
                  <a:moveTo>
                    <a:pt x="35" y="196"/>
                  </a:moveTo>
                  <a:lnTo>
                    <a:pt x="0" y="196"/>
                  </a:lnTo>
                  <a:lnTo>
                    <a:pt x="0" y="158"/>
                  </a:lnTo>
                  <a:lnTo>
                    <a:pt x="35" y="158"/>
                  </a:lnTo>
                  <a:lnTo>
                    <a:pt x="35" y="196"/>
                  </a:lnTo>
                  <a:close/>
                  <a:moveTo>
                    <a:pt x="105" y="107"/>
                  </a:moveTo>
                  <a:lnTo>
                    <a:pt x="69" y="107"/>
                  </a:lnTo>
                  <a:lnTo>
                    <a:pt x="69" y="196"/>
                  </a:lnTo>
                  <a:lnTo>
                    <a:pt x="105" y="196"/>
                  </a:lnTo>
                  <a:lnTo>
                    <a:pt x="105" y="107"/>
                  </a:lnTo>
                  <a:close/>
                  <a:moveTo>
                    <a:pt x="174" y="54"/>
                  </a:moveTo>
                  <a:lnTo>
                    <a:pt x="139" y="54"/>
                  </a:lnTo>
                  <a:lnTo>
                    <a:pt x="139" y="196"/>
                  </a:lnTo>
                  <a:lnTo>
                    <a:pt x="174" y="196"/>
                  </a:lnTo>
                  <a:lnTo>
                    <a:pt x="174" y="54"/>
                  </a:lnTo>
                  <a:close/>
                  <a:moveTo>
                    <a:pt x="244" y="0"/>
                  </a:moveTo>
                  <a:lnTo>
                    <a:pt x="209" y="0"/>
                  </a:lnTo>
                  <a:lnTo>
                    <a:pt x="209" y="196"/>
                  </a:lnTo>
                  <a:lnTo>
                    <a:pt x="244" y="196"/>
                  </a:lnTo>
                  <a:lnTo>
                    <a:pt x="244" y="0"/>
                  </a:lnTo>
                  <a:close/>
                </a:path>
              </a:pathLst>
            </a:custGeom>
            <a:solidFill>
              <a:srgbClr val="FFFFFF"/>
            </a:solidFill>
            <a:ln w="12700" cap="flat">
              <a:no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endParaRPr lang="en-US" sz="1000" b="1" dirty="0">
                <a:gradFill>
                  <a:gsLst>
                    <a:gs pos="0">
                      <a:srgbClr val="505050"/>
                    </a:gs>
                    <a:gs pos="100000">
                      <a:srgbClr val="505050"/>
                    </a:gs>
                  </a:gsLst>
                </a:gradFill>
                <a:latin typeface="Segoe UI Semilight"/>
              </a:endParaRPr>
            </a:p>
          </p:txBody>
        </p:sp>
      </p:grpSp>
      <p:grpSp>
        <p:nvGrpSpPr>
          <p:cNvPr id="9" name="Group 8"/>
          <p:cNvGrpSpPr>
            <a:grpSpLocks noChangeAspect="1"/>
          </p:cNvGrpSpPr>
          <p:nvPr/>
        </p:nvGrpSpPr>
        <p:grpSpPr>
          <a:xfrm>
            <a:off x="6163157" y="4649234"/>
            <a:ext cx="365708" cy="367530"/>
            <a:chOff x="7242825" y="4545402"/>
            <a:chExt cx="493000" cy="495457"/>
          </a:xfrm>
        </p:grpSpPr>
        <p:sp>
          <p:nvSpPr>
            <p:cNvPr id="78" name="gear_4"/>
            <p:cNvSpPr>
              <a:spLocks noChangeAspect="1" noEditPoints="1"/>
            </p:cNvSpPr>
            <p:nvPr/>
          </p:nvSpPr>
          <p:spPr bwMode="auto">
            <a:xfrm>
              <a:off x="7242825" y="4639221"/>
              <a:ext cx="401638" cy="401638"/>
            </a:xfrm>
            <a:custGeom>
              <a:avLst/>
              <a:gdLst>
                <a:gd name="T0" fmla="*/ 161 w 349"/>
                <a:gd name="T1" fmla="*/ 245 h 349"/>
                <a:gd name="T2" fmla="*/ 244 w 349"/>
                <a:gd name="T3" fmla="*/ 162 h 349"/>
                <a:gd name="T4" fmla="*/ 328 w 349"/>
                <a:gd name="T5" fmla="*/ 245 h 349"/>
                <a:gd name="T6" fmla="*/ 244 w 349"/>
                <a:gd name="T7" fmla="*/ 329 h 349"/>
                <a:gd name="T8" fmla="*/ 161 w 349"/>
                <a:gd name="T9" fmla="*/ 245 h 349"/>
                <a:gd name="T10" fmla="*/ 244 w 349"/>
                <a:gd name="T11" fmla="*/ 141 h 349"/>
                <a:gd name="T12" fmla="*/ 244 w 349"/>
                <a:gd name="T13" fmla="*/ 162 h 349"/>
                <a:gd name="T14" fmla="*/ 318 w 349"/>
                <a:gd name="T15" fmla="*/ 173 h 349"/>
                <a:gd name="T16" fmla="*/ 305 w 349"/>
                <a:gd name="T17" fmla="*/ 186 h 349"/>
                <a:gd name="T18" fmla="*/ 349 w 349"/>
                <a:gd name="T19" fmla="*/ 245 h 349"/>
                <a:gd name="T20" fmla="*/ 328 w 349"/>
                <a:gd name="T21" fmla="*/ 245 h 349"/>
                <a:gd name="T22" fmla="*/ 317 w 349"/>
                <a:gd name="T23" fmla="*/ 321 h 349"/>
                <a:gd name="T24" fmla="*/ 301 w 349"/>
                <a:gd name="T25" fmla="*/ 306 h 349"/>
                <a:gd name="T26" fmla="*/ 245 w 349"/>
                <a:gd name="T27" fmla="*/ 349 h 349"/>
                <a:gd name="T28" fmla="*/ 245 w 349"/>
                <a:gd name="T29" fmla="*/ 329 h 349"/>
                <a:gd name="T30" fmla="*/ 171 w 349"/>
                <a:gd name="T31" fmla="*/ 321 h 349"/>
                <a:gd name="T32" fmla="*/ 186 w 349"/>
                <a:gd name="T33" fmla="*/ 305 h 349"/>
                <a:gd name="T34" fmla="*/ 140 w 349"/>
                <a:gd name="T35" fmla="*/ 245 h 349"/>
                <a:gd name="T36" fmla="*/ 161 w 349"/>
                <a:gd name="T37" fmla="*/ 245 h 349"/>
                <a:gd name="T38" fmla="*/ 171 w 349"/>
                <a:gd name="T39" fmla="*/ 172 h 349"/>
                <a:gd name="T40" fmla="*/ 185 w 349"/>
                <a:gd name="T41" fmla="*/ 187 h 349"/>
                <a:gd name="T42" fmla="*/ 131 w 349"/>
                <a:gd name="T43" fmla="*/ 172 h 349"/>
                <a:gd name="T44" fmla="*/ 173 w 349"/>
                <a:gd name="T45" fmla="*/ 62 h 349"/>
                <a:gd name="T46" fmla="*/ 63 w 349"/>
                <a:gd name="T47" fmla="*/ 20 h 349"/>
                <a:gd name="T48" fmla="*/ 21 w 349"/>
                <a:gd name="T49" fmla="*/ 131 h 349"/>
                <a:gd name="T50" fmla="*/ 131 w 349"/>
                <a:gd name="T51" fmla="*/ 172 h 349"/>
                <a:gd name="T52" fmla="*/ 54 w 349"/>
                <a:gd name="T53" fmla="*/ 2 h 349"/>
                <a:gd name="T54" fmla="*/ 63 w 349"/>
                <a:gd name="T55" fmla="*/ 20 h 349"/>
                <a:gd name="T56" fmla="*/ 135 w 349"/>
                <a:gd name="T57" fmla="*/ 0 h 349"/>
                <a:gd name="T58" fmla="*/ 128 w 349"/>
                <a:gd name="T59" fmla="*/ 17 h 349"/>
                <a:gd name="T60" fmla="*/ 193 w 349"/>
                <a:gd name="T61" fmla="*/ 54 h 349"/>
                <a:gd name="T62" fmla="*/ 173 w 349"/>
                <a:gd name="T63" fmla="*/ 62 h 349"/>
                <a:gd name="T64" fmla="*/ 194 w 349"/>
                <a:gd name="T65" fmla="*/ 135 h 349"/>
                <a:gd name="T66" fmla="*/ 174 w 349"/>
                <a:gd name="T67" fmla="*/ 129 h 349"/>
                <a:gd name="T68" fmla="*/ 132 w 349"/>
                <a:gd name="T69" fmla="*/ 172 h 349"/>
                <a:gd name="T70" fmla="*/ 140 w 349"/>
                <a:gd name="T71" fmla="*/ 191 h 349"/>
                <a:gd name="T72" fmla="*/ 61 w 349"/>
                <a:gd name="T73" fmla="*/ 195 h 349"/>
                <a:gd name="T74" fmla="*/ 68 w 349"/>
                <a:gd name="T75" fmla="*/ 175 h 349"/>
                <a:gd name="T76" fmla="*/ 2 w 349"/>
                <a:gd name="T77" fmla="*/ 139 h 349"/>
                <a:gd name="T78" fmla="*/ 21 w 349"/>
                <a:gd name="T79" fmla="*/ 131 h 349"/>
                <a:gd name="T80" fmla="*/ 0 w 349"/>
                <a:gd name="T81" fmla="*/ 60 h 349"/>
                <a:gd name="T82" fmla="*/ 19 w 349"/>
                <a:gd name="T83" fmla="*/ 6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9" h="349">
                  <a:moveTo>
                    <a:pt x="161" y="245"/>
                  </a:moveTo>
                  <a:cubicBezTo>
                    <a:pt x="161" y="199"/>
                    <a:pt x="198" y="162"/>
                    <a:pt x="244" y="162"/>
                  </a:cubicBezTo>
                  <a:cubicBezTo>
                    <a:pt x="290" y="162"/>
                    <a:pt x="328" y="199"/>
                    <a:pt x="328" y="245"/>
                  </a:cubicBezTo>
                  <a:cubicBezTo>
                    <a:pt x="328" y="291"/>
                    <a:pt x="290" y="329"/>
                    <a:pt x="244" y="329"/>
                  </a:cubicBezTo>
                  <a:cubicBezTo>
                    <a:pt x="198" y="329"/>
                    <a:pt x="161" y="291"/>
                    <a:pt x="161" y="245"/>
                  </a:cubicBezTo>
                  <a:close/>
                  <a:moveTo>
                    <a:pt x="244" y="141"/>
                  </a:moveTo>
                  <a:cubicBezTo>
                    <a:pt x="244" y="162"/>
                    <a:pt x="244" y="162"/>
                    <a:pt x="244" y="162"/>
                  </a:cubicBezTo>
                  <a:moveTo>
                    <a:pt x="318" y="173"/>
                  </a:moveTo>
                  <a:cubicBezTo>
                    <a:pt x="305" y="186"/>
                    <a:pt x="305" y="186"/>
                    <a:pt x="305" y="186"/>
                  </a:cubicBezTo>
                  <a:moveTo>
                    <a:pt x="349" y="245"/>
                  </a:moveTo>
                  <a:cubicBezTo>
                    <a:pt x="328" y="245"/>
                    <a:pt x="328" y="245"/>
                    <a:pt x="328" y="245"/>
                  </a:cubicBezTo>
                  <a:moveTo>
                    <a:pt x="317" y="321"/>
                  </a:moveTo>
                  <a:cubicBezTo>
                    <a:pt x="301" y="306"/>
                    <a:pt x="301" y="306"/>
                    <a:pt x="301" y="306"/>
                  </a:cubicBezTo>
                  <a:moveTo>
                    <a:pt x="245" y="349"/>
                  </a:moveTo>
                  <a:cubicBezTo>
                    <a:pt x="245" y="329"/>
                    <a:pt x="245" y="329"/>
                    <a:pt x="245" y="329"/>
                  </a:cubicBezTo>
                  <a:moveTo>
                    <a:pt x="171" y="321"/>
                  </a:moveTo>
                  <a:cubicBezTo>
                    <a:pt x="186" y="305"/>
                    <a:pt x="186" y="305"/>
                    <a:pt x="186" y="305"/>
                  </a:cubicBezTo>
                  <a:moveTo>
                    <a:pt x="140" y="245"/>
                  </a:moveTo>
                  <a:cubicBezTo>
                    <a:pt x="161" y="245"/>
                    <a:pt x="161" y="245"/>
                    <a:pt x="161" y="245"/>
                  </a:cubicBezTo>
                  <a:moveTo>
                    <a:pt x="171" y="172"/>
                  </a:moveTo>
                  <a:cubicBezTo>
                    <a:pt x="185" y="187"/>
                    <a:pt x="185" y="187"/>
                    <a:pt x="185" y="187"/>
                  </a:cubicBezTo>
                  <a:moveTo>
                    <a:pt x="131" y="172"/>
                  </a:moveTo>
                  <a:cubicBezTo>
                    <a:pt x="173" y="154"/>
                    <a:pt x="192" y="104"/>
                    <a:pt x="173" y="62"/>
                  </a:cubicBezTo>
                  <a:cubicBezTo>
                    <a:pt x="154" y="20"/>
                    <a:pt x="105" y="2"/>
                    <a:pt x="63" y="20"/>
                  </a:cubicBezTo>
                  <a:cubicBezTo>
                    <a:pt x="21" y="39"/>
                    <a:pt x="2" y="89"/>
                    <a:pt x="21" y="131"/>
                  </a:cubicBezTo>
                  <a:cubicBezTo>
                    <a:pt x="40" y="173"/>
                    <a:pt x="89" y="191"/>
                    <a:pt x="131" y="172"/>
                  </a:cubicBezTo>
                  <a:close/>
                  <a:moveTo>
                    <a:pt x="54" y="2"/>
                  </a:moveTo>
                  <a:cubicBezTo>
                    <a:pt x="63" y="20"/>
                    <a:pt x="63" y="20"/>
                    <a:pt x="63" y="20"/>
                  </a:cubicBezTo>
                  <a:moveTo>
                    <a:pt x="135" y="0"/>
                  </a:moveTo>
                  <a:cubicBezTo>
                    <a:pt x="128" y="17"/>
                    <a:pt x="128" y="17"/>
                    <a:pt x="128" y="17"/>
                  </a:cubicBezTo>
                  <a:moveTo>
                    <a:pt x="193" y="54"/>
                  </a:moveTo>
                  <a:cubicBezTo>
                    <a:pt x="173" y="62"/>
                    <a:pt x="173" y="62"/>
                    <a:pt x="173" y="62"/>
                  </a:cubicBezTo>
                  <a:moveTo>
                    <a:pt x="194" y="135"/>
                  </a:moveTo>
                  <a:cubicBezTo>
                    <a:pt x="174" y="129"/>
                    <a:pt x="174" y="129"/>
                    <a:pt x="174" y="129"/>
                  </a:cubicBezTo>
                  <a:moveTo>
                    <a:pt x="132" y="172"/>
                  </a:moveTo>
                  <a:cubicBezTo>
                    <a:pt x="140" y="191"/>
                    <a:pt x="140" y="191"/>
                    <a:pt x="140" y="191"/>
                  </a:cubicBezTo>
                  <a:moveTo>
                    <a:pt x="61" y="195"/>
                  </a:moveTo>
                  <a:cubicBezTo>
                    <a:pt x="68" y="175"/>
                    <a:pt x="68" y="175"/>
                    <a:pt x="68" y="175"/>
                  </a:cubicBezTo>
                  <a:moveTo>
                    <a:pt x="2" y="139"/>
                  </a:moveTo>
                  <a:cubicBezTo>
                    <a:pt x="21" y="131"/>
                    <a:pt x="21" y="131"/>
                    <a:pt x="21" y="131"/>
                  </a:cubicBezTo>
                  <a:moveTo>
                    <a:pt x="0" y="60"/>
                  </a:moveTo>
                  <a:cubicBezTo>
                    <a:pt x="19" y="67"/>
                    <a:pt x="19" y="67"/>
                    <a:pt x="19" y="6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000" b="1" dirty="0">
                <a:gradFill>
                  <a:gsLst>
                    <a:gs pos="0">
                      <a:srgbClr val="505050"/>
                    </a:gs>
                    <a:gs pos="100000">
                      <a:srgbClr val="505050"/>
                    </a:gs>
                  </a:gsLst>
                </a:gradFill>
                <a:latin typeface="Segoe UI Semilight"/>
              </a:endParaRPr>
            </a:p>
          </p:txBody>
        </p:sp>
        <p:sp>
          <p:nvSpPr>
            <p:cNvPr id="79" name="graph_4"/>
            <p:cNvSpPr>
              <a:spLocks noChangeAspect="1" noEditPoints="1"/>
            </p:cNvSpPr>
            <p:nvPr/>
          </p:nvSpPr>
          <p:spPr bwMode="auto">
            <a:xfrm>
              <a:off x="7506413" y="4545402"/>
              <a:ext cx="229412" cy="22846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000" b="1" dirty="0">
                <a:gradFill>
                  <a:gsLst>
                    <a:gs pos="0">
                      <a:srgbClr val="505050"/>
                    </a:gs>
                    <a:gs pos="100000">
                      <a:srgbClr val="505050"/>
                    </a:gs>
                  </a:gsLst>
                </a:gradFill>
                <a:latin typeface="Segoe UI Semilight"/>
              </a:endParaRPr>
            </a:p>
          </p:txBody>
        </p:sp>
      </p:grpSp>
      <p:sp>
        <p:nvSpPr>
          <p:cNvPr id="47" name="Oval 61">
            <a:extLst>
              <a:ext uri="{FF2B5EF4-FFF2-40B4-BE49-F238E27FC236}">
                <a16:creationId xmlns:a16="http://schemas.microsoft.com/office/drawing/2014/main" id="{F79162A2-0575-4CF6-97B1-4185E41450F8}"/>
              </a:ext>
            </a:extLst>
          </p:cNvPr>
          <p:cNvSpPr>
            <a:spLocks noChangeAspect="1"/>
          </p:cNvSpPr>
          <p:nvPr/>
        </p:nvSpPr>
        <p:spPr>
          <a:xfrm rot="16200000">
            <a:off x="6264004" y="1449394"/>
            <a:ext cx="164015" cy="365708"/>
          </a:xfrm>
          <a:custGeom>
            <a:avLst/>
            <a:gdLst/>
            <a:ahLst/>
            <a:cxnLst/>
            <a:rect l="l" t="t" r="r" b="b"/>
            <a:pathLst>
              <a:path w="1945154" h="4337174">
                <a:moveTo>
                  <a:pt x="972262" y="184666"/>
                </a:moveTo>
                <a:cubicBezTo>
                  <a:pt x="658764" y="184840"/>
                  <a:pt x="404455" y="438534"/>
                  <a:pt x="403523" y="752031"/>
                </a:cubicBezTo>
                <a:lnTo>
                  <a:pt x="972577" y="753723"/>
                </a:lnTo>
                <a:lnTo>
                  <a:pt x="1541629" y="751401"/>
                </a:lnTo>
                <a:cubicBezTo>
                  <a:pt x="1540350" y="437905"/>
                  <a:pt x="1285760" y="184492"/>
                  <a:pt x="972262" y="184666"/>
                </a:cubicBezTo>
                <a:close/>
                <a:moveTo>
                  <a:pt x="972577" y="0"/>
                </a:moveTo>
                <a:cubicBezTo>
                  <a:pt x="1509716" y="0"/>
                  <a:pt x="1945154" y="435438"/>
                  <a:pt x="1945154" y="972577"/>
                </a:cubicBezTo>
                <a:cubicBezTo>
                  <a:pt x="1945154" y="1373798"/>
                  <a:pt x="1702202" y="1718276"/>
                  <a:pt x="1354620" y="1865104"/>
                </a:cubicBezTo>
                <a:lnTo>
                  <a:pt x="1354620" y="2072700"/>
                </a:lnTo>
                <a:cubicBezTo>
                  <a:pt x="1354620" y="2112154"/>
                  <a:pt x="1322637" y="2144137"/>
                  <a:pt x="1283183" y="2144137"/>
                </a:cubicBezTo>
                <a:lnTo>
                  <a:pt x="1226533" y="2144137"/>
                </a:lnTo>
                <a:lnTo>
                  <a:pt x="1226533" y="2718294"/>
                </a:lnTo>
                <a:lnTo>
                  <a:pt x="1109119" y="2867729"/>
                </a:lnTo>
                <a:lnTo>
                  <a:pt x="1215859" y="3034954"/>
                </a:lnTo>
                <a:lnTo>
                  <a:pt x="1219417" y="3301802"/>
                </a:lnTo>
                <a:lnTo>
                  <a:pt x="1098445" y="3483259"/>
                </a:lnTo>
                <a:lnTo>
                  <a:pt x="1102003" y="3589998"/>
                </a:lnTo>
                <a:lnTo>
                  <a:pt x="1219417" y="3775013"/>
                </a:lnTo>
                <a:lnTo>
                  <a:pt x="1222975" y="4045419"/>
                </a:lnTo>
                <a:lnTo>
                  <a:pt x="945452" y="4337174"/>
                </a:lnTo>
                <a:lnTo>
                  <a:pt x="571865" y="4006282"/>
                </a:lnTo>
                <a:lnTo>
                  <a:pt x="571865" y="2144137"/>
                </a:lnTo>
                <a:lnTo>
                  <a:pt x="571865" y="1858058"/>
                </a:lnTo>
                <a:cubicBezTo>
                  <a:pt x="234451" y="1706097"/>
                  <a:pt x="0" y="1366716"/>
                  <a:pt x="0" y="972577"/>
                </a:cubicBezTo>
                <a:cubicBezTo>
                  <a:pt x="0" y="435438"/>
                  <a:pt x="435438" y="0"/>
                  <a:pt x="972577"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2400" b="1">
              <a:solidFill>
                <a:srgbClr val="FFFFFF"/>
              </a:solidFill>
              <a:latin typeface="Segoe UI Semilight"/>
            </a:endParaRPr>
          </a:p>
        </p:txBody>
      </p:sp>
      <p:sp>
        <p:nvSpPr>
          <p:cNvPr id="53" name="Freeform 196">
            <a:extLst>
              <a:ext uri="{FF2B5EF4-FFF2-40B4-BE49-F238E27FC236}">
                <a16:creationId xmlns:a16="http://schemas.microsoft.com/office/drawing/2014/main" id="{C341FC2B-B512-4A90-B4F2-6A63D01A3A85}"/>
              </a:ext>
            </a:extLst>
          </p:cNvPr>
          <p:cNvSpPr>
            <a:spLocks noChangeAspect="1"/>
          </p:cNvSpPr>
          <p:nvPr/>
        </p:nvSpPr>
        <p:spPr bwMode="auto">
          <a:xfrm>
            <a:off x="6163157" y="2747982"/>
            <a:ext cx="365708" cy="411787"/>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z="2400" b="1"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Rectangle 32">
            <a:extLst>
              <a:ext uri="{FF2B5EF4-FFF2-40B4-BE49-F238E27FC236}">
                <a16:creationId xmlns:a16="http://schemas.microsoft.com/office/drawing/2014/main" id="{DD0656D9-2D97-4E4D-8307-4837F7B46ECC}"/>
              </a:ext>
            </a:extLst>
          </p:cNvPr>
          <p:cNvSpPr/>
          <p:nvPr/>
        </p:nvSpPr>
        <p:spPr>
          <a:xfrm>
            <a:off x="6654933" y="4032654"/>
            <a:ext cx="2959015" cy="461665"/>
          </a:xfrm>
          <a:prstGeom prst="rect">
            <a:avLst/>
          </a:prstGeom>
        </p:spPr>
        <p:txBody>
          <a:bodyPr wrap="none" anchor="ctr">
            <a:spAutoFit/>
          </a:bodyPr>
          <a:lstStyle/>
          <a:p>
            <a:pPr defTabSz="895666">
              <a:spcBef>
                <a:spcPts val="1765"/>
              </a:spcBef>
              <a:defRPr/>
            </a:pPr>
            <a:r>
              <a:rPr lang="en-US" sz="2400" b="1" kern="0" spc="-28" dirty="0">
                <a:gradFill>
                  <a:gsLst>
                    <a:gs pos="0">
                      <a:srgbClr val="FFFFFF"/>
                    </a:gs>
                    <a:gs pos="74000">
                      <a:srgbClr val="FFFFFF"/>
                    </a:gs>
                  </a:gsLst>
                </a:gradFill>
                <a:latin typeface="Segoe UI Semilight"/>
                <a:cs typeface="Segoe UI" panose="020B0502040204020203" pitchFamily="34" charset="0"/>
              </a:rPr>
              <a:t>Enterprise Integration</a:t>
            </a:r>
          </a:p>
        </p:txBody>
      </p:sp>
      <p:grpSp>
        <p:nvGrpSpPr>
          <p:cNvPr id="4" name="Group 3">
            <a:extLst>
              <a:ext uri="{FF2B5EF4-FFF2-40B4-BE49-F238E27FC236}">
                <a16:creationId xmlns:a16="http://schemas.microsoft.com/office/drawing/2014/main" id="{9F74D4FC-2C16-4CE9-B959-FF838329AC0E}"/>
              </a:ext>
            </a:extLst>
          </p:cNvPr>
          <p:cNvGrpSpPr/>
          <p:nvPr/>
        </p:nvGrpSpPr>
        <p:grpSpPr>
          <a:xfrm>
            <a:off x="6163823" y="4125240"/>
            <a:ext cx="412902" cy="282350"/>
            <a:chOff x="3847870" y="3812244"/>
            <a:chExt cx="447669" cy="306126"/>
          </a:xfrm>
          <a:noFill/>
        </p:grpSpPr>
        <p:sp>
          <p:nvSpPr>
            <p:cNvPr id="54" name="Freeform 5">
              <a:extLst>
                <a:ext uri="{FF2B5EF4-FFF2-40B4-BE49-F238E27FC236}">
                  <a16:creationId xmlns:a16="http://schemas.microsoft.com/office/drawing/2014/main" id="{045CC20A-3D13-431B-BA43-3159E006806F}"/>
                </a:ext>
              </a:extLst>
            </p:cNvPr>
            <p:cNvSpPr>
              <a:spLocks/>
            </p:cNvSpPr>
            <p:nvPr/>
          </p:nvSpPr>
          <p:spPr bwMode="auto">
            <a:xfrm>
              <a:off x="3847870" y="3812244"/>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grpFill/>
            <a:ln w="2222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2800" b="1" kern="0" dirty="0">
                <a:solidFill>
                  <a:srgbClr val="353535"/>
                </a:solidFill>
                <a:latin typeface="Segoe UI Semilight"/>
              </a:endParaRPr>
            </a:p>
          </p:txBody>
        </p:sp>
        <p:sp>
          <p:nvSpPr>
            <p:cNvPr id="55" name="Freeform 6">
              <a:extLst>
                <a:ext uri="{FF2B5EF4-FFF2-40B4-BE49-F238E27FC236}">
                  <a16:creationId xmlns:a16="http://schemas.microsoft.com/office/drawing/2014/main" id="{08B98C90-E817-43BA-850F-9273DA7BC322}"/>
                </a:ext>
              </a:extLst>
            </p:cNvPr>
            <p:cNvSpPr>
              <a:spLocks/>
            </p:cNvSpPr>
            <p:nvPr/>
          </p:nvSpPr>
          <p:spPr bwMode="auto">
            <a:xfrm>
              <a:off x="3940037" y="3959272"/>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grpFill/>
            <a:ln w="2222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2800" b="1" kern="0" dirty="0">
                <a:solidFill>
                  <a:srgbClr val="353535"/>
                </a:solidFill>
                <a:latin typeface="Segoe UI Semilight"/>
              </a:endParaRPr>
            </a:p>
          </p:txBody>
        </p:sp>
        <p:sp>
          <p:nvSpPr>
            <p:cNvPr id="56" name="Freeform 7">
              <a:extLst>
                <a:ext uri="{FF2B5EF4-FFF2-40B4-BE49-F238E27FC236}">
                  <a16:creationId xmlns:a16="http://schemas.microsoft.com/office/drawing/2014/main" id="{6DD551F7-4C8E-4CBB-ACB0-2091EF199BA7}"/>
                </a:ext>
              </a:extLst>
            </p:cNvPr>
            <p:cNvSpPr>
              <a:spLocks/>
            </p:cNvSpPr>
            <p:nvPr/>
          </p:nvSpPr>
          <p:spPr bwMode="auto">
            <a:xfrm>
              <a:off x="3940037" y="3991092"/>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grpFill/>
            <a:ln w="2222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2800" b="1" kern="0" dirty="0">
                <a:solidFill>
                  <a:srgbClr val="353535"/>
                </a:solidFill>
                <a:latin typeface="Segoe UI Semilight"/>
              </a:endParaRPr>
            </a:p>
          </p:txBody>
        </p:sp>
        <p:sp>
          <p:nvSpPr>
            <p:cNvPr id="57" name="Freeform 8">
              <a:extLst>
                <a:ext uri="{FF2B5EF4-FFF2-40B4-BE49-F238E27FC236}">
                  <a16:creationId xmlns:a16="http://schemas.microsoft.com/office/drawing/2014/main" id="{3C79423E-63F3-4FA5-AC3A-425372A0FCA1}"/>
                </a:ext>
              </a:extLst>
            </p:cNvPr>
            <p:cNvSpPr>
              <a:spLocks/>
            </p:cNvSpPr>
            <p:nvPr/>
          </p:nvSpPr>
          <p:spPr bwMode="auto">
            <a:xfrm>
              <a:off x="3974051" y="4025106"/>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grpFill/>
            <a:ln w="2222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2800" b="1" kern="0" dirty="0">
                <a:solidFill>
                  <a:srgbClr val="353535"/>
                </a:solidFill>
                <a:latin typeface="Segoe UI Semilight"/>
              </a:endParaRPr>
            </a:p>
          </p:txBody>
        </p:sp>
        <p:sp>
          <p:nvSpPr>
            <p:cNvPr id="61" name="Freeform 9">
              <a:extLst>
                <a:ext uri="{FF2B5EF4-FFF2-40B4-BE49-F238E27FC236}">
                  <a16:creationId xmlns:a16="http://schemas.microsoft.com/office/drawing/2014/main" id="{1986A80E-E9BB-4CA9-8255-51170D7BB118}"/>
                </a:ext>
              </a:extLst>
            </p:cNvPr>
            <p:cNvSpPr>
              <a:spLocks/>
            </p:cNvSpPr>
            <p:nvPr/>
          </p:nvSpPr>
          <p:spPr bwMode="auto">
            <a:xfrm>
              <a:off x="4011357" y="3823216"/>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grpFill/>
            <a:ln w="2222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2800" b="1" kern="0" dirty="0">
                <a:solidFill>
                  <a:srgbClr val="353535"/>
                </a:solidFill>
                <a:latin typeface="Segoe UI Semilight"/>
              </a:endParaRPr>
            </a:p>
          </p:txBody>
        </p:sp>
      </p:grpSp>
      <p:grpSp>
        <p:nvGrpSpPr>
          <p:cNvPr id="39" name="Group 38">
            <a:extLst>
              <a:ext uri="{FF2B5EF4-FFF2-40B4-BE49-F238E27FC236}">
                <a16:creationId xmlns:a16="http://schemas.microsoft.com/office/drawing/2014/main" id="{808108FB-EE22-4496-8AC5-45548EAD6953}"/>
              </a:ext>
            </a:extLst>
          </p:cNvPr>
          <p:cNvGrpSpPr/>
          <p:nvPr/>
        </p:nvGrpSpPr>
        <p:grpSpPr>
          <a:xfrm>
            <a:off x="10398528" y="6472490"/>
            <a:ext cx="1111567" cy="287039"/>
            <a:chOff x="613751" y="5469247"/>
            <a:chExt cx="11507941" cy="2971693"/>
          </a:xfrm>
          <a:solidFill>
            <a:srgbClr val="002060"/>
          </a:solidFill>
        </p:grpSpPr>
        <p:grpSp>
          <p:nvGrpSpPr>
            <p:cNvPr id="43" name="Group 42">
              <a:extLst>
                <a:ext uri="{FF2B5EF4-FFF2-40B4-BE49-F238E27FC236}">
                  <a16:creationId xmlns:a16="http://schemas.microsoft.com/office/drawing/2014/main" id="{66A56420-D88E-4A95-91DE-896DE5E95DCF}"/>
                </a:ext>
              </a:extLst>
            </p:cNvPr>
            <p:cNvGrpSpPr/>
            <p:nvPr/>
          </p:nvGrpSpPr>
          <p:grpSpPr>
            <a:xfrm>
              <a:off x="613751" y="5469247"/>
              <a:ext cx="3141000" cy="2971693"/>
              <a:chOff x="461351" y="2167979"/>
              <a:chExt cx="3141000" cy="2971693"/>
            </a:xfrm>
            <a:grpFill/>
          </p:grpSpPr>
          <p:sp>
            <p:nvSpPr>
              <p:cNvPr id="67" name="Cube 66">
                <a:extLst>
                  <a:ext uri="{FF2B5EF4-FFF2-40B4-BE49-F238E27FC236}">
                    <a16:creationId xmlns:a16="http://schemas.microsoft.com/office/drawing/2014/main" id="{F7714A56-CE29-4B20-BA31-F1ED5AB14315}"/>
                  </a:ext>
                </a:extLst>
              </p:cNvPr>
              <p:cNvSpPr/>
              <p:nvPr/>
            </p:nvSpPr>
            <p:spPr bwMode="auto">
              <a:xfrm>
                <a:off x="461351" y="2167979"/>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8" name="TextBox 67">
                <a:extLst>
                  <a:ext uri="{FF2B5EF4-FFF2-40B4-BE49-F238E27FC236}">
                    <a16:creationId xmlns:a16="http://schemas.microsoft.com/office/drawing/2014/main" id="{01AAEEC1-96B7-4C73-8164-CAF05486D3D9}"/>
                  </a:ext>
                </a:extLst>
              </p:cNvPr>
              <p:cNvSpPr txBox="1"/>
              <p:nvPr/>
            </p:nvSpPr>
            <p:spPr>
              <a:xfrm>
                <a:off x="707280" y="2486198"/>
                <a:ext cx="2118964"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45" name="Cube 44">
              <a:extLst>
                <a:ext uri="{FF2B5EF4-FFF2-40B4-BE49-F238E27FC236}">
                  <a16:creationId xmlns:a16="http://schemas.microsoft.com/office/drawing/2014/main" id="{BF489D13-E878-45B3-9E68-57CCBC1AA1E8}"/>
                </a:ext>
              </a:extLst>
            </p:cNvPr>
            <p:cNvSpPr/>
            <p:nvPr/>
          </p:nvSpPr>
          <p:spPr bwMode="auto">
            <a:xfrm>
              <a:off x="3402730"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6" name="TextBox 45">
              <a:extLst>
                <a:ext uri="{FF2B5EF4-FFF2-40B4-BE49-F238E27FC236}">
                  <a16:creationId xmlns:a16="http://schemas.microsoft.com/office/drawing/2014/main" id="{D203578E-D78F-4487-85B5-B24111329265}"/>
                </a:ext>
              </a:extLst>
            </p:cNvPr>
            <p:cNvSpPr txBox="1"/>
            <p:nvPr/>
          </p:nvSpPr>
          <p:spPr>
            <a:xfrm>
              <a:off x="3559493" y="5798822"/>
              <a:ext cx="2354902" cy="2642118"/>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48" name="Cube 47">
              <a:extLst>
                <a:ext uri="{FF2B5EF4-FFF2-40B4-BE49-F238E27FC236}">
                  <a16:creationId xmlns:a16="http://schemas.microsoft.com/office/drawing/2014/main" id="{7CDD1C5E-76BC-47C1-B10D-E0D3FAB162C4}"/>
                </a:ext>
              </a:extLst>
            </p:cNvPr>
            <p:cNvSpPr/>
            <p:nvPr/>
          </p:nvSpPr>
          <p:spPr bwMode="auto">
            <a:xfrm>
              <a:off x="6191711"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2" name="TextBox 61">
              <a:extLst>
                <a:ext uri="{FF2B5EF4-FFF2-40B4-BE49-F238E27FC236}">
                  <a16:creationId xmlns:a16="http://schemas.microsoft.com/office/drawing/2014/main" id="{9A1D4895-6DC4-4438-9D80-B8B45070C862}"/>
                </a:ext>
              </a:extLst>
            </p:cNvPr>
            <p:cNvSpPr txBox="1"/>
            <p:nvPr/>
          </p:nvSpPr>
          <p:spPr>
            <a:xfrm>
              <a:off x="6299543" y="5787466"/>
              <a:ext cx="2522339"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63" name="Cube 62">
              <a:extLst>
                <a:ext uri="{FF2B5EF4-FFF2-40B4-BE49-F238E27FC236}">
                  <a16:creationId xmlns:a16="http://schemas.microsoft.com/office/drawing/2014/main" id="{F7674E8C-3482-4386-9B23-2246E0A97DB6}"/>
                </a:ext>
              </a:extLst>
            </p:cNvPr>
            <p:cNvSpPr/>
            <p:nvPr/>
          </p:nvSpPr>
          <p:spPr bwMode="auto">
            <a:xfrm>
              <a:off x="8980692" y="5469247"/>
              <a:ext cx="3141000" cy="2971693"/>
            </a:xfrm>
            <a:prstGeom prst="cube">
              <a:avLst>
                <a:gd name="adj" fmla="val 17452"/>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6" name="TextBox 65">
              <a:extLst>
                <a:ext uri="{FF2B5EF4-FFF2-40B4-BE49-F238E27FC236}">
                  <a16:creationId xmlns:a16="http://schemas.microsoft.com/office/drawing/2014/main" id="{485AC62D-9B0F-4F36-BAA8-0DFDE3A2FABF}"/>
                </a:ext>
              </a:extLst>
            </p:cNvPr>
            <p:cNvSpPr txBox="1"/>
            <p:nvPr/>
          </p:nvSpPr>
          <p:spPr>
            <a:xfrm>
              <a:off x="9108289" y="5773257"/>
              <a:ext cx="2346518" cy="2639267"/>
            </a:xfrm>
            <a:prstGeom prst="rect">
              <a:avLst/>
            </a:prstGeom>
            <a:grp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Tree>
    <p:extLst>
      <p:ext uri="{BB962C8B-B14F-4D97-AF65-F5344CB8AC3E}">
        <p14:creationId xmlns:p14="http://schemas.microsoft.com/office/powerpoint/2010/main" val="421477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86"/>
                                        </p:tgtEl>
                                        <p:attrNameLst>
                                          <p:attrName>style.visibility</p:attrName>
                                        </p:attrNameLst>
                                      </p:cBhvr>
                                      <p:to>
                                        <p:strVal val="visible"/>
                                      </p:to>
                                    </p:set>
                                    <p:animEffect transition="in" filter="wipe(left)">
                                      <p:cBhvr>
                                        <p:cTn id="1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pPr algn="ctr"/>
            <a:r>
              <a:rPr lang="en-US" sz="3600" dirty="0"/>
              <a:t>Get started now</a:t>
            </a:r>
            <a:endParaRPr lang="en-US" sz="3600" dirty="0">
              <a:solidFill>
                <a:srgbClr val="FF0000"/>
              </a:solidFill>
            </a:endParaRPr>
          </a:p>
        </p:txBody>
      </p:sp>
      <p:cxnSp>
        <p:nvCxnSpPr>
          <p:cNvPr id="30" name="Straight Connector 29">
            <a:extLst>
              <a:ext uri="{FF2B5EF4-FFF2-40B4-BE49-F238E27FC236}">
                <a16:creationId xmlns:a16="http://schemas.microsoft.com/office/drawing/2014/main" id="{4AB448EE-0F84-4E6E-B28E-B0784B02267E}"/>
              </a:ext>
            </a:extLst>
          </p:cNvPr>
          <p:cNvCxnSpPr>
            <a:cxnSpLocks/>
          </p:cNvCxnSpPr>
          <p:nvPr/>
        </p:nvCxnSpPr>
        <p:spPr>
          <a:xfrm flipH="1">
            <a:off x="2385487" y="2670418"/>
            <a:ext cx="8216898" cy="17723"/>
          </a:xfrm>
          <a:prstGeom prst="line">
            <a:avLst/>
          </a:prstGeom>
          <a:ln w="12700">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2D0A29A2-E7AA-47B7-A934-D1453AE3D0BD}"/>
              </a:ext>
            </a:extLst>
          </p:cNvPr>
          <p:cNvGrpSpPr/>
          <p:nvPr/>
        </p:nvGrpSpPr>
        <p:grpSpPr>
          <a:xfrm>
            <a:off x="5574722" y="2262826"/>
            <a:ext cx="802969" cy="775592"/>
            <a:chOff x="5686506" y="2274812"/>
            <a:chExt cx="819070" cy="791144"/>
          </a:xfrm>
        </p:grpSpPr>
        <p:sp>
          <p:nvSpPr>
            <p:cNvPr id="33" name="Rectangle 32">
              <a:extLst>
                <a:ext uri="{FF2B5EF4-FFF2-40B4-BE49-F238E27FC236}">
                  <a16:creationId xmlns:a16="http://schemas.microsoft.com/office/drawing/2014/main" id="{98981EF1-0969-45B2-9C5A-972286A66404}"/>
                </a:ext>
              </a:extLst>
            </p:cNvPr>
            <p:cNvSpPr/>
            <p:nvPr/>
          </p:nvSpPr>
          <p:spPr bwMode="auto">
            <a:xfrm>
              <a:off x="5686506" y="2274812"/>
              <a:ext cx="819069" cy="7911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a:extLst>
                <a:ext uri="{FF2B5EF4-FFF2-40B4-BE49-F238E27FC236}">
                  <a16:creationId xmlns:a16="http://schemas.microsoft.com/office/drawing/2014/main" id="{73C452D1-96DD-43E8-9166-17C520FA26F8}"/>
                </a:ext>
              </a:extLst>
            </p:cNvPr>
            <p:cNvGrpSpPr/>
            <p:nvPr/>
          </p:nvGrpSpPr>
          <p:grpSpPr>
            <a:xfrm flipH="1">
              <a:off x="5686508" y="2319768"/>
              <a:ext cx="819068" cy="701232"/>
              <a:chOff x="6478588" y="2000250"/>
              <a:chExt cx="1042096" cy="892175"/>
            </a:xfrm>
            <a:solidFill>
              <a:schemeClr val="tx2"/>
            </a:solidFill>
          </p:grpSpPr>
          <p:sp>
            <p:nvSpPr>
              <p:cNvPr id="36" name="Freeform: Shape 35">
                <a:extLst>
                  <a:ext uri="{FF2B5EF4-FFF2-40B4-BE49-F238E27FC236}">
                    <a16:creationId xmlns:a16="http://schemas.microsoft.com/office/drawing/2014/main" id="{C090F511-E398-4596-85AA-0710DAA21A6A}"/>
                  </a:ext>
                </a:extLst>
              </p:cNvPr>
              <p:cNvSpPr>
                <a:spLocks/>
              </p:cNvSpPr>
              <p:nvPr/>
            </p:nvSpPr>
            <p:spPr bwMode="auto">
              <a:xfrm>
                <a:off x="6478588" y="2000250"/>
                <a:ext cx="1042096" cy="892175"/>
              </a:xfrm>
              <a:custGeom>
                <a:avLst/>
                <a:gdLst>
                  <a:gd name="connsiteX0" fmla="*/ 41275 w 1042096"/>
                  <a:gd name="connsiteY0" fmla="*/ 163513 h 892175"/>
                  <a:gd name="connsiteX1" fmla="*/ 41275 w 1042096"/>
                  <a:gd name="connsiteY1" fmla="*/ 850901 h 892175"/>
                  <a:gd name="connsiteX2" fmla="*/ 1000125 w 1042096"/>
                  <a:gd name="connsiteY2" fmla="*/ 850901 h 892175"/>
                  <a:gd name="connsiteX3" fmla="*/ 1000125 w 1042096"/>
                  <a:gd name="connsiteY3" fmla="*/ 163513 h 892175"/>
                  <a:gd name="connsiteX4" fmla="*/ 68037 w 1042096"/>
                  <a:gd name="connsiteY4" fmla="*/ 41275 h 892175"/>
                  <a:gd name="connsiteX5" fmla="*/ 41275 w 1042096"/>
                  <a:gd name="connsiteY5" fmla="*/ 68263 h 892175"/>
                  <a:gd name="connsiteX6" fmla="*/ 41275 w 1042096"/>
                  <a:gd name="connsiteY6" fmla="*/ 122238 h 892175"/>
                  <a:gd name="connsiteX7" fmla="*/ 1001713 w 1042096"/>
                  <a:gd name="connsiteY7" fmla="*/ 122238 h 892175"/>
                  <a:gd name="connsiteX8" fmla="*/ 1001713 w 1042096"/>
                  <a:gd name="connsiteY8" fmla="*/ 68263 h 892175"/>
                  <a:gd name="connsiteX9" fmla="*/ 974456 w 1042096"/>
                  <a:gd name="connsiteY9" fmla="*/ 41275 h 892175"/>
                  <a:gd name="connsiteX10" fmla="*/ 68037 w 1042096"/>
                  <a:gd name="connsiteY10" fmla="*/ 41275 h 892175"/>
                  <a:gd name="connsiteX11" fmla="*/ 68409 w 1042096"/>
                  <a:gd name="connsiteY11" fmla="*/ 0 h 892175"/>
                  <a:gd name="connsiteX12" fmla="*/ 975075 w 1042096"/>
                  <a:gd name="connsiteY12" fmla="*/ 0 h 892175"/>
                  <a:gd name="connsiteX13" fmla="*/ 1024151 w 1042096"/>
                  <a:gd name="connsiteY13" fmla="*/ 20864 h 892175"/>
                  <a:gd name="connsiteX14" fmla="*/ 1041997 w 1042096"/>
                  <a:gd name="connsiteY14" fmla="*/ 68552 h 892175"/>
                  <a:gd name="connsiteX15" fmla="*/ 1041997 w 1042096"/>
                  <a:gd name="connsiteY15" fmla="*/ 892175 h 892175"/>
                  <a:gd name="connsiteX16" fmla="*/ 0 w 1042096"/>
                  <a:gd name="connsiteY16" fmla="*/ 892175 h 892175"/>
                  <a:gd name="connsiteX17" fmla="*/ 0 w 1042096"/>
                  <a:gd name="connsiteY17" fmla="*/ 68552 h 892175"/>
                  <a:gd name="connsiteX18" fmla="*/ 68409 w 1042096"/>
                  <a:gd name="connsiteY18" fmla="*/ 0 h 89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2096" h="892175">
                    <a:moveTo>
                      <a:pt x="41275" y="163513"/>
                    </a:moveTo>
                    <a:lnTo>
                      <a:pt x="41275" y="850901"/>
                    </a:lnTo>
                    <a:lnTo>
                      <a:pt x="1000125" y="850901"/>
                    </a:lnTo>
                    <a:lnTo>
                      <a:pt x="1000125" y="163513"/>
                    </a:lnTo>
                    <a:close/>
                    <a:moveTo>
                      <a:pt x="68037" y="41275"/>
                    </a:moveTo>
                    <a:cubicBezTo>
                      <a:pt x="53665" y="41275"/>
                      <a:pt x="41275" y="53769"/>
                      <a:pt x="41275" y="68263"/>
                    </a:cubicBezTo>
                    <a:cubicBezTo>
                      <a:pt x="41275" y="68263"/>
                      <a:pt x="41275" y="68263"/>
                      <a:pt x="41275" y="122238"/>
                    </a:cubicBezTo>
                    <a:cubicBezTo>
                      <a:pt x="41275" y="122238"/>
                      <a:pt x="41275" y="122238"/>
                      <a:pt x="1001713" y="122238"/>
                    </a:cubicBezTo>
                    <a:cubicBezTo>
                      <a:pt x="1001713" y="122238"/>
                      <a:pt x="1001713" y="122238"/>
                      <a:pt x="1001713" y="68263"/>
                    </a:cubicBezTo>
                    <a:cubicBezTo>
                      <a:pt x="1001713" y="53769"/>
                      <a:pt x="989324" y="41275"/>
                      <a:pt x="974456" y="41275"/>
                    </a:cubicBezTo>
                    <a:cubicBezTo>
                      <a:pt x="974456" y="41275"/>
                      <a:pt x="974456" y="41275"/>
                      <a:pt x="68037" y="41275"/>
                    </a:cubicBezTo>
                    <a:close/>
                    <a:moveTo>
                      <a:pt x="68409" y="0"/>
                    </a:moveTo>
                    <a:cubicBezTo>
                      <a:pt x="68409" y="0"/>
                      <a:pt x="68409" y="0"/>
                      <a:pt x="975075" y="0"/>
                    </a:cubicBezTo>
                    <a:cubicBezTo>
                      <a:pt x="993912" y="0"/>
                      <a:pt x="1011262" y="7948"/>
                      <a:pt x="1024151" y="20864"/>
                    </a:cubicBezTo>
                    <a:cubicBezTo>
                      <a:pt x="1036544" y="33780"/>
                      <a:pt x="1042988" y="50669"/>
                      <a:pt x="1041997" y="68552"/>
                    </a:cubicBezTo>
                    <a:cubicBezTo>
                      <a:pt x="1041997" y="68552"/>
                      <a:pt x="1041997" y="68552"/>
                      <a:pt x="1041997" y="892175"/>
                    </a:cubicBezTo>
                    <a:cubicBezTo>
                      <a:pt x="1041997" y="892175"/>
                      <a:pt x="1041997" y="892175"/>
                      <a:pt x="0" y="892175"/>
                    </a:cubicBezTo>
                    <a:cubicBezTo>
                      <a:pt x="0" y="892175"/>
                      <a:pt x="0" y="892175"/>
                      <a:pt x="0" y="68552"/>
                    </a:cubicBezTo>
                    <a:cubicBezTo>
                      <a:pt x="0" y="30799"/>
                      <a:pt x="30735" y="0"/>
                      <a:pt x="684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dirty="0"/>
              </a:p>
            </p:txBody>
          </p:sp>
          <p:sp>
            <p:nvSpPr>
              <p:cNvPr id="37" name="Rectangle 18">
                <a:extLst>
                  <a:ext uri="{FF2B5EF4-FFF2-40B4-BE49-F238E27FC236}">
                    <a16:creationId xmlns:a16="http://schemas.microsoft.com/office/drawing/2014/main" id="{33350603-A998-4C51-8DB7-2A6C693EE89C}"/>
                  </a:ext>
                </a:extLst>
              </p:cNvPr>
              <p:cNvSpPr>
                <a:spLocks noChangeArrowheads="1"/>
              </p:cNvSpPr>
              <p:nvPr/>
            </p:nvSpPr>
            <p:spPr bwMode="auto">
              <a:xfrm>
                <a:off x="7372351" y="2060575"/>
                <a:ext cx="412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9" name="Rectangle 19">
                <a:extLst>
                  <a:ext uri="{FF2B5EF4-FFF2-40B4-BE49-F238E27FC236}">
                    <a16:creationId xmlns:a16="http://schemas.microsoft.com/office/drawing/2014/main" id="{8EE2D0B9-1DA7-4ABF-8FB3-D8C63B9A6FAF}"/>
                  </a:ext>
                </a:extLst>
              </p:cNvPr>
              <p:cNvSpPr>
                <a:spLocks noChangeArrowheads="1"/>
              </p:cNvSpPr>
              <p:nvPr/>
            </p:nvSpPr>
            <p:spPr bwMode="auto">
              <a:xfrm>
                <a:off x="7313613" y="2060575"/>
                <a:ext cx="4127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0" name="Rectangle 20">
                <a:extLst>
                  <a:ext uri="{FF2B5EF4-FFF2-40B4-BE49-F238E27FC236}">
                    <a16:creationId xmlns:a16="http://schemas.microsoft.com/office/drawing/2014/main" id="{19715965-CAAA-4208-9ADE-14E955C8A221}"/>
                  </a:ext>
                </a:extLst>
              </p:cNvPr>
              <p:cNvSpPr>
                <a:spLocks noChangeArrowheads="1"/>
              </p:cNvSpPr>
              <p:nvPr/>
            </p:nvSpPr>
            <p:spPr bwMode="auto">
              <a:xfrm>
                <a:off x="7254876" y="2060575"/>
                <a:ext cx="39688"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1" name="Rectangle 21">
                <a:extLst>
                  <a:ext uri="{FF2B5EF4-FFF2-40B4-BE49-F238E27FC236}">
                    <a16:creationId xmlns:a16="http://schemas.microsoft.com/office/drawing/2014/main" id="{9F874279-E3AC-4BEB-8078-BC1A6F18F74A}"/>
                  </a:ext>
                </a:extLst>
              </p:cNvPr>
              <p:cNvSpPr>
                <a:spLocks noChangeArrowheads="1"/>
              </p:cNvSpPr>
              <p:nvPr/>
            </p:nvSpPr>
            <p:spPr bwMode="auto">
              <a:xfrm>
                <a:off x="6578601" y="2060575"/>
                <a:ext cx="6191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4" name="Freeform: Shape 43">
                <a:extLst>
                  <a:ext uri="{FF2B5EF4-FFF2-40B4-BE49-F238E27FC236}">
                    <a16:creationId xmlns:a16="http://schemas.microsoft.com/office/drawing/2014/main" id="{AC067E65-1A1D-44D5-BE94-83111D32ED6D}"/>
                  </a:ext>
                </a:extLst>
              </p:cNvPr>
              <p:cNvSpPr>
                <a:spLocks/>
              </p:cNvSpPr>
              <p:nvPr/>
            </p:nvSpPr>
            <p:spPr bwMode="auto">
              <a:xfrm>
                <a:off x="6545263" y="2222500"/>
                <a:ext cx="677863" cy="544513"/>
              </a:xfrm>
              <a:custGeom>
                <a:avLst/>
                <a:gdLst>
                  <a:gd name="connsiteX0" fmla="*/ 46038 w 677863"/>
                  <a:gd name="connsiteY0" fmla="*/ 485775 h 544513"/>
                  <a:gd name="connsiteX1" fmla="*/ 67789 w 677863"/>
                  <a:gd name="connsiteY1" fmla="*/ 504825 h 544513"/>
                  <a:gd name="connsiteX2" fmla="*/ 67789 w 677863"/>
                  <a:gd name="connsiteY2" fmla="*/ 503822 h 544513"/>
                  <a:gd name="connsiteX3" fmla="*/ 354013 w 677863"/>
                  <a:gd name="connsiteY3" fmla="*/ 503822 h 544513"/>
                  <a:gd name="connsiteX4" fmla="*/ 349070 w 677863"/>
                  <a:gd name="connsiteY4" fmla="*/ 485775 h 544513"/>
                  <a:gd name="connsiteX5" fmla="*/ 46038 w 677863"/>
                  <a:gd name="connsiteY5" fmla="*/ 485775 h 544513"/>
                  <a:gd name="connsiteX6" fmla="*/ 152782 w 677863"/>
                  <a:gd name="connsiteY6" fmla="*/ 42863 h 544513"/>
                  <a:gd name="connsiteX7" fmla="*/ 125413 w 677863"/>
                  <a:gd name="connsiteY7" fmla="*/ 69739 h 544513"/>
                  <a:gd name="connsiteX8" fmla="*/ 125413 w 677863"/>
                  <a:gd name="connsiteY8" fmla="*/ 444012 h 544513"/>
                  <a:gd name="connsiteX9" fmla="*/ 397607 w 677863"/>
                  <a:gd name="connsiteY9" fmla="*/ 444012 h 544513"/>
                  <a:gd name="connsiteX10" fmla="*/ 392133 w 677863"/>
                  <a:gd name="connsiteY10" fmla="*/ 469892 h 544513"/>
                  <a:gd name="connsiteX11" fmla="*/ 391635 w 677863"/>
                  <a:gd name="connsiteY11" fmla="*/ 470887 h 544513"/>
                  <a:gd name="connsiteX12" fmla="*/ 390640 w 677863"/>
                  <a:gd name="connsiteY12" fmla="*/ 476362 h 544513"/>
                  <a:gd name="connsiteX13" fmla="*/ 418009 w 677863"/>
                  <a:gd name="connsiteY13" fmla="*/ 503238 h 544513"/>
                  <a:gd name="connsiteX14" fmla="*/ 445378 w 677863"/>
                  <a:gd name="connsiteY14" fmla="*/ 476362 h 544513"/>
                  <a:gd name="connsiteX15" fmla="*/ 445378 w 677863"/>
                  <a:gd name="connsiteY15" fmla="*/ 69739 h 544513"/>
                  <a:gd name="connsiteX16" fmla="*/ 450851 w 677863"/>
                  <a:gd name="connsiteY16" fmla="*/ 42863 h 544513"/>
                  <a:gd name="connsiteX17" fmla="*/ 152782 w 677863"/>
                  <a:gd name="connsiteY17" fmla="*/ 42863 h 544513"/>
                  <a:gd name="connsiteX18" fmla="*/ 152730 w 677863"/>
                  <a:gd name="connsiteY18" fmla="*/ 0 h 544513"/>
                  <a:gd name="connsiteX19" fmla="*/ 514224 w 677863"/>
                  <a:gd name="connsiteY19" fmla="*/ 0 h 544513"/>
                  <a:gd name="connsiteX20" fmla="*/ 582159 w 677863"/>
                  <a:gd name="connsiteY20" fmla="*/ 68561 h 544513"/>
                  <a:gd name="connsiteX21" fmla="*/ 582159 w 677863"/>
                  <a:gd name="connsiteY21" fmla="*/ 281696 h 544513"/>
                  <a:gd name="connsiteX22" fmla="*/ 609432 w 677863"/>
                  <a:gd name="connsiteY22" fmla="*/ 308524 h 544513"/>
                  <a:gd name="connsiteX23" fmla="*/ 636210 w 677863"/>
                  <a:gd name="connsiteY23" fmla="*/ 281696 h 544513"/>
                  <a:gd name="connsiteX24" fmla="*/ 636210 w 677863"/>
                  <a:gd name="connsiteY24" fmla="*/ 78497 h 544513"/>
                  <a:gd name="connsiteX25" fmla="*/ 677863 w 677863"/>
                  <a:gd name="connsiteY25" fmla="*/ 78497 h 544513"/>
                  <a:gd name="connsiteX26" fmla="*/ 677863 w 677863"/>
                  <a:gd name="connsiteY26" fmla="*/ 281696 h 544513"/>
                  <a:gd name="connsiteX27" fmla="*/ 609432 w 677863"/>
                  <a:gd name="connsiteY27" fmla="*/ 351748 h 544513"/>
                  <a:gd name="connsiteX28" fmla="*/ 541001 w 677863"/>
                  <a:gd name="connsiteY28" fmla="*/ 283187 h 544513"/>
                  <a:gd name="connsiteX29" fmla="*/ 541001 w 677863"/>
                  <a:gd name="connsiteY29" fmla="*/ 70052 h 544513"/>
                  <a:gd name="connsiteX30" fmla="*/ 514224 w 677863"/>
                  <a:gd name="connsiteY30" fmla="*/ 43223 h 544513"/>
                  <a:gd name="connsiteX31" fmla="*/ 486951 w 677863"/>
                  <a:gd name="connsiteY31" fmla="*/ 70052 h 544513"/>
                  <a:gd name="connsiteX32" fmla="*/ 486951 w 677863"/>
                  <a:gd name="connsiteY32" fmla="*/ 475952 h 544513"/>
                  <a:gd name="connsiteX33" fmla="*/ 417032 w 677863"/>
                  <a:gd name="connsiteY33" fmla="*/ 544513 h 544513"/>
                  <a:gd name="connsiteX34" fmla="*/ 75869 w 677863"/>
                  <a:gd name="connsiteY34" fmla="*/ 544513 h 544513"/>
                  <a:gd name="connsiteX35" fmla="*/ 0 w 677863"/>
                  <a:gd name="connsiteY35" fmla="*/ 463532 h 544513"/>
                  <a:gd name="connsiteX36" fmla="*/ 0 w 677863"/>
                  <a:gd name="connsiteY36" fmla="*/ 441672 h 544513"/>
                  <a:gd name="connsiteX37" fmla="*/ 84299 w 677863"/>
                  <a:gd name="connsiteY37" fmla="*/ 441672 h 544513"/>
                  <a:gd name="connsiteX38" fmla="*/ 84299 w 677863"/>
                  <a:gd name="connsiteY38" fmla="*/ 68561 h 544513"/>
                  <a:gd name="connsiteX39" fmla="*/ 152730 w 677863"/>
                  <a:gd name="connsiteY39" fmla="*/ 0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7863" h="544513">
                    <a:moveTo>
                      <a:pt x="46038" y="485775"/>
                    </a:moveTo>
                    <a:cubicBezTo>
                      <a:pt x="50982" y="497807"/>
                      <a:pt x="59880" y="502820"/>
                      <a:pt x="67789" y="504825"/>
                    </a:cubicBezTo>
                    <a:cubicBezTo>
                      <a:pt x="67789" y="504825"/>
                      <a:pt x="67789" y="504825"/>
                      <a:pt x="67789" y="503822"/>
                    </a:cubicBezTo>
                    <a:cubicBezTo>
                      <a:pt x="67789" y="503822"/>
                      <a:pt x="67789" y="503822"/>
                      <a:pt x="354013" y="503822"/>
                    </a:cubicBezTo>
                    <a:cubicBezTo>
                      <a:pt x="351542" y="498308"/>
                      <a:pt x="350058" y="492292"/>
                      <a:pt x="349070" y="485775"/>
                    </a:cubicBezTo>
                    <a:cubicBezTo>
                      <a:pt x="349070" y="485775"/>
                      <a:pt x="349070" y="485775"/>
                      <a:pt x="46038" y="485775"/>
                    </a:cubicBezTo>
                    <a:close/>
                    <a:moveTo>
                      <a:pt x="152782" y="42863"/>
                    </a:moveTo>
                    <a:cubicBezTo>
                      <a:pt x="137356" y="42863"/>
                      <a:pt x="125413" y="54310"/>
                      <a:pt x="125413" y="69739"/>
                    </a:cubicBezTo>
                    <a:cubicBezTo>
                      <a:pt x="125413" y="69739"/>
                      <a:pt x="125413" y="69739"/>
                      <a:pt x="125413" y="444012"/>
                    </a:cubicBezTo>
                    <a:cubicBezTo>
                      <a:pt x="125413" y="444012"/>
                      <a:pt x="125413" y="444012"/>
                      <a:pt x="397607" y="444012"/>
                    </a:cubicBezTo>
                    <a:cubicBezTo>
                      <a:pt x="397607" y="444012"/>
                      <a:pt x="397607" y="444012"/>
                      <a:pt x="392133" y="469892"/>
                    </a:cubicBezTo>
                    <a:cubicBezTo>
                      <a:pt x="392133" y="469892"/>
                      <a:pt x="392133" y="469892"/>
                      <a:pt x="391635" y="470887"/>
                    </a:cubicBezTo>
                    <a:cubicBezTo>
                      <a:pt x="391635" y="470887"/>
                      <a:pt x="390640" y="472381"/>
                      <a:pt x="390640" y="476362"/>
                    </a:cubicBezTo>
                    <a:cubicBezTo>
                      <a:pt x="390640" y="491791"/>
                      <a:pt x="402583" y="503238"/>
                      <a:pt x="418009" y="503238"/>
                    </a:cubicBezTo>
                    <a:cubicBezTo>
                      <a:pt x="433435" y="503238"/>
                      <a:pt x="445378" y="491791"/>
                      <a:pt x="445378" y="476362"/>
                    </a:cubicBezTo>
                    <a:cubicBezTo>
                      <a:pt x="445378" y="476362"/>
                      <a:pt x="445378" y="476362"/>
                      <a:pt x="445378" y="69739"/>
                    </a:cubicBezTo>
                    <a:cubicBezTo>
                      <a:pt x="445378" y="60283"/>
                      <a:pt x="446870" y="50826"/>
                      <a:pt x="450851" y="42863"/>
                    </a:cubicBezTo>
                    <a:cubicBezTo>
                      <a:pt x="450851" y="42863"/>
                      <a:pt x="450851" y="42863"/>
                      <a:pt x="152782" y="42863"/>
                    </a:cubicBezTo>
                    <a:close/>
                    <a:moveTo>
                      <a:pt x="152730" y="0"/>
                    </a:moveTo>
                    <a:cubicBezTo>
                      <a:pt x="152730" y="0"/>
                      <a:pt x="152730" y="0"/>
                      <a:pt x="514224" y="0"/>
                    </a:cubicBezTo>
                    <a:cubicBezTo>
                      <a:pt x="551911" y="0"/>
                      <a:pt x="582159" y="30803"/>
                      <a:pt x="582159" y="68561"/>
                    </a:cubicBezTo>
                    <a:cubicBezTo>
                      <a:pt x="582159" y="68561"/>
                      <a:pt x="582159" y="68561"/>
                      <a:pt x="582159" y="281696"/>
                    </a:cubicBezTo>
                    <a:cubicBezTo>
                      <a:pt x="582159" y="297098"/>
                      <a:pt x="594060" y="308524"/>
                      <a:pt x="609432" y="308524"/>
                    </a:cubicBezTo>
                    <a:cubicBezTo>
                      <a:pt x="624804" y="308524"/>
                      <a:pt x="636210" y="297098"/>
                      <a:pt x="636210" y="281696"/>
                    </a:cubicBezTo>
                    <a:cubicBezTo>
                      <a:pt x="636210" y="281696"/>
                      <a:pt x="636210" y="281696"/>
                      <a:pt x="636210" y="78497"/>
                    </a:cubicBezTo>
                    <a:cubicBezTo>
                      <a:pt x="636210" y="78497"/>
                      <a:pt x="636210" y="78497"/>
                      <a:pt x="677863" y="78497"/>
                    </a:cubicBezTo>
                    <a:cubicBezTo>
                      <a:pt x="677863" y="78497"/>
                      <a:pt x="677863" y="78497"/>
                      <a:pt x="677863" y="281696"/>
                    </a:cubicBezTo>
                    <a:cubicBezTo>
                      <a:pt x="677863" y="320945"/>
                      <a:pt x="647615" y="351748"/>
                      <a:pt x="609432" y="351748"/>
                    </a:cubicBezTo>
                    <a:cubicBezTo>
                      <a:pt x="571746" y="351748"/>
                      <a:pt x="541001" y="320945"/>
                      <a:pt x="541001" y="283187"/>
                    </a:cubicBezTo>
                    <a:cubicBezTo>
                      <a:pt x="541001" y="283187"/>
                      <a:pt x="541001" y="283187"/>
                      <a:pt x="541001" y="70052"/>
                    </a:cubicBezTo>
                    <a:cubicBezTo>
                      <a:pt x="541001" y="54650"/>
                      <a:pt x="529596" y="43223"/>
                      <a:pt x="514224" y="43223"/>
                    </a:cubicBezTo>
                    <a:cubicBezTo>
                      <a:pt x="498356" y="43223"/>
                      <a:pt x="486951" y="54650"/>
                      <a:pt x="486951" y="70052"/>
                    </a:cubicBezTo>
                    <a:cubicBezTo>
                      <a:pt x="486951" y="70052"/>
                      <a:pt x="486951" y="70052"/>
                      <a:pt x="486951" y="475952"/>
                    </a:cubicBezTo>
                    <a:cubicBezTo>
                      <a:pt x="486951" y="513214"/>
                      <a:pt x="454719" y="544513"/>
                      <a:pt x="417032" y="544513"/>
                    </a:cubicBezTo>
                    <a:cubicBezTo>
                      <a:pt x="417032" y="544513"/>
                      <a:pt x="417032" y="544513"/>
                      <a:pt x="75869" y="544513"/>
                    </a:cubicBezTo>
                    <a:cubicBezTo>
                      <a:pt x="41158" y="544513"/>
                      <a:pt x="0" y="523150"/>
                      <a:pt x="0" y="463532"/>
                    </a:cubicBezTo>
                    <a:cubicBezTo>
                      <a:pt x="0" y="463532"/>
                      <a:pt x="0" y="463532"/>
                      <a:pt x="0" y="441672"/>
                    </a:cubicBezTo>
                    <a:cubicBezTo>
                      <a:pt x="0" y="441672"/>
                      <a:pt x="0" y="441672"/>
                      <a:pt x="84299" y="441672"/>
                    </a:cubicBezTo>
                    <a:cubicBezTo>
                      <a:pt x="84299" y="441672"/>
                      <a:pt x="84299" y="441672"/>
                      <a:pt x="84299" y="68561"/>
                    </a:cubicBezTo>
                    <a:cubicBezTo>
                      <a:pt x="84299" y="30803"/>
                      <a:pt x="115044" y="0"/>
                      <a:pt x="1527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dirty="0"/>
              </a:p>
            </p:txBody>
          </p:sp>
          <p:sp>
            <p:nvSpPr>
              <p:cNvPr id="47" name="Rectangle 30">
                <a:extLst>
                  <a:ext uri="{FF2B5EF4-FFF2-40B4-BE49-F238E27FC236}">
                    <a16:creationId xmlns:a16="http://schemas.microsoft.com/office/drawing/2014/main" id="{50D35B79-14F9-4AA8-BC58-2DE8506BEC71}"/>
                  </a:ext>
                </a:extLst>
              </p:cNvPr>
              <p:cNvSpPr>
                <a:spLocks noChangeArrowheads="1"/>
              </p:cNvSpPr>
              <p:nvPr/>
            </p:nvSpPr>
            <p:spPr bwMode="auto">
              <a:xfrm>
                <a:off x="6694488" y="2328863"/>
                <a:ext cx="2635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Rectangle 31">
                <a:extLst>
                  <a:ext uri="{FF2B5EF4-FFF2-40B4-BE49-F238E27FC236}">
                    <a16:creationId xmlns:a16="http://schemas.microsoft.com/office/drawing/2014/main" id="{88630B21-F0E2-4C8B-9B93-9F2FB7164804}"/>
                  </a:ext>
                </a:extLst>
              </p:cNvPr>
              <p:cNvSpPr>
                <a:spLocks noChangeArrowheads="1"/>
              </p:cNvSpPr>
              <p:nvPr/>
            </p:nvSpPr>
            <p:spPr bwMode="auto">
              <a:xfrm>
                <a:off x="6694488" y="2408238"/>
                <a:ext cx="2635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9" name="Rectangle 32">
                <a:extLst>
                  <a:ext uri="{FF2B5EF4-FFF2-40B4-BE49-F238E27FC236}">
                    <a16:creationId xmlns:a16="http://schemas.microsoft.com/office/drawing/2014/main" id="{278939FD-BC18-4767-8942-EA8D12171224}"/>
                  </a:ext>
                </a:extLst>
              </p:cNvPr>
              <p:cNvSpPr>
                <a:spLocks noChangeArrowheads="1"/>
              </p:cNvSpPr>
              <p:nvPr/>
            </p:nvSpPr>
            <p:spPr bwMode="auto">
              <a:xfrm>
                <a:off x="6694488" y="2486025"/>
                <a:ext cx="2635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grpSp>
        <p:nvGrpSpPr>
          <p:cNvPr id="50" name="Group 49">
            <a:extLst>
              <a:ext uri="{FF2B5EF4-FFF2-40B4-BE49-F238E27FC236}">
                <a16:creationId xmlns:a16="http://schemas.microsoft.com/office/drawing/2014/main" id="{9466C042-ACDB-446B-AA39-C3908BA72FCC}"/>
              </a:ext>
            </a:extLst>
          </p:cNvPr>
          <p:cNvGrpSpPr/>
          <p:nvPr/>
        </p:nvGrpSpPr>
        <p:grpSpPr>
          <a:xfrm>
            <a:off x="7734928" y="2262826"/>
            <a:ext cx="1024114" cy="775592"/>
            <a:chOff x="7890029" y="2307704"/>
            <a:chExt cx="1044650" cy="791144"/>
          </a:xfrm>
        </p:grpSpPr>
        <p:sp>
          <p:nvSpPr>
            <p:cNvPr id="52" name="Rectangle 51">
              <a:extLst>
                <a:ext uri="{FF2B5EF4-FFF2-40B4-BE49-F238E27FC236}">
                  <a16:creationId xmlns:a16="http://schemas.microsoft.com/office/drawing/2014/main" id="{B4328C36-22A6-4DDC-AE56-A6B97D41BB6F}"/>
                </a:ext>
              </a:extLst>
            </p:cNvPr>
            <p:cNvSpPr/>
            <p:nvPr/>
          </p:nvSpPr>
          <p:spPr bwMode="auto">
            <a:xfrm>
              <a:off x="7890029" y="2307704"/>
              <a:ext cx="1044650" cy="7911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01C72F22-34EA-4A61-99E2-15D932D63AA2}"/>
                </a:ext>
              </a:extLst>
            </p:cNvPr>
            <p:cNvGrpSpPr/>
            <p:nvPr/>
          </p:nvGrpSpPr>
          <p:grpSpPr>
            <a:xfrm flipH="1">
              <a:off x="7890030" y="2364159"/>
              <a:ext cx="1044649" cy="678235"/>
              <a:chOff x="5832475" y="1820863"/>
              <a:chExt cx="1792288" cy="1163638"/>
            </a:xfrm>
            <a:solidFill>
              <a:schemeClr val="tx2"/>
            </a:solidFill>
          </p:grpSpPr>
          <p:sp>
            <p:nvSpPr>
              <p:cNvPr id="58" name="Freeform 36">
                <a:extLst>
                  <a:ext uri="{FF2B5EF4-FFF2-40B4-BE49-F238E27FC236}">
                    <a16:creationId xmlns:a16="http://schemas.microsoft.com/office/drawing/2014/main" id="{F95F527D-39E3-4230-873C-26A36074EF98}"/>
                  </a:ext>
                </a:extLst>
              </p:cNvPr>
              <p:cNvSpPr>
                <a:spLocks/>
              </p:cNvSpPr>
              <p:nvPr/>
            </p:nvSpPr>
            <p:spPr bwMode="auto">
              <a:xfrm>
                <a:off x="5903913" y="2055813"/>
                <a:ext cx="1649413" cy="722313"/>
              </a:xfrm>
              <a:custGeom>
                <a:avLst/>
                <a:gdLst>
                  <a:gd name="T0" fmla="*/ 520 w 1039"/>
                  <a:gd name="T1" fmla="*/ 407 h 455"/>
                  <a:gd name="T2" fmla="*/ 24 w 1039"/>
                  <a:gd name="T3" fmla="*/ 0 h 455"/>
                  <a:gd name="T4" fmla="*/ 0 w 1039"/>
                  <a:gd name="T5" fmla="*/ 28 h 455"/>
                  <a:gd name="T6" fmla="*/ 520 w 1039"/>
                  <a:gd name="T7" fmla="*/ 455 h 455"/>
                  <a:gd name="T8" fmla="*/ 1039 w 1039"/>
                  <a:gd name="T9" fmla="*/ 28 h 455"/>
                  <a:gd name="T10" fmla="*/ 1016 w 1039"/>
                  <a:gd name="T11" fmla="*/ 0 h 455"/>
                  <a:gd name="T12" fmla="*/ 520 w 1039"/>
                  <a:gd name="T13" fmla="*/ 407 h 455"/>
                </a:gdLst>
                <a:ahLst/>
                <a:cxnLst>
                  <a:cxn ang="0">
                    <a:pos x="T0" y="T1"/>
                  </a:cxn>
                  <a:cxn ang="0">
                    <a:pos x="T2" y="T3"/>
                  </a:cxn>
                  <a:cxn ang="0">
                    <a:pos x="T4" y="T5"/>
                  </a:cxn>
                  <a:cxn ang="0">
                    <a:pos x="T6" y="T7"/>
                  </a:cxn>
                  <a:cxn ang="0">
                    <a:pos x="T8" y="T9"/>
                  </a:cxn>
                  <a:cxn ang="0">
                    <a:pos x="T10" y="T11"/>
                  </a:cxn>
                  <a:cxn ang="0">
                    <a:pos x="T12" y="T13"/>
                  </a:cxn>
                </a:cxnLst>
                <a:rect l="0" t="0" r="r" b="b"/>
                <a:pathLst>
                  <a:path w="1039" h="455">
                    <a:moveTo>
                      <a:pt x="520" y="407"/>
                    </a:moveTo>
                    <a:lnTo>
                      <a:pt x="24" y="0"/>
                    </a:lnTo>
                    <a:lnTo>
                      <a:pt x="0" y="28"/>
                    </a:lnTo>
                    <a:lnTo>
                      <a:pt x="520" y="455"/>
                    </a:lnTo>
                    <a:lnTo>
                      <a:pt x="1039" y="28"/>
                    </a:lnTo>
                    <a:lnTo>
                      <a:pt x="1016" y="0"/>
                    </a:lnTo>
                    <a:lnTo>
                      <a:pt x="520" y="4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9" name="Freeform: Shape 58">
                <a:extLst>
                  <a:ext uri="{FF2B5EF4-FFF2-40B4-BE49-F238E27FC236}">
                    <a16:creationId xmlns:a16="http://schemas.microsoft.com/office/drawing/2014/main" id="{3B18709F-3643-48E8-AAC8-7E6F34029041}"/>
                  </a:ext>
                </a:extLst>
              </p:cNvPr>
              <p:cNvSpPr>
                <a:spLocks/>
              </p:cNvSpPr>
              <p:nvPr/>
            </p:nvSpPr>
            <p:spPr bwMode="auto">
              <a:xfrm>
                <a:off x="5832475" y="1820863"/>
                <a:ext cx="1792288" cy="1163638"/>
              </a:xfrm>
              <a:custGeom>
                <a:avLst/>
                <a:gdLst>
                  <a:gd name="connsiteX0" fmla="*/ 176161 w 1792288"/>
                  <a:gd name="connsiteY0" fmla="*/ 57150 h 1163638"/>
                  <a:gd name="connsiteX1" fmla="*/ 58738 w 1792288"/>
                  <a:gd name="connsiteY1" fmla="*/ 174944 h 1163638"/>
                  <a:gd name="connsiteX2" fmla="*/ 58738 w 1792288"/>
                  <a:gd name="connsiteY2" fmla="*/ 986417 h 1163638"/>
                  <a:gd name="connsiteX3" fmla="*/ 176161 w 1792288"/>
                  <a:gd name="connsiteY3" fmla="*/ 1104900 h 1163638"/>
                  <a:gd name="connsiteX4" fmla="*/ 1616129 w 1792288"/>
                  <a:gd name="connsiteY4" fmla="*/ 1104900 h 1163638"/>
                  <a:gd name="connsiteX5" fmla="*/ 1733551 w 1792288"/>
                  <a:gd name="connsiteY5" fmla="*/ 986417 h 1163638"/>
                  <a:gd name="connsiteX6" fmla="*/ 1733551 w 1792288"/>
                  <a:gd name="connsiteY6" fmla="*/ 174944 h 1163638"/>
                  <a:gd name="connsiteX7" fmla="*/ 1616129 w 1792288"/>
                  <a:gd name="connsiteY7" fmla="*/ 57150 h 1163638"/>
                  <a:gd name="connsiteX8" fmla="*/ 176161 w 1792288"/>
                  <a:gd name="connsiteY8" fmla="*/ 57150 h 1163638"/>
                  <a:gd name="connsiteX9" fmla="*/ 175863 w 1792288"/>
                  <a:gd name="connsiteY9" fmla="*/ 0 h 1163638"/>
                  <a:gd name="connsiteX10" fmla="*/ 1616426 w 1792288"/>
                  <a:gd name="connsiteY10" fmla="*/ 0 h 1163638"/>
                  <a:gd name="connsiteX11" fmla="*/ 1792288 w 1792288"/>
                  <a:gd name="connsiteY11" fmla="*/ 176267 h 1163638"/>
                  <a:gd name="connsiteX12" fmla="*/ 1792288 w 1792288"/>
                  <a:gd name="connsiteY12" fmla="*/ 987371 h 1163638"/>
                  <a:gd name="connsiteX13" fmla="*/ 1616426 w 1792288"/>
                  <a:gd name="connsiteY13" fmla="*/ 1163638 h 1163638"/>
                  <a:gd name="connsiteX14" fmla="*/ 175863 w 1792288"/>
                  <a:gd name="connsiteY14" fmla="*/ 1163638 h 1163638"/>
                  <a:gd name="connsiteX15" fmla="*/ 0 w 1792288"/>
                  <a:gd name="connsiteY15" fmla="*/ 987371 h 1163638"/>
                  <a:gd name="connsiteX16" fmla="*/ 0 w 1792288"/>
                  <a:gd name="connsiteY16" fmla="*/ 176267 h 1163638"/>
                  <a:gd name="connsiteX17" fmla="*/ 175863 w 1792288"/>
                  <a:gd name="connsiteY17" fmla="*/ 0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92288" h="1163638">
                    <a:moveTo>
                      <a:pt x="176161" y="57150"/>
                    </a:moveTo>
                    <a:cubicBezTo>
                      <a:pt x="111613" y="57150"/>
                      <a:pt x="58738" y="109503"/>
                      <a:pt x="58738" y="174944"/>
                    </a:cubicBezTo>
                    <a:cubicBezTo>
                      <a:pt x="58738" y="174944"/>
                      <a:pt x="58738" y="174944"/>
                      <a:pt x="58738" y="986417"/>
                    </a:cubicBezTo>
                    <a:cubicBezTo>
                      <a:pt x="58738" y="1051858"/>
                      <a:pt x="111613" y="1104900"/>
                      <a:pt x="176161" y="1104900"/>
                    </a:cubicBezTo>
                    <a:cubicBezTo>
                      <a:pt x="176161" y="1104900"/>
                      <a:pt x="176161" y="1104900"/>
                      <a:pt x="1616129" y="1104900"/>
                    </a:cubicBezTo>
                    <a:cubicBezTo>
                      <a:pt x="1680677" y="1104900"/>
                      <a:pt x="1733551" y="1051858"/>
                      <a:pt x="1733551" y="986417"/>
                    </a:cubicBezTo>
                    <a:lnTo>
                      <a:pt x="1733551" y="174944"/>
                    </a:lnTo>
                    <a:cubicBezTo>
                      <a:pt x="1733551" y="109503"/>
                      <a:pt x="1680677" y="57150"/>
                      <a:pt x="1616129" y="57150"/>
                    </a:cubicBezTo>
                    <a:cubicBezTo>
                      <a:pt x="1616129" y="57150"/>
                      <a:pt x="1616129" y="57150"/>
                      <a:pt x="176161" y="57150"/>
                    </a:cubicBezTo>
                    <a:close/>
                    <a:moveTo>
                      <a:pt x="175863" y="0"/>
                    </a:moveTo>
                    <a:cubicBezTo>
                      <a:pt x="175863" y="0"/>
                      <a:pt x="175863" y="0"/>
                      <a:pt x="1616426" y="0"/>
                    </a:cubicBezTo>
                    <a:cubicBezTo>
                      <a:pt x="1713287" y="0"/>
                      <a:pt x="1792288" y="79183"/>
                      <a:pt x="1792288" y="176267"/>
                    </a:cubicBezTo>
                    <a:cubicBezTo>
                      <a:pt x="1792288" y="176267"/>
                      <a:pt x="1792288" y="176267"/>
                      <a:pt x="1792288" y="987371"/>
                    </a:cubicBezTo>
                    <a:cubicBezTo>
                      <a:pt x="1792288" y="1084456"/>
                      <a:pt x="1713287" y="1163638"/>
                      <a:pt x="1616426" y="1163638"/>
                    </a:cubicBezTo>
                    <a:cubicBezTo>
                      <a:pt x="1616426" y="1163638"/>
                      <a:pt x="1616426" y="1163638"/>
                      <a:pt x="175863" y="1163638"/>
                    </a:cubicBezTo>
                    <a:cubicBezTo>
                      <a:pt x="79001" y="1163638"/>
                      <a:pt x="0" y="1084456"/>
                      <a:pt x="0" y="987371"/>
                    </a:cubicBezTo>
                    <a:cubicBezTo>
                      <a:pt x="0" y="987371"/>
                      <a:pt x="0" y="987371"/>
                      <a:pt x="0" y="176267"/>
                    </a:cubicBezTo>
                    <a:cubicBezTo>
                      <a:pt x="0" y="79183"/>
                      <a:pt x="79001" y="0"/>
                      <a:pt x="1758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dirty="0"/>
              </a:p>
            </p:txBody>
          </p:sp>
        </p:grpSp>
      </p:grpSp>
      <p:grpSp>
        <p:nvGrpSpPr>
          <p:cNvPr id="60" name="Group 59">
            <a:extLst>
              <a:ext uri="{FF2B5EF4-FFF2-40B4-BE49-F238E27FC236}">
                <a16:creationId xmlns:a16="http://schemas.microsoft.com/office/drawing/2014/main" id="{23F273A3-7B02-4900-800B-AD8E180A37DB}"/>
              </a:ext>
            </a:extLst>
          </p:cNvPr>
          <p:cNvGrpSpPr/>
          <p:nvPr/>
        </p:nvGrpSpPr>
        <p:grpSpPr>
          <a:xfrm>
            <a:off x="10149537" y="2250867"/>
            <a:ext cx="736453" cy="799513"/>
            <a:chOff x="10353056" y="2330851"/>
            <a:chExt cx="751220" cy="815545"/>
          </a:xfrm>
        </p:grpSpPr>
        <p:sp>
          <p:nvSpPr>
            <p:cNvPr id="61" name="Rectangle 60">
              <a:extLst>
                <a:ext uri="{FF2B5EF4-FFF2-40B4-BE49-F238E27FC236}">
                  <a16:creationId xmlns:a16="http://schemas.microsoft.com/office/drawing/2014/main" id="{95F68821-3AC2-489E-BBF6-AFBE585FECF1}"/>
                </a:ext>
              </a:extLst>
            </p:cNvPr>
            <p:cNvSpPr/>
            <p:nvPr/>
          </p:nvSpPr>
          <p:spPr bwMode="auto">
            <a:xfrm>
              <a:off x="10360771" y="2330851"/>
              <a:ext cx="743505" cy="7911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D47C3669-EC0D-48DF-B3F6-60D3C058B909}"/>
                </a:ext>
              </a:extLst>
            </p:cNvPr>
            <p:cNvSpPr>
              <a:spLocks/>
            </p:cNvSpPr>
            <p:nvPr/>
          </p:nvSpPr>
          <p:spPr bwMode="auto">
            <a:xfrm flipH="1">
              <a:off x="10353056" y="2381659"/>
              <a:ext cx="751220" cy="764737"/>
            </a:xfrm>
            <a:custGeom>
              <a:avLst/>
              <a:gdLst>
                <a:gd name="connsiteX0" fmla="*/ 1011237 w 1058862"/>
                <a:gd name="connsiteY0" fmla="*/ 442912 h 1077912"/>
                <a:gd name="connsiteX1" fmla="*/ 528637 w 1058862"/>
                <a:gd name="connsiteY1" fmla="*/ 788987 h 1077912"/>
                <a:gd name="connsiteX2" fmla="*/ 47625 w 1058862"/>
                <a:gd name="connsiteY2" fmla="*/ 450850 h 1077912"/>
                <a:gd name="connsiteX3" fmla="*/ 47625 w 1058862"/>
                <a:gd name="connsiteY3" fmla="*/ 1030287 h 1077912"/>
                <a:gd name="connsiteX4" fmla="*/ 1011237 w 1058862"/>
                <a:gd name="connsiteY4" fmla="*/ 1030287 h 1077912"/>
                <a:gd name="connsiteX5" fmla="*/ 895350 w 1058862"/>
                <a:gd name="connsiteY5" fmla="*/ 368300 h 1077912"/>
                <a:gd name="connsiteX6" fmla="*/ 895350 w 1058862"/>
                <a:gd name="connsiteY6" fmla="*/ 469900 h 1077912"/>
                <a:gd name="connsiteX7" fmla="*/ 985837 w 1058862"/>
                <a:gd name="connsiteY7" fmla="*/ 404813 h 1077912"/>
                <a:gd name="connsiteX8" fmla="*/ 163512 w 1058862"/>
                <a:gd name="connsiteY8" fmla="*/ 365125 h 1077912"/>
                <a:gd name="connsiteX9" fmla="*/ 68262 w 1058862"/>
                <a:gd name="connsiteY9" fmla="*/ 404813 h 1077912"/>
                <a:gd name="connsiteX10" fmla="*/ 163512 w 1058862"/>
                <a:gd name="connsiteY10" fmla="*/ 473075 h 1077912"/>
                <a:gd name="connsiteX11" fmla="*/ 209550 w 1058862"/>
                <a:gd name="connsiteY11" fmla="*/ 47625 h 1077912"/>
                <a:gd name="connsiteX12" fmla="*/ 209550 w 1058862"/>
                <a:gd name="connsiteY12" fmla="*/ 508000 h 1077912"/>
                <a:gd name="connsiteX13" fmla="*/ 528638 w 1058862"/>
                <a:gd name="connsiteY13" fmla="*/ 731837 h 1077912"/>
                <a:gd name="connsiteX14" fmla="*/ 847725 w 1058862"/>
                <a:gd name="connsiteY14" fmla="*/ 503237 h 1077912"/>
                <a:gd name="connsiteX15" fmla="*/ 847725 w 1058862"/>
                <a:gd name="connsiteY15" fmla="*/ 47625 h 1077912"/>
                <a:gd name="connsiteX16" fmla="*/ 163513 w 1058862"/>
                <a:gd name="connsiteY16" fmla="*/ 0 h 1077912"/>
                <a:gd name="connsiteX17" fmla="*/ 895350 w 1058862"/>
                <a:gd name="connsiteY17" fmla="*/ 0 h 1077912"/>
                <a:gd name="connsiteX18" fmla="*/ 895350 w 1058862"/>
                <a:gd name="connsiteY18" fmla="*/ 315913 h 1077912"/>
                <a:gd name="connsiteX19" fmla="*/ 1058862 w 1058862"/>
                <a:gd name="connsiteY19" fmla="*/ 384175 h 1077912"/>
                <a:gd name="connsiteX20" fmla="*/ 1058862 w 1058862"/>
                <a:gd name="connsiteY20" fmla="*/ 1077912 h 1077912"/>
                <a:gd name="connsiteX21" fmla="*/ 0 w 1058862"/>
                <a:gd name="connsiteY21" fmla="*/ 1077912 h 1077912"/>
                <a:gd name="connsiteX22" fmla="*/ 0 w 1058862"/>
                <a:gd name="connsiteY22" fmla="*/ 385763 h 1077912"/>
                <a:gd name="connsiteX23" fmla="*/ 163513 w 1058862"/>
                <a:gd name="connsiteY23" fmla="*/ 315913 h 107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8862" h="1077912">
                  <a:moveTo>
                    <a:pt x="1011237" y="442912"/>
                  </a:moveTo>
                  <a:lnTo>
                    <a:pt x="528637" y="788987"/>
                  </a:lnTo>
                  <a:lnTo>
                    <a:pt x="47625" y="450850"/>
                  </a:lnTo>
                  <a:lnTo>
                    <a:pt x="47625" y="1030287"/>
                  </a:lnTo>
                  <a:lnTo>
                    <a:pt x="1011237" y="1030287"/>
                  </a:lnTo>
                  <a:close/>
                  <a:moveTo>
                    <a:pt x="895350" y="368300"/>
                  </a:moveTo>
                  <a:lnTo>
                    <a:pt x="895350" y="469900"/>
                  </a:lnTo>
                  <a:lnTo>
                    <a:pt x="985837" y="404813"/>
                  </a:lnTo>
                  <a:close/>
                  <a:moveTo>
                    <a:pt x="163512" y="365125"/>
                  </a:moveTo>
                  <a:lnTo>
                    <a:pt x="68262" y="404813"/>
                  </a:lnTo>
                  <a:lnTo>
                    <a:pt x="163512" y="473075"/>
                  </a:lnTo>
                  <a:close/>
                  <a:moveTo>
                    <a:pt x="209550" y="47625"/>
                  </a:moveTo>
                  <a:lnTo>
                    <a:pt x="209550" y="508000"/>
                  </a:lnTo>
                  <a:lnTo>
                    <a:pt x="528638" y="731837"/>
                  </a:lnTo>
                  <a:lnTo>
                    <a:pt x="847725" y="503237"/>
                  </a:lnTo>
                  <a:lnTo>
                    <a:pt x="847725" y="47625"/>
                  </a:lnTo>
                  <a:close/>
                  <a:moveTo>
                    <a:pt x="163513" y="0"/>
                  </a:moveTo>
                  <a:lnTo>
                    <a:pt x="895350" y="0"/>
                  </a:lnTo>
                  <a:lnTo>
                    <a:pt x="895350" y="315913"/>
                  </a:lnTo>
                  <a:lnTo>
                    <a:pt x="1058862" y="384175"/>
                  </a:lnTo>
                  <a:lnTo>
                    <a:pt x="1058862" y="1077912"/>
                  </a:lnTo>
                  <a:lnTo>
                    <a:pt x="0" y="1077912"/>
                  </a:lnTo>
                  <a:lnTo>
                    <a:pt x="0" y="385763"/>
                  </a:lnTo>
                  <a:lnTo>
                    <a:pt x="163513" y="315913"/>
                  </a:lnTo>
                  <a:close/>
                </a:path>
              </a:pathLst>
            </a:custGeom>
            <a:solidFill>
              <a:schemeClr val="tx2"/>
            </a:solidFill>
            <a:ln>
              <a:noFill/>
            </a:ln>
          </p:spPr>
          <p:txBody>
            <a:bodyPr vert="horz" wrap="square" lIns="89642" tIns="44821" rIns="89642" bIns="44821" numCol="1" anchor="t" anchorCtr="0" compatLnSpc="1">
              <a:prstTxWarp prst="textNoShape">
                <a:avLst/>
              </a:prstTxWarp>
              <a:noAutofit/>
            </a:bodyPr>
            <a:lstStyle/>
            <a:p>
              <a:endParaRPr lang="en-US" sz="1765" dirty="0"/>
            </a:p>
          </p:txBody>
        </p:sp>
      </p:grpSp>
      <p:grpSp>
        <p:nvGrpSpPr>
          <p:cNvPr id="63" name="Group 62">
            <a:extLst>
              <a:ext uri="{FF2B5EF4-FFF2-40B4-BE49-F238E27FC236}">
                <a16:creationId xmlns:a16="http://schemas.microsoft.com/office/drawing/2014/main" id="{67F42302-0596-4088-9DF9-AE362A5FFD1A}"/>
              </a:ext>
            </a:extLst>
          </p:cNvPr>
          <p:cNvGrpSpPr/>
          <p:nvPr/>
        </p:nvGrpSpPr>
        <p:grpSpPr>
          <a:xfrm>
            <a:off x="3339013" y="2253076"/>
            <a:ext cx="732834" cy="795094"/>
            <a:chOff x="3405966" y="2308561"/>
            <a:chExt cx="747529" cy="811037"/>
          </a:xfrm>
        </p:grpSpPr>
        <p:sp>
          <p:nvSpPr>
            <p:cNvPr id="65" name="Rectangle 64">
              <a:extLst>
                <a:ext uri="{FF2B5EF4-FFF2-40B4-BE49-F238E27FC236}">
                  <a16:creationId xmlns:a16="http://schemas.microsoft.com/office/drawing/2014/main" id="{C3F9DE5C-B63F-42E0-A951-C72D5DAFFA1A}"/>
                </a:ext>
              </a:extLst>
            </p:cNvPr>
            <p:cNvSpPr/>
            <p:nvPr/>
          </p:nvSpPr>
          <p:spPr bwMode="auto">
            <a:xfrm>
              <a:off x="3568262" y="2308561"/>
              <a:ext cx="485385" cy="7911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5">
              <a:extLst>
                <a:ext uri="{FF2B5EF4-FFF2-40B4-BE49-F238E27FC236}">
                  <a16:creationId xmlns:a16="http://schemas.microsoft.com/office/drawing/2014/main" id="{FE5F2B62-26E2-496C-8E8F-CE5979AABDC3}"/>
                </a:ext>
              </a:extLst>
            </p:cNvPr>
            <p:cNvSpPr>
              <a:spLocks/>
            </p:cNvSpPr>
            <p:nvPr/>
          </p:nvSpPr>
          <p:spPr bwMode="auto">
            <a:xfrm flipH="1">
              <a:off x="3665684" y="2842626"/>
              <a:ext cx="310512" cy="32585"/>
            </a:xfrm>
            <a:custGeom>
              <a:avLst/>
              <a:gdLst>
                <a:gd name="T0" fmla="*/ 38 w 764"/>
                <a:gd name="T1" fmla="*/ 78 h 78"/>
                <a:gd name="T2" fmla="*/ 725 w 764"/>
                <a:gd name="T3" fmla="*/ 78 h 78"/>
                <a:gd name="T4" fmla="*/ 764 w 764"/>
                <a:gd name="T5" fmla="*/ 39 h 78"/>
                <a:gd name="T6" fmla="*/ 725 w 764"/>
                <a:gd name="T7" fmla="*/ 0 h 78"/>
                <a:gd name="T8" fmla="*/ 38 w 764"/>
                <a:gd name="T9" fmla="*/ 0 h 78"/>
                <a:gd name="T10" fmla="*/ 0 w 764"/>
                <a:gd name="T11" fmla="*/ 39 h 78"/>
                <a:gd name="T12" fmla="*/ 0 w 764"/>
                <a:gd name="T13" fmla="*/ 39 h 78"/>
                <a:gd name="T14" fmla="*/ 38 w 764"/>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78">
                  <a:moveTo>
                    <a:pt x="38" y="78"/>
                  </a:moveTo>
                  <a:cubicBezTo>
                    <a:pt x="725" y="78"/>
                    <a:pt x="725" y="78"/>
                    <a:pt x="725" y="78"/>
                  </a:cubicBezTo>
                  <a:cubicBezTo>
                    <a:pt x="747" y="78"/>
                    <a:pt x="764" y="60"/>
                    <a:pt x="764" y="39"/>
                  </a:cubicBezTo>
                  <a:cubicBezTo>
                    <a:pt x="764" y="17"/>
                    <a:pt x="747" y="0"/>
                    <a:pt x="725" y="0"/>
                  </a:cubicBezTo>
                  <a:cubicBezTo>
                    <a:pt x="38" y="0"/>
                    <a:pt x="38" y="0"/>
                    <a:pt x="38" y="0"/>
                  </a:cubicBezTo>
                  <a:cubicBezTo>
                    <a:pt x="17" y="0"/>
                    <a:pt x="0" y="17"/>
                    <a:pt x="0" y="39"/>
                  </a:cubicBezTo>
                  <a:cubicBezTo>
                    <a:pt x="0" y="39"/>
                    <a:pt x="0" y="39"/>
                    <a:pt x="0" y="39"/>
                  </a:cubicBezTo>
                  <a:cubicBezTo>
                    <a:pt x="0" y="60"/>
                    <a:pt x="17" y="78"/>
                    <a:pt x="38" y="7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4" name="Freeform 6">
              <a:extLst>
                <a:ext uri="{FF2B5EF4-FFF2-40B4-BE49-F238E27FC236}">
                  <a16:creationId xmlns:a16="http://schemas.microsoft.com/office/drawing/2014/main" id="{6C7A70EF-4F8A-49CB-86CA-4A4795F66207}"/>
                </a:ext>
              </a:extLst>
            </p:cNvPr>
            <p:cNvSpPr>
              <a:spLocks/>
            </p:cNvSpPr>
            <p:nvPr/>
          </p:nvSpPr>
          <p:spPr bwMode="auto">
            <a:xfrm>
              <a:off x="3831482" y="2503359"/>
              <a:ext cx="144714" cy="304765"/>
            </a:xfrm>
            <a:custGeom>
              <a:avLst/>
              <a:gdLst>
                <a:gd name="T0" fmla="*/ 216 w 355"/>
                <a:gd name="T1" fmla="*/ 83 h 744"/>
                <a:gd name="T2" fmla="*/ 216 w 355"/>
                <a:gd name="T3" fmla="*/ 35 h 744"/>
                <a:gd name="T4" fmla="*/ 178 w 355"/>
                <a:gd name="T5" fmla="*/ 0 h 744"/>
                <a:gd name="T6" fmla="*/ 139 w 355"/>
                <a:gd name="T7" fmla="*/ 39 h 744"/>
                <a:gd name="T8" fmla="*/ 139 w 355"/>
                <a:gd name="T9" fmla="*/ 83 h 744"/>
                <a:gd name="T10" fmla="*/ 129 w 355"/>
                <a:gd name="T11" fmla="*/ 85 h 744"/>
                <a:gd name="T12" fmla="*/ 0 w 355"/>
                <a:gd name="T13" fmla="*/ 245 h 744"/>
                <a:gd name="T14" fmla="*/ 166 w 355"/>
                <a:gd name="T15" fmla="*/ 409 h 744"/>
                <a:gd name="T16" fmla="*/ 168 w 355"/>
                <a:gd name="T17" fmla="*/ 409 h 744"/>
                <a:gd name="T18" fmla="*/ 169 w 355"/>
                <a:gd name="T19" fmla="*/ 410 h 744"/>
                <a:gd name="T20" fmla="*/ 277 w 355"/>
                <a:gd name="T21" fmla="*/ 499 h 744"/>
                <a:gd name="T22" fmla="*/ 177 w 355"/>
                <a:gd name="T23" fmla="*/ 587 h 744"/>
                <a:gd name="T24" fmla="*/ 177 w 355"/>
                <a:gd name="T25" fmla="*/ 587 h 744"/>
                <a:gd name="T26" fmla="*/ 85 w 355"/>
                <a:gd name="T27" fmla="*/ 527 h 744"/>
                <a:gd name="T28" fmla="*/ 49 w 355"/>
                <a:gd name="T29" fmla="*/ 503 h 744"/>
                <a:gd name="T30" fmla="*/ 34 w 355"/>
                <a:gd name="T31" fmla="*/ 506 h 744"/>
                <a:gd name="T32" fmla="*/ 13 w 355"/>
                <a:gd name="T33" fmla="*/ 557 h 744"/>
                <a:gd name="T34" fmla="*/ 129 w 355"/>
                <a:gd name="T35" fmla="*/ 659 h 744"/>
                <a:gd name="T36" fmla="*/ 138 w 355"/>
                <a:gd name="T37" fmla="*/ 661 h 744"/>
                <a:gd name="T38" fmla="*/ 138 w 355"/>
                <a:gd name="T39" fmla="*/ 706 h 744"/>
                <a:gd name="T40" fmla="*/ 177 w 355"/>
                <a:gd name="T41" fmla="*/ 744 h 744"/>
                <a:gd name="T42" fmla="*/ 216 w 355"/>
                <a:gd name="T43" fmla="*/ 706 h 744"/>
                <a:gd name="T44" fmla="*/ 216 w 355"/>
                <a:gd name="T45" fmla="*/ 661 h 744"/>
                <a:gd name="T46" fmla="*/ 225 w 355"/>
                <a:gd name="T47" fmla="*/ 659 h 744"/>
                <a:gd name="T48" fmla="*/ 355 w 355"/>
                <a:gd name="T49" fmla="*/ 499 h 744"/>
                <a:gd name="T50" fmla="*/ 189 w 355"/>
                <a:gd name="T51" fmla="*/ 335 h 744"/>
                <a:gd name="T52" fmla="*/ 187 w 355"/>
                <a:gd name="T53" fmla="*/ 335 h 744"/>
                <a:gd name="T54" fmla="*/ 186 w 355"/>
                <a:gd name="T55" fmla="*/ 335 h 744"/>
                <a:gd name="T56" fmla="*/ 77 w 355"/>
                <a:gd name="T57" fmla="*/ 245 h 744"/>
                <a:gd name="T58" fmla="*/ 177 w 355"/>
                <a:gd name="T59" fmla="*/ 157 h 744"/>
                <a:gd name="T60" fmla="*/ 270 w 355"/>
                <a:gd name="T61" fmla="*/ 218 h 744"/>
                <a:gd name="T62" fmla="*/ 270 w 355"/>
                <a:gd name="T63" fmla="*/ 219 h 744"/>
                <a:gd name="T64" fmla="*/ 272 w 355"/>
                <a:gd name="T65" fmla="*/ 224 h 744"/>
                <a:gd name="T66" fmla="*/ 307 w 355"/>
                <a:gd name="T67" fmla="*/ 245 h 744"/>
                <a:gd name="T68" fmla="*/ 324 w 355"/>
                <a:gd name="T69" fmla="*/ 241 h 744"/>
                <a:gd name="T70" fmla="*/ 342 w 355"/>
                <a:gd name="T71" fmla="*/ 189 h 744"/>
                <a:gd name="T72" fmla="*/ 341 w 355"/>
                <a:gd name="T73" fmla="*/ 188 h 744"/>
                <a:gd name="T74" fmla="*/ 225 w 355"/>
                <a:gd name="T75" fmla="*/ 86 h 744"/>
                <a:gd name="T76" fmla="*/ 216 w 355"/>
                <a:gd name="T77" fmla="*/ 83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5" h="744">
                  <a:moveTo>
                    <a:pt x="216" y="83"/>
                  </a:moveTo>
                  <a:cubicBezTo>
                    <a:pt x="216" y="35"/>
                    <a:pt x="216" y="35"/>
                    <a:pt x="216" y="35"/>
                  </a:cubicBezTo>
                  <a:cubicBezTo>
                    <a:pt x="214" y="16"/>
                    <a:pt x="198" y="0"/>
                    <a:pt x="178" y="0"/>
                  </a:cubicBezTo>
                  <a:cubicBezTo>
                    <a:pt x="156" y="0"/>
                    <a:pt x="139" y="18"/>
                    <a:pt x="139" y="39"/>
                  </a:cubicBezTo>
                  <a:cubicBezTo>
                    <a:pt x="139" y="83"/>
                    <a:pt x="139" y="83"/>
                    <a:pt x="139" y="83"/>
                  </a:cubicBezTo>
                  <a:cubicBezTo>
                    <a:pt x="129" y="85"/>
                    <a:pt x="129" y="85"/>
                    <a:pt x="129" y="85"/>
                  </a:cubicBezTo>
                  <a:cubicBezTo>
                    <a:pt x="54" y="101"/>
                    <a:pt x="0" y="168"/>
                    <a:pt x="0" y="245"/>
                  </a:cubicBezTo>
                  <a:cubicBezTo>
                    <a:pt x="0" y="292"/>
                    <a:pt x="21" y="375"/>
                    <a:pt x="166" y="409"/>
                  </a:cubicBezTo>
                  <a:cubicBezTo>
                    <a:pt x="168" y="409"/>
                    <a:pt x="168" y="409"/>
                    <a:pt x="168" y="409"/>
                  </a:cubicBezTo>
                  <a:cubicBezTo>
                    <a:pt x="169" y="410"/>
                    <a:pt x="169" y="410"/>
                    <a:pt x="169" y="410"/>
                  </a:cubicBezTo>
                  <a:cubicBezTo>
                    <a:pt x="277" y="434"/>
                    <a:pt x="277" y="483"/>
                    <a:pt x="277" y="499"/>
                  </a:cubicBezTo>
                  <a:cubicBezTo>
                    <a:pt x="277" y="557"/>
                    <a:pt x="227" y="587"/>
                    <a:pt x="177" y="587"/>
                  </a:cubicBezTo>
                  <a:cubicBezTo>
                    <a:pt x="177" y="587"/>
                    <a:pt x="177" y="587"/>
                    <a:pt x="177" y="587"/>
                  </a:cubicBezTo>
                  <a:cubicBezTo>
                    <a:pt x="137" y="587"/>
                    <a:pt x="101" y="564"/>
                    <a:pt x="85" y="527"/>
                  </a:cubicBezTo>
                  <a:cubicBezTo>
                    <a:pt x="79" y="512"/>
                    <a:pt x="65" y="503"/>
                    <a:pt x="49" y="503"/>
                  </a:cubicBezTo>
                  <a:cubicBezTo>
                    <a:pt x="44" y="503"/>
                    <a:pt x="39" y="504"/>
                    <a:pt x="34" y="506"/>
                  </a:cubicBezTo>
                  <a:cubicBezTo>
                    <a:pt x="14" y="514"/>
                    <a:pt x="5" y="537"/>
                    <a:pt x="13" y="557"/>
                  </a:cubicBezTo>
                  <a:cubicBezTo>
                    <a:pt x="34" y="607"/>
                    <a:pt x="77" y="645"/>
                    <a:pt x="129" y="659"/>
                  </a:cubicBezTo>
                  <a:cubicBezTo>
                    <a:pt x="138" y="661"/>
                    <a:pt x="138" y="661"/>
                    <a:pt x="138" y="661"/>
                  </a:cubicBezTo>
                  <a:cubicBezTo>
                    <a:pt x="138" y="706"/>
                    <a:pt x="138" y="706"/>
                    <a:pt x="138" y="706"/>
                  </a:cubicBezTo>
                  <a:cubicBezTo>
                    <a:pt x="138" y="727"/>
                    <a:pt x="156" y="744"/>
                    <a:pt x="177" y="744"/>
                  </a:cubicBezTo>
                  <a:cubicBezTo>
                    <a:pt x="199" y="744"/>
                    <a:pt x="216" y="727"/>
                    <a:pt x="216" y="706"/>
                  </a:cubicBezTo>
                  <a:cubicBezTo>
                    <a:pt x="216" y="661"/>
                    <a:pt x="216" y="661"/>
                    <a:pt x="216" y="661"/>
                  </a:cubicBezTo>
                  <a:cubicBezTo>
                    <a:pt x="225" y="659"/>
                    <a:pt x="225" y="659"/>
                    <a:pt x="225" y="659"/>
                  </a:cubicBezTo>
                  <a:cubicBezTo>
                    <a:pt x="301" y="643"/>
                    <a:pt x="355" y="576"/>
                    <a:pt x="355" y="499"/>
                  </a:cubicBezTo>
                  <a:cubicBezTo>
                    <a:pt x="355" y="452"/>
                    <a:pt x="333" y="369"/>
                    <a:pt x="189" y="335"/>
                  </a:cubicBezTo>
                  <a:cubicBezTo>
                    <a:pt x="187" y="335"/>
                    <a:pt x="187" y="335"/>
                    <a:pt x="187" y="335"/>
                  </a:cubicBezTo>
                  <a:cubicBezTo>
                    <a:pt x="186" y="335"/>
                    <a:pt x="186" y="335"/>
                    <a:pt x="186" y="335"/>
                  </a:cubicBezTo>
                  <a:cubicBezTo>
                    <a:pt x="77" y="310"/>
                    <a:pt x="77" y="261"/>
                    <a:pt x="77" y="245"/>
                  </a:cubicBezTo>
                  <a:cubicBezTo>
                    <a:pt x="77" y="187"/>
                    <a:pt x="128" y="157"/>
                    <a:pt x="177" y="157"/>
                  </a:cubicBezTo>
                  <a:cubicBezTo>
                    <a:pt x="218" y="157"/>
                    <a:pt x="254" y="181"/>
                    <a:pt x="270" y="218"/>
                  </a:cubicBezTo>
                  <a:cubicBezTo>
                    <a:pt x="270" y="219"/>
                    <a:pt x="270" y="219"/>
                    <a:pt x="270" y="219"/>
                  </a:cubicBezTo>
                  <a:cubicBezTo>
                    <a:pt x="271" y="221"/>
                    <a:pt x="271" y="222"/>
                    <a:pt x="272" y="224"/>
                  </a:cubicBezTo>
                  <a:cubicBezTo>
                    <a:pt x="279" y="237"/>
                    <a:pt x="292" y="245"/>
                    <a:pt x="307" y="245"/>
                  </a:cubicBezTo>
                  <a:cubicBezTo>
                    <a:pt x="313" y="245"/>
                    <a:pt x="319" y="244"/>
                    <a:pt x="324" y="241"/>
                  </a:cubicBezTo>
                  <a:cubicBezTo>
                    <a:pt x="343" y="231"/>
                    <a:pt x="351" y="208"/>
                    <a:pt x="342" y="189"/>
                  </a:cubicBezTo>
                  <a:cubicBezTo>
                    <a:pt x="341" y="188"/>
                    <a:pt x="341" y="188"/>
                    <a:pt x="341" y="188"/>
                  </a:cubicBezTo>
                  <a:cubicBezTo>
                    <a:pt x="320" y="138"/>
                    <a:pt x="278" y="100"/>
                    <a:pt x="225" y="86"/>
                  </a:cubicBezTo>
                  <a:lnTo>
                    <a:pt x="216" y="8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5" name="Freeform: Shape 74">
              <a:extLst>
                <a:ext uri="{FF2B5EF4-FFF2-40B4-BE49-F238E27FC236}">
                  <a16:creationId xmlns:a16="http://schemas.microsoft.com/office/drawing/2014/main" id="{BAB68EEF-7749-473F-90FC-4E8AF9E1C723}"/>
                </a:ext>
              </a:extLst>
            </p:cNvPr>
            <p:cNvSpPr>
              <a:spLocks/>
            </p:cNvSpPr>
            <p:nvPr/>
          </p:nvSpPr>
          <p:spPr bwMode="auto">
            <a:xfrm flipH="1">
              <a:off x="3405966" y="2408479"/>
              <a:ext cx="747529" cy="711119"/>
            </a:xfrm>
            <a:custGeom>
              <a:avLst/>
              <a:gdLst>
                <a:gd name="connsiteX0" fmla="*/ 50800 w 1238250"/>
                <a:gd name="connsiteY0" fmla="*/ 947738 h 1177925"/>
                <a:gd name="connsiteX1" fmla="*/ 50800 w 1238250"/>
                <a:gd name="connsiteY1" fmla="*/ 1016019 h 1177925"/>
                <a:gd name="connsiteX2" fmla="*/ 160236 w 1238250"/>
                <a:gd name="connsiteY2" fmla="*/ 1124862 h 1177925"/>
                <a:gd name="connsiteX3" fmla="*/ 685800 w 1238250"/>
                <a:gd name="connsiteY3" fmla="*/ 1125538 h 1177925"/>
                <a:gd name="connsiteX4" fmla="*/ 675667 w 1238250"/>
                <a:gd name="connsiteY4" fmla="*/ 1112693 h 1177925"/>
                <a:gd name="connsiteX5" fmla="*/ 643917 w 1238250"/>
                <a:gd name="connsiteY5" fmla="*/ 1016019 h 1177925"/>
                <a:gd name="connsiteX6" fmla="*/ 643917 w 1238250"/>
                <a:gd name="connsiteY6" fmla="*/ 947738 h 1177925"/>
                <a:gd name="connsiteX7" fmla="*/ 50800 w 1238250"/>
                <a:gd name="connsiteY7" fmla="*/ 947738 h 1177925"/>
                <a:gd name="connsiteX8" fmla="*/ 297935 w 1238250"/>
                <a:gd name="connsiteY8" fmla="*/ 0 h 1177925"/>
                <a:gd name="connsiteX9" fmla="*/ 1077150 w 1238250"/>
                <a:gd name="connsiteY9" fmla="*/ 0 h 1177925"/>
                <a:gd name="connsiteX10" fmla="*/ 1238250 w 1238250"/>
                <a:gd name="connsiteY10" fmla="*/ 161889 h 1177925"/>
                <a:gd name="connsiteX11" fmla="*/ 1238250 w 1238250"/>
                <a:gd name="connsiteY11" fmla="*/ 255364 h 1177925"/>
                <a:gd name="connsiteX12" fmla="*/ 1212636 w 1238250"/>
                <a:gd name="connsiteY12" fmla="*/ 281781 h 1177925"/>
                <a:gd name="connsiteX13" fmla="*/ 1081194 w 1238250"/>
                <a:gd name="connsiteY13" fmla="*/ 281781 h 1177925"/>
                <a:gd name="connsiteX14" fmla="*/ 1054906 w 1238250"/>
                <a:gd name="connsiteY14" fmla="*/ 255364 h 1177925"/>
                <a:gd name="connsiteX15" fmla="*/ 1081194 w 1238250"/>
                <a:gd name="connsiteY15" fmla="*/ 229624 h 1177925"/>
                <a:gd name="connsiteX16" fmla="*/ 1186347 w 1238250"/>
                <a:gd name="connsiteY16" fmla="*/ 229624 h 1177925"/>
                <a:gd name="connsiteX17" fmla="*/ 1186347 w 1238250"/>
                <a:gd name="connsiteY17" fmla="*/ 161889 h 1177925"/>
                <a:gd name="connsiteX18" fmla="*/ 1076476 w 1238250"/>
                <a:gd name="connsiteY18" fmla="*/ 52157 h 1177925"/>
                <a:gd name="connsiteX19" fmla="*/ 967278 w 1238250"/>
                <a:gd name="connsiteY19" fmla="*/ 161889 h 1177925"/>
                <a:gd name="connsiteX20" fmla="*/ 967278 w 1238250"/>
                <a:gd name="connsiteY20" fmla="*/ 1016037 h 1177925"/>
                <a:gd name="connsiteX21" fmla="*/ 805503 w 1238250"/>
                <a:gd name="connsiteY21" fmla="*/ 1177925 h 1177925"/>
                <a:gd name="connsiteX22" fmla="*/ 161101 w 1238250"/>
                <a:gd name="connsiteY22" fmla="*/ 1177925 h 1177925"/>
                <a:gd name="connsiteX23" fmla="*/ 0 w 1238250"/>
                <a:gd name="connsiteY23" fmla="*/ 1016037 h 1177925"/>
                <a:gd name="connsiteX24" fmla="*/ 0 w 1238250"/>
                <a:gd name="connsiteY24" fmla="*/ 921884 h 1177925"/>
                <a:gd name="connsiteX25" fmla="*/ 25615 w 1238250"/>
                <a:gd name="connsiteY25" fmla="*/ 895467 h 1177925"/>
                <a:gd name="connsiteX26" fmla="*/ 670017 w 1238250"/>
                <a:gd name="connsiteY26" fmla="*/ 895467 h 1177925"/>
                <a:gd name="connsiteX27" fmla="*/ 696305 w 1238250"/>
                <a:gd name="connsiteY27" fmla="*/ 921884 h 1177925"/>
                <a:gd name="connsiteX28" fmla="*/ 696305 w 1238250"/>
                <a:gd name="connsiteY28" fmla="*/ 1016037 h 1177925"/>
                <a:gd name="connsiteX29" fmla="*/ 805503 w 1238250"/>
                <a:gd name="connsiteY29" fmla="*/ 1125769 h 1177925"/>
                <a:gd name="connsiteX30" fmla="*/ 914701 w 1238250"/>
                <a:gd name="connsiteY30" fmla="*/ 1016037 h 1177925"/>
                <a:gd name="connsiteX31" fmla="*/ 914701 w 1238250"/>
                <a:gd name="connsiteY31" fmla="*/ 161889 h 1177925"/>
                <a:gd name="connsiteX32" fmla="*/ 947730 w 1238250"/>
                <a:gd name="connsiteY32" fmla="*/ 65704 h 1177925"/>
                <a:gd name="connsiteX33" fmla="*/ 957167 w 1238250"/>
                <a:gd name="connsiteY33" fmla="*/ 52157 h 1177925"/>
                <a:gd name="connsiteX34" fmla="*/ 297935 w 1238250"/>
                <a:gd name="connsiteY34" fmla="*/ 52157 h 1177925"/>
                <a:gd name="connsiteX35" fmla="*/ 187389 w 1238250"/>
                <a:gd name="connsiteY35" fmla="*/ 163921 h 1177925"/>
                <a:gd name="connsiteX36" fmla="*/ 187389 w 1238250"/>
                <a:gd name="connsiteY36" fmla="*/ 799960 h 1177925"/>
                <a:gd name="connsiteX37" fmla="*/ 161101 w 1238250"/>
                <a:gd name="connsiteY37" fmla="*/ 826377 h 1177925"/>
                <a:gd name="connsiteX38" fmla="*/ 134812 w 1238250"/>
                <a:gd name="connsiteY38" fmla="*/ 799960 h 1177925"/>
                <a:gd name="connsiteX39" fmla="*/ 134812 w 1238250"/>
                <a:gd name="connsiteY39" fmla="*/ 163921 h 1177925"/>
                <a:gd name="connsiteX40" fmla="*/ 297935 w 1238250"/>
                <a:gd name="connsiteY40" fmla="*/ 0 h 117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38250" h="1177925">
                  <a:moveTo>
                    <a:pt x="50800" y="947738"/>
                  </a:moveTo>
                  <a:cubicBezTo>
                    <a:pt x="50800" y="947738"/>
                    <a:pt x="50800" y="947738"/>
                    <a:pt x="50800" y="1016019"/>
                  </a:cubicBezTo>
                  <a:cubicBezTo>
                    <a:pt x="50800" y="1076187"/>
                    <a:pt x="100114" y="1124862"/>
                    <a:pt x="160236" y="1124862"/>
                  </a:cubicBezTo>
                  <a:lnTo>
                    <a:pt x="685800" y="1125538"/>
                  </a:lnTo>
                  <a:cubicBezTo>
                    <a:pt x="685800" y="1125538"/>
                    <a:pt x="685800" y="1125538"/>
                    <a:pt x="675667" y="1112693"/>
                  </a:cubicBezTo>
                  <a:cubicBezTo>
                    <a:pt x="655401" y="1084975"/>
                    <a:pt x="643917" y="1050497"/>
                    <a:pt x="643917" y="1016019"/>
                  </a:cubicBezTo>
                  <a:cubicBezTo>
                    <a:pt x="643917" y="1016019"/>
                    <a:pt x="643917" y="1016019"/>
                    <a:pt x="643917" y="947738"/>
                  </a:cubicBezTo>
                  <a:cubicBezTo>
                    <a:pt x="643917" y="947738"/>
                    <a:pt x="643917" y="947738"/>
                    <a:pt x="50800" y="947738"/>
                  </a:cubicBezTo>
                  <a:close/>
                  <a:moveTo>
                    <a:pt x="297935" y="0"/>
                  </a:moveTo>
                  <a:cubicBezTo>
                    <a:pt x="297935" y="0"/>
                    <a:pt x="297935" y="0"/>
                    <a:pt x="1077150" y="0"/>
                  </a:cubicBezTo>
                  <a:cubicBezTo>
                    <a:pt x="1165452" y="0"/>
                    <a:pt x="1238250" y="72477"/>
                    <a:pt x="1238250" y="161889"/>
                  </a:cubicBezTo>
                  <a:cubicBezTo>
                    <a:pt x="1238250" y="161889"/>
                    <a:pt x="1238250" y="161889"/>
                    <a:pt x="1238250" y="255364"/>
                  </a:cubicBezTo>
                  <a:cubicBezTo>
                    <a:pt x="1238250" y="270266"/>
                    <a:pt x="1226791" y="281781"/>
                    <a:pt x="1212636" y="281781"/>
                  </a:cubicBezTo>
                  <a:cubicBezTo>
                    <a:pt x="1212636" y="281781"/>
                    <a:pt x="1212636" y="281781"/>
                    <a:pt x="1081194" y="281781"/>
                  </a:cubicBezTo>
                  <a:cubicBezTo>
                    <a:pt x="1067039" y="281781"/>
                    <a:pt x="1054906" y="270266"/>
                    <a:pt x="1054906" y="255364"/>
                  </a:cubicBezTo>
                  <a:cubicBezTo>
                    <a:pt x="1054906" y="241139"/>
                    <a:pt x="1067039" y="229624"/>
                    <a:pt x="1081194" y="229624"/>
                  </a:cubicBezTo>
                  <a:cubicBezTo>
                    <a:pt x="1081194" y="229624"/>
                    <a:pt x="1081194" y="229624"/>
                    <a:pt x="1186347" y="229624"/>
                  </a:cubicBezTo>
                  <a:cubicBezTo>
                    <a:pt x="1186347" y="229624"/>
                    <a:pt x="1186347" y="229624"/>
                    <a:pt x="1186347" y="161889"/>
                  </a:cubicBezTo>
                  <a:cubicBezTo>
                    <a:pt x="1186347" y="101604"/>
                    <a:pt x="1137141" y="52157"/>
                    <a:pt x="1076476" y="52157"/>
                  </a:cubicBezTo>
                  <a:cubicBezTo>
                    <a:pt x="1016484" y="52157"/>
                    <a:pt x="967278" y="101604"/>
                    <a:pt x="967278" y="161889"/>
                  </a:cubicBezTo>
                  <a:cubicBezTo>
                    <a:pt x="967278" y="161889"/>
                    <a:pt x="967278" y="161889"/>
                    <a:pt x="967278" y="1016037"/>
                  </a:cubicBezTo>
                  <a:cubicBezTo>
                    <a:pt x="967278" y="1105448"/>
                    <a:pt x="894479" y="1177925"/>
                    <a:pt x="805503" y="1177925"/>
                  </a:cubicBezTo>
                  <a:cubicBezTo>
                    <a:pt x="805503" y="1177925"/>
                    <a:pt x="805503" y="1177925"/>
                    <a:pt x="161101" y="1177925"/>
                  </a:cubicBezTo>
                  <a:cubicBezTo>
                    <a:pt x="72799" y="1177925"/>
                    <a:pt x="0" y="1104771"/>
                    <a:pt x="0" y="1016037"/>
                  </a:cubicBezTo>
                  <a:cubicBezTo>
                    <a:pt x="0" y="1016037"/>
                    <a:pt x="0" y="1016037"/>
                    <a:pt x="0" y="921884"/>
                  </a:cubicBezTo>
                  <a:cubicBezTo>
                    <a:pt x="0" y="906982"/>
                    <a:pt x="11459" y="895467"/>
                    <a:pt x="25615" y="895467"/>
                  </a:cubicBezTo>
                  <a:cubicBezTo>
                    <a:pt x="25615" y="895467"/>
                    <a:pt x="25615" y="895467"/>
                    <a:pt x="670017" y="895467"/>
                  </a:cubicBezTo>
                  <a:cubicBezTo>
                    <a:pt x="684846" y="895467"/>
                    <a:pt x="696305" y="906982"/>
                    <a:pt x="696305" y="921884"/>
                  </a:cubicBezTo>
                  <a:cubicBezTo>
                    <a:pt x="696305" y="921884"/>
                    <a:pt x="696305" y="921884"/>
                    <a:pt x="696305" y="1016037"/>
                  </a:cubicBezTo>
                  <a:cubicBezTo>
                    <a:pt x="696305" y="1076322"/>
                    <a:pt x="745512" y="1125769"/>
                    <a:pt x="805503" y="1125769"/>
                  </a:cubicBezTo>
                  <a:cubicBezTo>
                    <a:pt x="866169" y="1125769"/>
                    <a:pt x="914701" y="1076322"/>
                    <a:pt x="914701" y="1016037"/>
                  </a:cubicBezTo>
                  <a:cubicBezTo>
                    <a:pt x="914701" y="1016037"/>
                    <a:pt x="914701" y="1016037"/>
                    <a:pt x="914701" y="161889"/>
                  </a:cubicBezTo>
                  <a:cubicBezTo>
                    <a:pt x="915375" y="127343"/>
                    <a:pt x="926834" y="92798"/>
                    <a:pt x="947730" y="65704"/>
                  </a:cubicBezTo>
                  <a:cubicBezTo>
                    <a:pt x="947730" y="65704"/>
                    <a:pt x="947730" y="65704"/>
                    <a:pt x="957167" y="52157"/>
                  </a:cubicBezTo>
                  <a:cubicBezTo>
                    <a:pt x="957167" y="52157"/>
                    <a:pt x="957167" y="52157"/>
                    <a:pt x="297935" y="52157"/>
                  </a:cubicBezTo>
                  <a:cubicBezTo>
                    <a:pt x="237270" y="52834"/>
                    <a:pt x="187389" y="102281"/>
                    <a:pt x="187389" y="163921"/>
                  </a:cubicBezTo>
                  <a:cubicBezTo>
                    <a:pt x="187389" y="163921"/>
                    <a:pt x="187389" y="163921"/>
                    <a:pt x="187389" y="799960"/>
                  </a:cubicBezTo>
                  <a:cubicBezTo>
                    <a:pt x="187389" y="814861"/>
                    <a:pt x="175930" y="826377"/>
                    <a:pt x="161101" y="826377"/>
                  </a:cubicBezTo>
                  <a:cubicBezTo>
                    <a:pt x="146946" y="826377"/>
                    <a:pt x="134812" y="814861"/>
                    <a:pt x="134812" y="799960"/>
                  </a:cubicBezTo>
                  <a:cubicBezTo>
                    <a:pt x="134812" y="799960"/>
                    <a:pt x="134812" y="799960"/>
                    <a:pt x="134812" y="163921"/>
                  </a:cubicBezTo>
                  <a:cubicBezTo>
                    <a:pt x="134812" y="73832"/>
                    <a:pt x="208285" y="0"/>
                    <a:pt x="29793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765" dirty="0"/>
            </a:p>
          </p:txBody>
        </p:sp>
        <p:sp>
          <p:nvSpPr>
            <p:cNvPr id="76" name="Freeform 9">
              <a:extLst>
                <a:ext uri="{FF2B5EF4-FFF2-40B4-BE49-F238E27FC236}">
                  <a16:creationId xmlns:a16="http://schemas.microsoft.com/office/drawing/2014/main" id="{E2A376E2-9030-4295-BDA4-0AE3906CCD42}"/>
                </a:ext>
              </a:extLst>
            </p:cNvPr>
            <p:cNvSpPr>
              <a:spLocks/>
            </p:cNvSpPr>
            <p:nvPr/>
          </p:nvSpPr>
          <p:spPr bwMode="auto">
            <a:xfrm flipH="1">
              <a:off x="3665684" y="2643283"/>
              <a:ext cx="128422" cy="32585"/>
            </a:xfrm>
            <a:custGeom>
              <a:avLst/>
              <a:gdLst>
                <a:gd name="T0" fmla="*/ 39 w 317"/>
                <a:gd name="T1" fmla="*/ 78 h 78"/>
                <a:gd name="T2" fmla="*/ 278 w 317"/>
                <a:gd name="T3" fmla="*/ 78 h 78"/>
                <a:gd name="T4" fmla="*/ 317 w 317"/>
                <a:gd name="T5" fmla="*/ 39 h 78"/>
                <a:gd name="T6" fmla="*/ 278 w 317"/>
                <a:gd name="T7" fmla="*/ 0 h 78"/>
                <a:gd name="T8" fmla="*/ 39 w 317"/>
                <a:gd name="T9" fmla="*/ 0 h 78"/>
                <a:gd name="T10" fmla="*/ 0 w 317"/>
                <a:gd name="T11" fmla="*/ 39 h 78"/>
                <a:gd name="T12" fmla="*/ 39 w 317"/>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317" h="78">
                  <a:moveTo>
                    <a:pt x="39" y="78"/>
                  </a:moveTo>
                  <a:cubicBezTo>
                    <a:pt x="278" y="78"/>
                    <a:pt x="278" y="78"/>
                    <a:pt x="278" y="78"/>
                  </a:cubicBezTo>
                  <a:cubicBezTo>
                    <a:pt x="300" y="78"/>
                    <a:pt x="317" y="60"/>
                    <a:pt x="317" y="39"/>
                  </a:cubicBezTo>
                  <a:cubicBezTo>
                    <a:pt x="317" y="17"/>
                    <a:pt x="300" y="0"/>
                    <a:pt x="278" y="0"/>
                  </a:cubicBezTo>
                  <a:cubicBezTo>
                    <a:pt x="39" y="0"/>
                    <a:pt x="39" y="0"/>
                    <a:pt x="39" y="0"/>
                  </a:cubicBezTo>
                  <a:cubicBezTo>
                    <a:pt x="17" y="0"/>
                    <a:pt x="0" y="17"/>
                    <a:pt x="0" y="39"/>
                  </a:cubicBezTo>
                  <a:cubicBezTo>
                    <a:pt x="0" y="60"/>
                    <a:pt x="17" y="78"/>
                    <a:pt x="39" y="7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7" name="Freeform 10">
              <a:extLst>
                <a:ext uri="{FF2B5EF4-FFF2-40B4-BE49-F238E27FC236}">
                  <a16:creationId xmlns:a16="http://schemas.microsoft.com/office/drawing/2014/main" id="{0868A5CF-6300-46E2-A371-B850683AEC86}"/>
                </a:ext>
              </a:extLst>
            </p:cNvPr>
            <p:cNvSpPr>
              <a:spLocks/>
            </p:cNvSpPr>
            <p:nvPr/>
          </p:nvSpPr>
          <p:spPr bwMode="auto">
            <a:xfrm flipH="1">
              <a:off x="3665684" y="2742954"/>
              <a:ext cx="128422" cy="32585"/>
            </a:xfrm>
            <a:custGeom>
              <a:avLst/>
              <a:gdLst>
                <a:gd name="T0" fmla="*/ 39 w 317"/>
                <a:gd name="T1" fmla="*/ 78 h 78"/>
                <a:gd name="T2" fmla="*/ 278 w 317"/>
                <a:gd name="T3" fmla="*/ 78 h 78"/>
                <a:gd name="T4" fmla="*/ 317 w 317"/>
                <a:gd name="T5" fmla="*/ 39 h 78"/>
                <a:gd name="T6" fmla="*/ 278 w 317"/>
                <a:gd name="T7" fmla="*/ 0 h 78"/>
                <a:gd name="T8" fmla="*/ 39 w 317"/>
                <a:gd name="T9" fmla="*/ 0 h 78"/>
                <a:gd name="T10" fmla="*/ 0 w 317"/>
                <a:gd name="T11" fmla="*/ 39 h 78"/>
                <a:gd name="T12" fmla="*/ 39 w 317"/>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317" h="78">
                  <a:moveTo>
                    <a:pt x="39" y="78"/>
                  </a:moveTo>
                  <a:cubicBezTo>
                    <a:pt x="278" y="78"/>
                    <a:pt x="278" y="78"/>
                    <a:pt x="278" y="78"/>
                  </a:cubicBezTo>
                  <a:cubicBezTo>
                    <a:pt x="300" y="78"/>
                    <a:pt x="317" y="60"/>
                    <a:pt x="317" y="39"/>
                  </a:cubicBezTo>
                  <a:cubicBezTo>
                    <a:pt x="317" y="17"/>
                    <a:pt x="300" y="0"/>
                    <a:pt x="278" y="0"/>
                  </a:cubicBezTo>
                  <a:cubicBezTo>
                    <a:pt x="39" y="0"/>
                    <a:pt x="39" y="0"/>
                    <a:pt x="39" y="0"/>
                  </a:cubicBezTo>
                  <a:cubicBezTo>
                    <a:pt x="17" y="0"/>
                    <a:pt x="0" y="17"/>
                    <a:pt x="0" y="39"/>
                  </a:cubicBezTo>
                  <a:cubicBezTo>
                    <a:pt x="0" y="60"/>
                    <a:pt x="18" y="78"/>
                    <a:pt x="39" y="7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78" name="Freeform 11">
              <a:extLst>
                <a:ext uri="{FF2B5EF4-FFF2-40B4-BE49-F238E27FC236}">
                  <a16:creationId xmlns:a16="http://schemas.microsoft.com/office/drawing/2014/main" id="{9B5B6E73-ADDA-49A7-9DEB-C23914F17186}"/>
                </a:ext>
              </a:extLst>
            </p:cNvPr>
            <p:cNvSpPr>
              <a:spLocks/>
            </p:cNvSpPr>
            <p:nvPr/>
          </p:nvSpPr>
          <p:spPr bwMode="auto">
            <a:xfrm flipH="1">
              <a:off x="3665684" y="2543611"/>
              <a:ext cx="128422" cy="31627"/>
            </a:xfrm>
            <a:custGeom>
              <a:avLst/>
              <a:gdLst>
                <a:gd name="T0" fmla="*/ 39 w 317"/>
                <a:gd name="T1" fmla="*/ 78 h 78"/>
                <a:gd name="T2" fmla="*/ 278 w 317"/>
                <a:gd name="T3" fmla="*/ 78 h 78"/>
                <a:gd name="T4" fmla="*/ 317 w 317"/>
                <a:gd name="T5" fmla="*/ 39 h 78"/>
                <a:gd name="T6" fmla="*/ 278 w 317"/>
                <a:gd name="T7" fmla="*/ 0 h 78"/>
                <a:gd name="T8" fmla="*/ 39 w 317"/>
                <a:gd name="T9" fmla="*/ 0 h 78"/>
                <a:gd name="T10" fmla="*/ 0 w 317"/>
                <a:gd name="T11" fmla="*/ 39 h 78"/>
                <a:gd name="T12" fmla="*/ 39 w 317"/>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317" h="78">
                  <a:moveTo>
                    <a:pt x="39" y="78"/>
                  </a:moveTo>
                  <a:cubicBezTo>
                    <a:pt x="278" y="78"/>
                    <a:pt x="278" y="78"/>
                    <a:pt x="278" y="78"/>
                  </a:cubicBezTo>
                  <a:cubicBezTo>
                    <a:pt x="300" y="78"/>
                    <a:pt x="317" y="60"/>
                    <a:pt x="317" y="39"/>
                  </a:cubicBezTo>
                  <a:cubicBezTo>
                    <a:pt x="317" y="17"/>
                    <a:pt x="300" y="0"/>
                    <a:pt x="278" y="0"/>
                  </a:cubicBezTo>
                  <a:cubicBezTo>
                    <a:pt x="39" y="0"/>
                    <a:pt x="39" y="0"/>
                    <a:pt x="39" y="0"/>
                  </a:cubicBezTo>
                  <a:cubicBezTo>
                    <a:pt x="17" y="0"/>
                    <a:pt x="0" y="17"/>
                    <a:pt x="0" y="39"/>
                  </a:cubicBezTo>
                  <a:cubicBezTo>
                    <a:pt x="0" y="60"/>
                    <a:pt x="17" y="78"/>
                    <a:pt x="39" y="7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79" name="Freeform: Shape 78">
            <a:extLst>
              <a:ext uri="{FF2B5EF4-FFF2-40B4-BE49-F238E27FC236}">
                <a16:creationId xmlns:a16="http://schemas.microsoft.com/office/drawing/2014/main" id="{6B8CC48D-8AEE-49AD-94A0-45AD4FE63C82}"/>
              </a:ext>
            </a:extLst>
          </p:cNvPr>
          <p:cNvSpPr>
            <a:spLocks noChangeAspect="1"/>
          </p:cNvSpPr>
          <p:nvPr/>
        </p:nvSpPr>
        <p:spPr bwMode="auto">
          <a:xfrm>
            <a:off x="478454" y="1598897"/>
            <a:ext cx="1912229" cy="2103451"/>
          </a:xfrm>
          <a:custGeom>
            <a:avLst/>
            <a:gdLst>
              <a:gd name="connsiteX0" fmla="*/ 1151947 w 2303894"/>
              <a:gd name="connsiteY0" fmla="*/ 0 h 2672519"/>
              <a:gd name="connsiteX1" fmla="*/ 2303894 w 2303894"/>
              <a:gd name="connsiteY1" fmla="*/ 575974 h 2672519"/>
              <a:gd name="connsiteX2" fmla="*/ 2303894 w 2303894"/>
              <a:gd name="connsiteY2" fmla="*/ 2096545 h 2672519"/>
              <a:gd name="connsiteX3" fmla="*/ 1151947 w 2303894"/>
              <a:gd name="connsiteY3" fmla="*/ 2672519 h 2672519"/>
              <a:gd name="connsiteX4" fmla="*/ 0 w 2303894"/>
              <a:gd name="connsiteY4" fmla="*/ 2096545 h 2672519"/>
              <a:gd name="connsiteX5" fmla="*/ 0 w 2303894"/>
              <a:gd name="connsiteY5" fmla="*/ 575974 h 267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894" h="2672519">
                <a:moveTo>
                  <a:pt x="1151947" y="0"/>
                </a:moveTo>
                <a:lnTo>
                  <a:pt x="2303894" y="575974"/>
                </a:lnTo>
                <a:lnTo>
                  <a:pt x="2303894" y="2096545"/>
                </a:lnTo>
                <a:lnTo>
                  <a:pt x="1151947" y="2672519"/>
                </a:lnTo>
                <a:lnTo>
                  <a:pt x="0" y="2096545"/>
                </a:lnTo>
                <a:lnTo>
                  <a:pt x="0" y="575974"/>
                </a:lnTo>
                <a:close/>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0" rIns="44821"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chemeClr val="tx1"/>
              </a:solidFill>
              <a:ea typeface="Segoe UI" pitchFamily="34" charset="0"/>
              <a:cs typeface="Segoe UI" pitchFamily="34" charset="0"/>
            </a:endParaRPr>
          </a:p>
        </p:txBody>
      </p:sp>
      <p:pic>
        <p:nvPicPr>
          <p:cNvPr id="80" name="Graphic 79" descr="Rocket">
            <a:extLst>
              <a:ext uri="{FF2B5EF4-FFF2-40B4-BE49-F238E27FC236}">
                <a16:creationId xmlns:a16="http://schemas.microsoft.com/office/drawing/2014/main" id="{079732BF-E5E3-40A8-9688-F4305AC0E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477" y="1937432"/>
            <a:ext cx="1504185" cy="1426380"/>
          </a:xfrm>
          <a:prstGeom prst="rect">
            <a:avLst/>
          </a:prstGeom>
        </p:spPr>
      </p:pic>
      <p:sp>
        <p:nvSpPr>
          <p:cNvPr id="81" name="Content Placeholder 2">
            <a:extLst>
              <a:ext uri="{FF2B5EF4-FFF2-40B4-BE49-F238E27FC236}">
                <a16:creationId xmlns:a16="http://schemas.microsoft.com/office/drawing/2014/main" id="{21B5E33F-DFB5-41FB-B8EF-BA44C73CE0D4}"/>
              </a:ext>
            </a:extLst>
          </p:cNvPr>
          <p:cNvSpPr txBox="1">
            <a:spLocks/>
          </p:cNvSpPr>
          <p:nvPr/>
        </p:nvSpPr>
        <p:spPr>
          <a:xfrm flipH="1">
            <a:off x="407558" y="3986270"/>
            <a:ext cx="2054019" cy="1109248"/>
          </a:xfrm>
          <a:prstGeom prst="rect">
            <a:avLst/>
          </a:prstGeom>
        </p:spPr>
        <p:txBody>
          <a:bodyPr vert="horz" wrap="square" lIns="0" tIns="0" rIns="89642" bIns="0"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algn="ctr">
              <a:lnSpc>
                <a:spcPct val="100000"/>
              </a:lnSpc>
              <a:buNone/>
              <a:defRPr/>
            </a:pPr>
            <a:r>
              <a:rPr lang="en-US" sz="1568" dirty="0">
                <a:solidFill>
                  <a:schemeClr val="tx1"/>
                </a:solidFill>
              </a:rPr>
              <a:t>Model your workflow and accelerate</a:t>
            </a:r>
            <a:r>
              <a:rPr lang="en-US" sz="1568">
                <a:solidFill>
                  <a:schemeClr val="tx1"/>
                </a:solidFill>
              </a:rPr>
              <a:t> development </a:t>
            </a:r>
            <a:r>
              <a:rPr lang="en-US" sz="1568" dirty="0">
                <a:solidFill>
                  <a:schemeClr val="tx1"/>
                </a:solidFill>
              </a:rPr>
              <a:t>with the Azure Blockchain App Builder</a:t>
            </a:r>
          </a:p>
        </p:txBody>
      </p:sp>
      <p:sp>
        <p:nvSpPr>
          <p:cNvPr id="82" name="Rectangle 81">
            <a:extLst>
              <a:ext uri="{FF2B5EF4-FFF2-40B4-BE49-F238E27FC236}">
                <a16:creationId xmlns:a16="http://schemas.microsoft.com/office/drawing/2014/main" id="{40B1289E-9300-44D0-98B4-A968AF925213}"/>
              </a:ext>
            </a:extLst>
          </p:cNvPr>
          <p:cNvSpPr/>
          <p:nvPr/>
        </p:nvSpPr>
        <p:spPr>
          <a:xfrm>
            <a:off x="2719763" y="3986271"/>
            <a:ext cx="1971854" cy="724143"/>
          </a:xfrm>
          <a:prstGeom prst="rect">
            <a:avLst/>
          </a:prstGeom>
        </p:spPr>
        <p:txBody>
          <a:bodyPr wrap="square" lIns="0" tIns="0" rIns="0" bIns="0" anchor="t">
            <a:spAutoFit/>
          </a:bodyPr>
          <a:lstStyle/>
          <a:p>
            <a:pPr marL="0" lvl="1" algn="ctr" defTabSz="896182">
              <a:spcBef>
                <a:spcPct val="20000"/>
              </a:spcBef>
              <a:buSzPct val="90000"/>
            </a:pPr>
            <a:r>
              <a:rPr lang="en-US" sz="1568" dirty="0"/>
              <a:t>Visit our </a:t>
            </a:r>
            <a:br>
              <a:rPr lang="en-US" sz="1568" dirty="0"/>
            </a:br>
            <a:r>
              <a:rPr lang="en-US" sz="1568" dirty="0"/>
              <a:t>Azure Blockchain Solutions Page</a:t>
            </a:r>
          </a:p>
        </p:txBody>
      </p:sp>
      <p:sp>
        <p:nvSpPr>
          <p:cNvPr id="83" name="Rectangle 82">
            <a:extLst>
              <a:ext uri="{FF2B5EF4-FFF2-40B4-BE49-F238E27FC236}">
                <a16:creationId xmlns:a16="http://schemas.microsoft.com/office/drawing/2014/main" id="{F537F325-7DB2-44D0-A075-FEF28F5D9324}"/>
              </a:ext>
            </a:extLst>
          </p:cNvPr>
          <p:cNvSpPr/>
          <p:nvPr/>
        </p:nvSpPr>
        <p:spPr>
          <a:xfrm>
            <a:off x="4990240" y="3986270"/>
            <a:ext cx="1971854" cy="482763"/>
          </a:xfrm>
          <a:prstGeom prst="rect">
            <a:avLst/>
          </a:prstGeom>
        </p:spPr>
        <p:txBody>
          <a:bodyPr wrap="square" lIns="0" tIns="0" rIns="0" bIns="0" anchor="t">
            <a:spAutoFit/>
          </a:bodyPr>
          <a:lstStyle/>
          <a:p>
            <a:pPr marL="0" lvl="1" algn="ctr" defTabSz="896182">
              <a:spcBef>
                <a:spcPct val="20000"/>
              </a:spcBef>
              <a:buSzPct val="90000"/>
            </a:pPr>
            <a:r>
              <a:rPr lang="en-US" sz="1568" dirty="0"/>
              <a:t>Learn more at the Azure Blockchain Blog</a:t>
            </a:r>
          </a:p>
        </p:txBody>
      </p:sp>
      <p:sp>
        <p:nvSpPr>
          <p:cNvPr id="84" name="Rectangle 83">
            <a:extLst>
              <a:ext uri="{FF2B5EF4-FFF2-40B4-BE49-F238E27FC236}">
                <a16:creationId xmlns:a16="http://schemas.microsoft.com/office/drawing/2014/main" id="{BEB381E7-4484-4611-8E38-B4EDC3591973}"/>
              </a:ext>
            </a:extLst>
          </p:cNvPr>
          <p:cNvSpPr/>
          <p:nvPr/>
        </p:nvSpPr>
        <p:spPr>
          <a:xfrm>
            <a:off x="7260716" y="3986271"/>
            <a:ext cx="1971854" cy="724143"/>
          </a:xfrm>
          <a:prstGeom prst="rect">
            <a:avLst/>
          </a:prstGeom>
        </p:spPr>
        <p:txBody>
          <a:bodyPr wrap="square" lIns="0" tIns="0" rIns="0" bIns="0" anchor="t">
            <a:spAutoFit/>
          </a:bodyPr>
          <a:lstStyle/>
          <a:p>
            <a:pPr marL="0" lvl="1" algn="ctr" defTabSz="896182">
              <a:spcBef>
                <a:spcPct val="20000"/>
              </a:spcBef>
              <a:buSzPct val="90000"/>
            </a:pPr>
            <a:r>
              <a:rPr lang="en-US" sz="1568" dirty="0"/>
              <a:t>Contact your account team to connect with a blockchain expert</a:t>
            </a:r>
          </a:p>
        </p:txBody>
      </p:sp>
      <p:sp>
        <p:nvSpPr>
          <p:cNvPr id="85" name="Rectangle 84">
            <a:extLst>
              <a:ext uri="{FF2B5EF4-FFF2-40B4-BE49-F238E27FC236}">
                <a16:creationId xmlns:a16="http://schemas.microsoft.com/office/drawing/2014/main" id="{D93B2805-22F2-432E-977A-1F9B54D6998D}"/>
              </a:ext>
            </a:extLst>
          </p:cNvPr>
          <p:cNvSpPr/>
          <p:nvPr/>
        </p:nvSpPr>
        <p:spPr>
          <a:xfrm>
            <a:off x="9531193" y="3986271"/>
            <a:ext cx="1971854" cy="482763"/>
          </a:xfrm>
          <a:prstGeom prst="rect">
            <a:avLst/>
          </a:prstGeom>
        </p:spPr>
        <p:txBody>
          <a:bodyPr wrap="square" lIns="0" tIns="0" rIns="0" bIns="0" anchor="t">
            <a:spAutoFit/>
          </a:bodyPr>
          <a:lstStyle/>
          <a:p>
            <a:pPr marL="0" lvl="1" algn="ctr" defTabSz="896182">
              <a:spcBef>
                <a:spcPct val="20000"/>
              </a:spcBef>
              <a:buSzPct val="90000"/>
            </a:pPr>
            <a:r>
              <a:rPr lang="en-US" sz="1568" dirty="0"/>
              <a:t>Join the conversation on Azure Advisors</a:t>
            </a:r>
          </a:p>
        </p:txBody>
      </p:sp>
      <p:sp>
        <p:nvSpPr>
          <p:cNvPr id="4" name="Rectangle 3">
            <a:extLst>
              <a:ext uri="{FF2B5EF4-FFF2-40B4-BE49-F238E27FC236}">
                <a16:creationId xmlns:a16="http://schemas.microsoft.com/office/drawing/2014/main" id="{1D14AA0F-3122-4405-9485-ECA1BF7D0012}"/>
              </a:ext>
            </a:extLst>
          </p:cNvPr>
          <p:cNvSpPr/>
          <p:nvPr/>
        </p:nvSpPr>
        <p:spPr>
          <a:xfrm>
            <a:off x="1643742" y="5304750"/>
            <a:ext cx="11179627" cy="923330"/>
          </a:xfrm>
          <a:prstGeom prst="rect">
            <a:avLst/>
          </a:prstGeom>
        </p:spPr>
        <p:txBody>
          <a:bodyPr wrap="square">
            <a:spAutoFit/>
          </a:bodyPr>
          <a:lstStyle/>
          <a:p>
            <a:r>
              <a:rPr lang="en-US" dirty="0"/>
              <a:t>Blockchain on Azure: </a:t>
            </a:r>
            <a:r>
              <a:rPr lang="en-US" dirty="0">
                <a:hlinkClick r:id="rId5"/>
              </a:rPr>
              <a:t>https://azure.microsoft.com/en-us/solutions/blockchain/</a:t>
            </a:r>
            <a:r>
              <a:rPr lang="en-US" dirty="0"/>
              <a:t> </a:t>
            </a:r>
          </a:p>
          <a:p>
            <a:r>
              <a:rPr lang="en-US" dirty="0"/>
              <a:t>Blockchain Template: </a:t>
            </a:r>
            <a:r>
              <a:rPr lang="en-US" dirty="0">
                <a:hlinkClick r:id="rId6"/>
              </a:rPr>
              <a:t>https://github.com/Azure/azure-blockchain-projects/tree/master/bletchley</a:t>
            </a:r>
            <a:r>
              <a:rPr lang="en-US" dirty="0"/>
              <a:t> </a:t>
            </a:r>
            <a:br>
              <a:rPr lang="en-US" dirty="0"/>
            </a:br>
            <a:r>
              <a:rPr lang="en-US" dirty="0"/>
              <a:t>Enterprise Smart Contracts (a.k.a. </a:t>
            </a:r>
            <a:r>
              <a:rPr lang="en-US" dirty="0" err="1"/>
              <a:t>cryptlets</a:t>
            </a:r>
            <a:r>
              <a:rPr lang="en-US" dirty="0"/>
              <a:t>): </a:t>
            </a:r>
            <a:r>
              <a:rPr lang="en-US" dirty="0">
                <a:hlinkClick r:id="rId7"/>
              </a:rPr>
              <a:t>https://azure.microsoft.com/en-us/blog/cryptletsdd/</a:t>
            </a:r>
            <a:r>
              <a:rPr lang="en-US" dirty="0"/>
              <a:t> </a:t>
            </a:r>
          </a:p>
        </p:txBody>
      </p:sp>
    </p:spTree>
    <p:extLst>
      <p:ext uri="{BB962C8B-B14F-4D97-AF65-F5344CB8AC3E}">
        <p14:creationId xmlns:p14="http://schemas.microsoft.com/office/powerpoint/2010/main" val="409108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365299-0DF5-42BF-93BF-AFE4C2F59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469" y="1822003"/>
            <a:ext cx="455873" cy="743643"/>
          </a:xfrm>
          <a:prstGeom prst="rect">
            <a:avLst/>
          </a:prstGeom>
        </p:spPr>
      </p:pic>
      <p:sp>
        <p:nvSpPr>
          <p:cNvPr id="4" name="Title 3">
            <a:extLst>
              <a:ext uri="{FF2B5EF4-FFF2-40B4-BE49-F238E27FC236}">
                <a16:creationId xmlns:a16="http://schemas.microsoft.com/office/drawing/2014/main" id="{E1AAE8F4-1FD2-434E-A636-757EF76EF9B3}"/>
              </a:ext>
            </a:extLst>
          </p:cNvPr>
          <p:cNvSpPr>
            <a:spLocks noGrp="1"/>
          </p:cNvSpPr>
          <p:nvPr>
            <p:ph type="title"/>
          </p:nvPr>
        </p:nvSpPr>
        <p:spPr>
          <a:xfrm>
            <a:off x="964643" y="286604"/>
            <a:ext cx="10038302" cy="1069924"/>
          </a:xfrm>
        </p:spPr>
        <p:txBody>
          <a:bodyPr>
            <a:normAutofit fontScale="90000"/>
          </a:bodyPr>
          <a:lstStyle/>
          <a:p>
            <a:r>
              <a:rPr lang="en-US" sz="4000" u="sng" dirty="0"/>
              <a:t>Spec</a:t>
            </a:r>
            <a:r>
              <a:rPr lang="en-US" sz="4000" dirty="0"/>
              <a:t>ula</a:t>
            </a:r>
            <a:r>
              <a:rPr lang="en-US" sz="4000" u="sng" dirty="0"/>
              <a:t>t</a:t>
            </a:r>
            <a:r>
              <a:rPr lang="en-US" sz="4000" dirty="0"/>
              <a:t>ive </a:t>
            </a:r>
            <a:r>
              <a:rPr lang="en-US" sz="4000" u="sng" dirty="0"/>
              <a:t>E</a:t>
            </a:r>
            <a:r>
              <a:rPr lang="en-US" sz="4000" dirty="0"/>
              <a:t>xecution Side-Channel Vulnerabilities</a:t>
            </a:r>
            <a:br>
              <a:rPr lang="en-US" sz="4000" dirty="0"/>
            </a:br>
            <a:r>
              <a:rPr lang="en-US" sz="4000" dirty="0"/>
              <a:t>Meltdown &amp; </a:t>
            </a:r>
            <a:r>
              <a:rPr lang="en-US" sz="4000" dirty="0" err="1"/>
              <a:t>Spectre</a:t>
            </a:r>
            <a:endParaRPr lang="en-US" sz="4000" dirty="0"/>
          </a:p>
        </p:txBody>
      </p:sp>
      <p:sp>
        <p:nvSpPr>
          <p:cNvPr id="5" name="Text Placeholder 4">
            <a:extLst>
              <a:ext uri="{FF2B5EF4-FFF2-40B4-BE49-F238E27FC236}">
                <a16:creationId xmlns:a16="http://schemas.microsoft.com/office/drawing/2014/main" id="{BA3F1A12-AF67-435C-8634-31FD19F5A64E}"/>
              </a:ext>
            </a:extLst>
          </p:cNvPr>
          <p:cNvSpPr>
            <a:spLocks noGrp="1"/>
          </p:cNvSpPr>
          <p:nvPr>
            <p:ph type="body" idx="1"/>
          </p:nvPr>
        </p:nvSpPr>
        <p:spPr>
          <a:xfrm>
            <a:off x="1890944" y="1846052"/>
            <a:ext cx="4144095" cy="736282"/>
          </a:xfrm>
        </p:spPr>
        <p:txBody>
          <a:bodyPr/>
          <a:lstStyle/>
          <a:p>
            <a:r>
              <a:rPr lang="en-US" dirty="0"/>
              <a:t>Meltdown</a:t>
            </a:r>
          </a:p>
        </p:txBody>
      </p:sp>
      <p:sp>
        <p:nvSpPr>
          <p:cNvPr id="6" name="Content Placeholder 5">
            <a:extLst>
              <a:ext uri="{FF2B5EF4-FFF2-40B4-BE49-F238E27FC236}">
                <a16:creationId xmlns:a16="http://schemas.microsoft.com/office/drawing/2014/main" id="{B0876D02-14AF-44C9-8A63-E9D8C206D27F}"/>
              </a:ext>
            </a:extLst>
          </p:cNvPr>
          <p:cNvSpPr>
            <a:spLocks noGrp="1"/>
          </p:cNvSpPr>
          <p:nvPr>
            <p:ph sz="half" idx="2"/>
          </p:nvPr>
        </p:nvSpPr>
        <p:spPr/>
        <p:txBody>
          <a:bodyPr>
            <a:normAutofit fontScale="92500" lnSpcReduction="10000"/>
          </a:bodyPr>
          <a:lstStyle/>
          <a:p>
            <a:r>
              <a:rPr lang="en-US" dirty="0"/>
              <a:t>Meltdown breaks the most fundamental isolation between user applications and the operating system. This attack allows a program to access the memory, and thus also the secrets, of other programs and the operating system. </a:t>
            </a:r>
          </a:p>
          <a:p>
            <a:r>
              <a:rPr lang="en-US" dirty="0"/>
              <a:t>If your computer has a vulnerable processor and runs an unpatched operating system, it is not safe to work with sensitive information without the chance of leaking the information. This applies both to personal computers as well as cloud infrastructure. Luckily, there are </a:t>
            </a:r>
            <a:r>
              <a:rPr lang="en-US" dirty="0">
                <a:hlinkClick r:id="rId4"/>
              </a:rPr>
              <a:t>software patches against Meltdown</a:t>
            </a:r>
            <a:r>
              <a:rPr lang="en-US" dirty="0"/>
              <a:t>.</a:t>
            </a:r>
          </a:p>
        </p:txBody>
      </p:sp>
      <p:sp>
        <p:nvSpPr>
          <p:cNvPr id="7" name="Text Placeholder 6">
            <a:extLst>
              <a:ext uri="{FF2B5EF4-FFF2-40B4-BE49-F238E27FC236}">
                <a16:creationId xmlns:a16="http://schemas.microsoft.com/office/drawing/2014/main" id="{BADB41BE-D1A3-4B26-BF9E-A7780343B5AF}"/>
              </a:ext>
            </a:extLst>
          </p:cNvPr>
          <p:cNvSpPr>
            <a:spLocks noGrp="1"/>
          </p:cNvSpPr>
          <p:nvPr>
            <p:ph type="body" sz="quarter" idx="3"/>
          </p:nvPr>
        </p:nvSpPr>
        <p:spPr>
          <a:xfrm>
            <a:off x="7954392" y="1925951"/>
            <a:ext cx="3893745" cy="736282"/>
          </a:xfrm>
        </p:spPr>
        <p:txBody>
          <a:bodyPr/>
          <a:lstStyle/>
          <a:p>
            <a:r>
              <a:rPr lang="en-US" dirty="0" err="1"/>
              <a:t>Spectre</a:t>
            </a:r>
            <a:endParaRPr lang="en-US" dirty="0"/>
          </a:p>
        </p:txBody>
      </p:sp>
      <p:sp>
        <p:nvSpPr>
          <p:cNvPr id="8" name="Content Placeholder 7">
            <a:extLst>
              <a:ext uri="{FF2B5EF4-FFF2-40B4-BE49-F238E27FC236}">
                <a16:creationId xmlns:a16="http://schemas.microsoft.com/office/drawing/2014/main" id="{70408756-1732-4261-8B7E-3316380C370F}"/>
              </a:ext>
            </a:extLst>
          </p:cNvPr>
          <p:cNvSpPr>
            <a:spLocks noGrp="1"/>
          </p:cNvSpPr>
          <p:nvPr>
            <p:ph sz="quarter" idx="4"/>
          </p:nvPr>
        </p:nvSpPr>
        <p:spPr>
          <a:xfrm>
            <a:off x="6910378" y="2662233"/>
            <a:ext cx="4937760" cy="2899668"/>
          </a:xfrm>
        </p:spPr>
        <p:txBody>
          <a:bodyPr>
            <a:normAutofit fontScale="92500" lnSpcReduction="10000"/>
          </a:bodyPr>
          <a:lstStyle/>
          <a:p>
            <a:r>
              <a:rPr lang="en-US" dirty="0" err="1"/>
              <a:t>Spectre</a:t>
            </a:r>
            <a:r>
              <a:rPr lang="en-US" dirty="0"/>
              <a:t> breaks the isolation between different applications. It allows an attacker to trick error-free programs, which follow best practices, into leaking their secrets. In fact, the safety checks of said best practices actually increase the attack surface and may make applications more susceptible to </a:t>
            </a:r>
            <a:r>
              <a:rPr lang="en-US" dirty="0" err="1"/>
              <a:t>Spectre</a:t>
            </a:r>
            <a:r>
              <a:rPr lang="en-US" dirty="0"/>
              <a:t> </a:t>
            </a:r>
          </a:p>
          <a:p>
            <a:r>
              <a:rPr lang="en-US" dirty="0" err="1"/>
              <a:t>Spectre</a:t>
            </a:r>
            <a:r>
              <a:rPr lang="en-US" dirty="0"/>
              <a:t> is harder to exploit than Meltdown, but it is also harder to mitigate. </a:t>
            </a:r>
            <a:r>
              <a:rPr lang="en-US" dirty="0">
                <a:hlinkClick r:id="rId4"/>
              </a:rPr>
              <a:t>However, it is possible to prevent specific known exploits based on </a:t>
            </a:r>
            <a:r>
              <a:rPr lang="en-US" dirty="0" err="1">
                <a:hlinkClick r:id="rId4"/>
              </a:rPr>
              <a:t>Spectre</a:t>
            </a:r>
            <a:r>
              <a:rPr lang="en-US" dirty="0">
                <a:hlinkClick r:id="rId4"/>
              </a:rPr>
              <a:t> through software patches.</a:t>
            </a:r>
            <a:r>
              <a:rPr lang="en-US" dirty="0"/>
              <a:t> </a:t>
            </a:r>
          </a:p>
        </p:txBody>
      </p:sp>
      <p:sp>
        <p:nvSpPr>
          <p:cNvPr id="9" name="Rectangle 8">
            <a:extLst>
              <a:ext uri="{FF2B5EF4-FFF2-40B4-BE49-F238E27FC236}">
                <a16:creationId xmlns:a16="http://schemas.microsoft.com/office/drawing/2014/main" id="{7BEE341F-59D1-4282-8BD8-BA7F6922A962}"/>
              </a:ext>
            </a:extLst>
          </p:cNvPr>
          <p:cNvSpPr/>
          <p:nvPr/>
        </p:nvSpPr>
        <p:spPr>
          <a:xfrm>
            <a:off x="237150" y="5721205"/>
            <a:ext cx="4686348" cy="584775"/>
          </a:xfrm>
          <a:prstGeom prst="rect">
            <a:avLst/>
          </a:prstGeom>
        </p:spPr>
        <p:txBody>
          <a:bodyPr wrap="none">
            <a:spAutoFit/>
          </a:bodyPr>
          <a:lstStyle/>
          <a:p>
            <a:r>
              <a:rPr lang="en-US" sz="3200" dirty="0"/>
              <a:t>https://spectreattack.com/</a:t>
            </a:r>
          </a:p>
        </p:txBody>
      </p:sp>
      <p:pic>
        <p:nvPicPr>
          <p:cNvPr id="13" name="Picture 12" descr="A close up of a logo&#10;&#10;Description generated with very high confidence">
            <a:extLst>
              <a:ext uri="{FF2B5EF4-FFF2-40B4-BE49-F238E27FC236}">
                <a16:creationId xmlns:a16="http://schemas.microsoft.com/office/drawing/2014/main" id="{E92E444C-EDFB-4C85-B106-6A4A204E58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1720" y="1917208"/>
            <a:ext cx="1882067" cy="680675"/>
          </a:xfrm>
          <a:prstGeom prst="rect">
            <a:avLst/>
          </a:prstGeom>
        </p:spPr>
      </p:pic>
      <p:pic>
        <p:nvPicPr>
          <p:cNvPr id="15" name="Picture 14" descr="A picture containing electronics, circuit&#10;&#10;Description generated with very high confidence">
            <a:extLst>
              <a:ext uri="{FF2B5EF4-FFF2-40B4-BE49-F238E27FC236}">
                <a16:creationId xmlns:a16="http://schemas.microsoft.com/office/drawing/2014/main" id="{F8584500-8152-4554-8B34-107523158A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0182725" y="170129"/>
            <a:ext cx="1255776" cy="1517904"/>
          </a:xfrm>
          <a:prstGeom prst="rect">
            <a:avLst/>
          </a:prstGeom>
        </p:spPr>
      </p:pic>
      <p:sp>
        <p:nvSpPr>
          <p:cNvPr id="16" name="TextBox 15">
            <a:extLst>
              <a:ext uri="{FF2B5EF4-FFF2-40B4-BE49-F238E27FC236}">
                <a16:creationId xmlns:a16="http://schemas.microsoft.com/office/drawing/2014/main" id="{FA4E4B0F-C91B-4F65-BA43-6F644DA131C1}"/>
              </a:ext>
            </a:extLst>
          </p:cNvPr>
          <p:cNvSpPr txBox="1"/>
          <p:nvPr/>
        </p:nvSpPr>
        <p:spPr>
          <a:xfrm rot="16200000">
            <a:off x="-2231474" y="2478756"/>
            <a:ext cx="5603845" cy="646331"/>
          </a:xfrm>
          <a:prstGeom prst="rect">
            <a:avLst/>
          </a:prstGeom>
          <a:noFill/>
        </p:spPr>
        <p:txBody>
          <a:bodyPr wrap="square" rtlCol="0">
            <a:spAutoFit/>
          </a:bodyPr>
          <a:lstStyle/>
          <a:p>
            <a:r>
              <a:rPr lang="en-US" sz="3600" dirty="0"/>
              <a:t>Supply Chain Attack </a:t>
            </a:r>
            <a:r>
              <a:rPr lang="en-US" sz="2400" dirty="0"/>
              <a:t>(Hardware)</a:t>
            </a:r>
            <a:endParaRPr lang="en-US" sz="3600" dirty="0"/>
          </a:p>
        </p:txBody>
      </p:sp>
      <p:sp>
        <p:nvSpPr>
          <p:cNvPr id="17" name="Rectangle 16">
            <a:extLst>
              <a:ext uri="{FF2B5EF4-FFF2-40B4-BE49-F238E27FC236}">
                <a16:creationId xmlns:a16="http://schemas.microsoft.com/office/drawing/2014/main" id="{FC3E3452-0ACC-4E5F-96A2-9992256DB78A}"/>
              </a:ext>
            </a:extLst>
          </p:cNvPr>
          <p:cNvSpPr/>
          <p:nvPr/>
        </p:nvSpPr>
        <p:spPr>
          <a:xfrm>
            <a:off x="9496338" y="1700760"/>
            <a:ext cx="2596628" cy="646331"/>
          </a:xfrm>
          <a:prstGeom prst="rect">
            <a:avLst/>
          </a:prstGeom>
        </p:spPr>
        <p:txBody>
          <a:bodyPr wrap="square">
            <a:spAutoFit/>
          </a:bodyPr>
          <a:lstStyle/>
          <a:p>
            <a:pPr algn="ctr"/>
            <a:r>
              <a:rPr lang="en-US" dirty="0">
                <a:solidFill>
                  <a:srgbClr val="111111"/>
                </a:solidFill>
                <a:latin typeface="Montserrat" panose="02000505000000020004" pitchFamily="2" charset="0"/>
              </a:rPr>
              <a:t>Intel, AMD, and ARM processors</a:t>
            </a:r>
            <a:endParaRPr lang="en-US" dirty="0"/>
          </a:p>
        </p:txBody>
      </p:sp>
      <p:sp>
        <p:nvSpPr>
          <p:cNvPr id="18" name="TextBox 17">
            <a:extLst>
              <a:ext uri="{FF2B5EF4-FFF2-40B4-BE49-F238E27FC236}">
                <a16:creationId xmlns:a16="http://schemas.microsoft.com/office/drawing/2014/main" id="{B01A8C9A-C67A-44D2-9FC1-227CA8E931B2}"/>
              </a:ext>
            </a:extLst>
          </p:cNvPr>
          <p:cNvSpPr txBox="1"/>
          <p:nvPr/>
        </p:nvSpPr>
        <p:spPr>
          <a:xfrm>
            <a:off x="5346585" y="5729681"/>
            <a:ext cx="6845415" cy="584775"/>
          </a:xfrm>
          <a:prstGeom prst="rect">
            <a:avLst/>
          </a:prstGeom>
          <a:noFill/>
        </p:spPr>
        <p:txBody>
          <a:bodyPr wrap="square" rtlCol="0">
            <a:spAutoFit/>
          </a:bodyPr>
          <a:lstStyle/>
          <a:p>
            <a:r>
              <a:rPr lang="en-US" sz="1600" dirty="0"/>
              <a:t>Dictionary.com “ghost; source of terror or dread”</a:t>
            </a:r>
          </a:p>
          <a:p>
            <a:r>
              <a:rPr lang="en-US" sz="1600" dirty="0"/>
              <a:t>007: </a:t>
            </a:r>
            <a:r>
              <a:rPr lang="en-US" sz="1600" u="sng" dirty="0" err="1"/>
              <a:t>SP</a:t>
            </a:r>
            <a:r>
              <a:rPr lang="en-US" sz="1600" dirty="0" err="1"/>
              <a:t>ecial</a:t>
            </a:r>
            <a:r>
              <a:rPr lang="en-US" sz="1600" dirty="0"/>
              <a:t> </a:t>
            </a:r>
            <a:r>
              <a:rPr lang="en-US" sz="1600" u="sng" dirty="0"/>
              <a:t>E</a:t>
            </a:r>
            <a:r>
              <a:rPr lang="en-US" sz="1600" dirty="0"/>
              <a:t>xecutive for </a:t>
            </a:r>
            <a:r>
              <a:rPr lang="en-US" sz="1600" u="sng" dirty="0"/>
              <a:t>C</a:t>
            </a:r>
            <a:r>
              <a:rPr lang="en-US" sz="1600" dirty="0"/>
              <a:t>ounterintelligence, </a:t>
            </a:r>
            <a:r>
              <a:rPr lang="en-US" sz="1600" u="sng" dirty="0"/>
              <a:t>T</a:t>
            </a:r>
            <a:r>
              <a:rPr lang="en-US" sz="1600" dirty="0"/>
              <a:t>errorism, </a:t>
            </a:r>
            <a:r>
              <a:rPr lang="en-US" sz="1600" u="sng" dirty="0"/>
              <a:t>R</a:t>
            </a:r>
            <a:r>
              <a:rPr lang="en-US" sz="1600" dirty="0"/>
              <a:t>evenge and </a:t>
            </a:r>
            <a:r>
              <a:rPr lang="en-US" sz="1600" u="sng" dirty="0"/>
              <a:t>E</a:t>
            </a:r>
            <a:r>
              <a:rPr lang="en-US" sz="1600" dirty="0"/>
              <a:t>xtortion </a:t>
            </a:r>
          </a:p>
        </p:txBody>
      </p:sp>
    </p:spTree>
    <p:extLst>
      <p:ext uri="{BB962C8B-B14F-4D97-AF65-F5344CB8AC3E}">
        <p14:creationId xmlns:p14="http://schemas.microsoft.com/office/powerpoint/2010/main" val="12682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EE6EED-A6D7-4D6C-B698-FC743E4F2F3C}"/>
              </a:ext>
            </a:extLst>
          </p:cNvPr>
          <p:cNvSpPr>
            <a:spLocks noGrp="1"/>
          </p:cNvSpPr>
          <p:nvPr>
            <p:ph type="title"/>
          </p:nvPr>
        </p:nvSpPr>
        <p:spPr/>
        <p:txBody>
          <a:bodyPr>
            <a:normAutofit fontScale="90000"/>
          </a:bodyPr>
          <a:lstStyle/>
          <a:p>
            <a:r>
              <a:rPr lang="en-US" dirty="0"/>
              <a:t>Speculative Execution Side-Channel Vulnerabilities &amp; others in the Future!</a:t>
            </a:r>
          </a:p>
        </p:txBody>
      </p:sp>
      <p:sp>
        <p:nvSpPr>
          <p:cNvPr id="11" name="Text Placeholder 10">
            <a:extLst>
              <a:ext uri="{FF2B5EF4-FFF2-40B4-BE49-F238E27FC236}">
                <a16:creationId xmlns:a16="http://schemas.microsoft.com/office/drawing/2014/main" id="{71594B56-8069-42EF-8BCF-C6870D469746}"/>
              </a:ext>
            </a:extLst>
          </p:cNvPr>
          <p:cNvSpPr>
            <a:spLocks noGrp="1"/>
          </p:cNvSpPr>
          <p:nvPr>
            <p:ph idx="1"/>
          </p:nvPr>
        </p:nvSpPr>
        <p:spPr>
          <a:xfrm>
            <a:off x="293616" y="1845734"/>
            <a:ext cx="5553512" cy="4023360"/>
          </a:xfrm>
        </p:spPr>
        <p:txBody>
          <a:bodyPr/>
          <a:lstStyle/>
          <a:p>
            <a:r>
              <a:rPr lang="en-US" b="1" dirty="0"/>
              <a:t>What is it?  Hardware Vulnerability</a:t>
            </a:r>
          </a:p>
          <a:p>
            <a:pPr lvl="1"/>
            <a:r>
              <a:rPr lang="en-US" dirty="0"/>
              <a:t>Information disclosure of Privileged Memory (usernames/passwords, encryption keys, </a:t>
            </a:r>
            <a:r>
              <a:rPr lang="en-US" dirty="0" err="1"/>
              <a:t>etc</a:t>
            </a:r>
            <a:r>
              <a:rPr lang="en-US" dirty="0"/>
              <a:t>) </a:t>
            </a:r>
          </a:p>
          <a:p>
            <a:pPr lvl="1"/>
            <a:r>
              <a:rPr lang="en-US" dirty="0"/>
              <a:t>Requires local code execution</a:t>
            </a:r>
          </a:p>
          <a:p>
            <a:pPr lvl="1"/>
            <a:r>
              <a:rPr lang="en-US" dirty="0"/>
              <a:t>Browser attack limited to browser memory (session, other tabs)</a:t>
            </a:r>
          </a:p>
          <a:p>
            <a:r>
              <a:rPr lang="en-US" b="1" dirty="0"/>
              <a:t>What you need to do</a:t>
            </a:r>
            <a:endParaRPr lang="en-US" dirty="0"/>
          </a:p>
          <a:p>
            <a:pPr lvl="1"/>
            <a:r>
              <a:rPr lang="en-US" dirty="0"/>
              <a:t>Patch Systems</a:t>
            </a:r>
          </a:p>
          <a:p>
            <a:pPr lvl="1"/>
            <a:r>
              <a:rPr lang="en-US" dirty="0"/>
              <a:t>Azure Monitor to get notifications</a:t>
            </a:r>
          </a:p>
          <a:p>
            <a:pPr lvl="1"/>
            <a:r>
              <a:rPr lang="en-US" dirty="0"/>
              <a:t>Security Center</a:t>
            </a:r>
          </a:p>
          <a:p>
            <a:pPr lvl="1"/>
            <a:r>
              <a:rPr lang="en-US" dirty="0"/>
              <a:t>Think Resiliency</a:t>
            </a:r>
          </a:p>
          <a:p>
            <a:pPr lvl="2"/>
            <a:r>
              <a:rPr lang="en-US" dirty="0"/>
              <a:t>Let Azure initiate maintenance when possible</a:t>
            </a:r>
          </a:p>
          <a:p>
            <a:endParaRPr lang="en-US" dirty="0"/>
          </a:p>
        </p:txBody>
      </p:sp>
      <p:pic>
        <p:nvPicPr>
          <p:cNvPr id="15" name="Picture 14">
            <a:extLst>
              <a:ext uri="{FF2B5EF4-FFF2-40B4-BE49-F238E27FC236}">
                <a16:creationId xmlns:a16="http://schemas.microsoft.com/office/drawing/2014/main" id="{B9465023-D62E-4A6B-ABBD-63AF48A1AEFE}"/>
              </a:ext>
            </a:extLst>
          </p:cNvPr>
          <p:cNvPicPr>
            <a:picLocks noChangeAspect="1"/>
          </p:cNvPicPr>
          <p:nvPr/>
        </p:nvPicPr>
        <p:blipFill>
          <a:blip r:embed="rId3"/>
          <a:stretch>
            <a:fillRect/>
          </a:stretch>
        </p:blipFill>
        <p:spPr>
          <a:xfrm>
            <a:off x="5291953" y="1815295"/>
            <a:ext cx="5379973" cy="2511172"/>
          </a:xfrm>
          <a:prstGeom prst="rect">
            <a:avLst/>
          </a:prstGeom>
        </p:spPr>
      </p:pic>
      <p:graphicFrame>
        <p:nvGraphicFramePr>
          <p:cNvPr id="19" name="Chart 18">
            <a:extLst>
              <a:ext uri="{FF2B5EF4-FFF2-40B4-BE49-F238E27FC236}">
                <a16:creationId xmlns:a16="http://schemas.microsoft.com/office/drawing/2014/main" id="{652CFD88-D37D-4089-B343-220EC91A598F}"/>
              </a:ext>
            </a:extLst>
          </p:cNvPr>
          <p:cNvGraphicFramePr/>
          <p:nvPr>
            <p:extLst>
              <p:ext uri="{D42A27DB-BD31-4B8C-83A1-F6EECF244321}">
                <p14:modId xmlns:p14="http://schemas.microsoft.com/office/powerpoint/2010/main" val="661105302"/>
              </p:ext>
            </p:extLst>
          </p:nvPr>
        </p:nvGraphicFramePr>
        <p:xfrm>
          <a:off x="7046752" y="4395919"/>
          <a:ext cx="4943120" cy="2080383"/>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835BB91A-8C54-4B5E-819D-BB8778D3E76A}"/>
              </a:ext>
            </a:extLst>
          </p:cNvPr>
          <p:cNvSpPr txBox="1"/>
          <p:nvPr/>
        </p:nvSpPr>
        <p:spPr>
          <a:xfrm>
            <a:off x="6686026" y="5981350"/>
            <a:ext cx="2357307" cy="369332"/>
          </a:xfrm>
          <a:prstGeom prst="rect">
            <a:avLst/>
          </a:prstGeom>
          <a:noFill/>
        </p:spPr>
        <p:txBody>
          <a:bodyPr wrap="square" rtlCol="0">
            <a:spAutoFit/>
          </a:bodyPr>
          <a:lstStyle/>
          <a:p>
            <a:r>
              <a:rPr lang="en-US" dirty="0"/>
              <a:t>Performance Impact!</a:t>
            </a:r>
          </a:p>
        </p:txBody>
      </p:sp>
    </p:spTree>
    <p:extLst>
      <p:ext uri="{BB962C8B-B14F-4D97-AF65-F5344CB8AC3E}">
        <p14:creationId xmlns:p14="http://schemas.microsoft.com/office/powerpoint/2010/main" val="354321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9" name="Straight Connector 538">
            <a:extLst>
              <a:ext uri="{FF2B5EF4-FFF2-40B4-BE49-F238E27FC236}">
                <a16:creationId xmlns:a16="http://schemas.microsoft.com/office/drawing/2014/main" id="{500A3718-DB2B-480D-9A9C-CBCD219AE7FC}"/>
              </a:ext>
            </a:extLst>
          </p:cNvPr>
          <p:cNvCxnSpPr>
            <a:cxnSpLocks/>
          </p:cNvCxnSpPr>
          <p:nvPr/>
        </p:nvCxnSpPr>
        <p:spPr>
          <a:xfrm flipH="1">
            <a:off x="1775963" y="3246400"/>
            <a:ext cx="3657081" cy="0"/>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8" name="Straight Connector 537">
            <a:extLst>
              <a:ext uri="{FF2B5EF4-FFF2-40B4-BE49-F238E27FC236}">
                <a16:creationId xmlns:a16="http://schemas.microsoft.com/office/drawing/2014/main" id="{081FEB1D-AE0F-45A8-B83D-1DC8CFE84AD1}"/>
              </a:ext>
            </a:extLst>
          </p:cNvPr>
          <p:cNvCxnSpPr>
            <a:cxnSpLocks/>
          </p:cNvCxnSpPr>
          <p:nvPr/>
        </p:nvCxnSpPr>
        <p:spPr>
          <a:xfrm flipH="1">
            <a:off x="1775963" y="4829181"/>
            <a:ext cx="3657081" cy="0"/>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5" name="Title 1"/>
          <p:cNvSpPr>
            <a:spLocks noGrp="1"/>
          </p:cNvSpPr>
          <p:nvPr>
            <p:ph type="title"/>
          </p:nvPr>
        </p:nvSpPr>
        <p:spPr/>
        <p:txBody>
          <a:bodyPr>
            <a:normAutofit fontScale="90000"/>
          </a:bodyPr>
          <a:lstStyle/>
          <a:p>
            <a:r>
              <a:rPr lang="en-US" dirty="0"/>
              <a:t>Blockchain establishes a secure, shared source of truth</a:t>
            </a:r>
          </a:p>
        </p:txBody>
      </p:sp>
      <p:cxnSp>
        <p:nvCxnSpPr>
          <p:cNvPr id="1255" name="Straight Connector 1254">
            <a:extLst>
              <a:ext uri="{FF2B5EF4-FFF2-40B4-BE49-F238E27FC236}">
                <a16:creationId xmlns:a16="http://schemas.microsoft.com/office/drawing/2014/main" id="{807B051C-734F-4EDC-8509-2CA94569714F}"/>
              </a:ext>
            </a:extLst>
          </p:cNvPr>
          <p:cNvCxnSpPr>
            <a:cxnSpLocks/>
          </p:cNvCxnSpPr>
          <p:nvPr/>
        </p:nvCxnSpPr>
        <p:spPr>
          <a:xfrm flipH="1" flipV="1">
            <a:off x="1036815" y="3312718"/>
            <a:ext cx="5010250" cy="1453585"/>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58" name="Straight Connector 1257">
            <a:extLst>
              <a:ext uri="{FF2B5EF4-FFF2-40B4-BE49-F238E27FC236}">
                <a16:creationId xmlns:a16="http://schemas.microsoft.com/office/drawing/2014/main" id="{7A8B206F-C5D1-494A-86D2-6222F5E478FA}"/>
              </a:ext>
            </a:extLst>
          </p:cNvPr>
          <p:cNvCxnSpPr>
            <a:cxnSpLocks/>
          </p:cNvCxnSpPr>
          <p:nvPr/>
        </p:nvCxnSpPr>
        <p:spPr>
          <a:xfrm flipH="1">
            <a:off x="1036815" y="3312718"/>
            <a:ext cx="5010250" cy="1453585"/>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78" name="Group 877">
            <a:extLst>
              <a:ext uri="{FF2B5EF4-FFF2-40B4-BE49-F238E27FC236}">
                <a16:creationId xmlns:a16="http://schemas.microsoft.com/office/drawing/2014/main" id="{1AEE37B4-8E41-4ABF-9E97-D96366D844F5}"/>
              </a:ext>
            </a:extLst>
          </p:cNvPr>
          <p:cNvGrpSpPr/>
          <p:nvPr/>
        </p:nvGrpSpPr>
        <p:grpSpPr>
          <a:xfrm>
            <a:off x="799107" y="2891675"/>
            <a:ext cx="1233783" cy="709452"/>
            <a:chOff x="520275" y="4360431"/>
            <a:chExt cx="4222642" cy="2207373"/>
          </a:xfrm>
        </p:grpSpPr>
        <p:sp>
          <p:nvSpPr>
            <p:cNvPr id="1064" name="Rectangle 1063">
              <a:extLst>
                <a:ext uri="{FF2B5EF4-FFF2-40B4-BE49-F238E27FC236}">
                  <a16:creationId xmlns:a16="http://schemas.microsoft.com/office/drawing/2014/main" id="{EA58AE44-E3D4-4ECD-92CF-D94EBCC145A4}"/>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5" name="Rectangle 1064">
              <a:extLst>
                <a:ext uri="{FF2B5EF4-FFF2-40B4-BE49-F238E27FC236}">
                  <a16:creationId xmlns:a16="http://schemas.microsoft.com/office/drawing/2014/main" id="{036DE14D-2EF6-4C72-98EA-30E5CBA79C5C}"/>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6" name="Rectangle 1065">
              <a:extLst>
                <a:ext uri="{FF2B5EF4-FFF2-40B4-BE49-F238E27FC236}">
                  <a16:creationId xmlns:a16="http://schemas.microsoft.com/office/drawing/2014/main" id="{FC1CB8BC-C9DF-4851-BA1B-47C358197B1B}"/>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7" name="Rectangle 1066">
              <a:extLst>
                <a:ext uri="{FF2B5EF4-FFF2-40B4-BE49-F238E27FC236}">
                  <a16:creationId xmlns:a16="http://schemas.microsoft.com/office/drawing/2014/main" id="{B2A84A9A-460F-4166-B646-453765FB8A28}"/>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8" name="Rectangle 1067">
              <a:extLst>
                <a:ext uri="{FF2B5EF4-FFF2-40B4-BE49-F238E27FC236}">
                  <a16:creationId xmlns:a16="http://schemas.microsoft.com/office/drawing/2014/main" id="{A2DAEEC6-D8D2-495A-B3AA-022670288FA5}"/>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9" name="Rectangle 1068">
              <a:extLst>
                <a:ext uri="{FF2B5EF4-FFF2-40B4-BE49-F238E27FC236}">
                  <a16:creationId xmlns:a16="http://schemas.microsoft.com/office/drawing/2014/main" id="{9FF30589-934F-469C-B563-6FAAD43958B1}"/>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0" name="Rectangle 1069">
              <a:extLst>
                <a:ext uri="{FF2B5EF4-FFF2-40B4-BE49-F238E27FC236}">
                  <a16:creationId xmlns:a16="http://schemas.microsoft.com/office/drawing/2014/main" id="{0C8FD6F1-68FF-4E41-BE08-F7B29C7F866C}"/>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1" name="Rectangle 1070">
              <a:extLst>
                <a:ext uri="{FF2B5EF4-FFF2-40B4-BE49-F238E27FC236}">
                  <a16:creationId xmlns:a16="http://schemas.microsoft.com/office/drawing/2014/main" id="{E7E8D71E-8201-4440-BE5D-68E479DA627E}"/>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2" name="Rectangle 1071">
              <a:extLst>
                <a:ext uri="{FF2B5EF4-FFF2-40B4-BE49-F238E27FC236}">
                  <a16:creationId xmlns:a16="http://schemas.microsoft.com/office/drawing/2014/main" id="{EBADED22-EB09-4C56-98E8-82D40A55179C}"/>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3" name="Rectangle 1072">
              <a:extLst>
                <a:ext uri="{FF2B5EF4-FFF2-40B4-BE49-F238E27FC236}">
                  <a16:creationId xmlns:a16="http://schemas.microsoft.com/office/drawing/2014/main" id="{9B5EBD21-A401-437B-9BCF-D76D91F77767}"/>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4" name="Rectangle 1073">
              <a:extLst>
                <a:ext uri="{FF2B5EF4-FFF2-40B4-BE49-F238E27FC236}">
                  <a16:creationId xmlns:a16="http://schemas.microsoft.com/office/drawing/2014/main" id="{409766EC-9BCE-41CC-A226-7B19687ACDA5}"/>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5" name="Rectangle 1074">
              <a:extLst>
                <a:ext uri="{FF2B5EF4-FFF2-40B4-BE49-F238E27FC236}">
                  <a16:creationId xmlns:a16="http://schemas.microsoft.com/office/drawing/2014/main" id="{1D895E13-B086-4BE0-861C-E83879D983F5}"/>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6" name="Rectangle 1075">
              <a:extLst>
                <a:ext uri="{FF2B5EF4-FFF2-40B4-BE49-F238E27FC236}">
                  <a16:creationId xmlns:a16="http://schemas.microsoft.com/office/drawing/2014/main" id="{38A07A92-2557-4E20-8044-948F99D2035C}"/>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7" name="Rectangle 1076">
              <a:extLst>
                <a:ext uri="{FF2B5EF4-FFF2-40B4-BE49-F238E27FC236}">
                  <a16:creationId xmlns:a16="http://schemas.microsoft.com/office/drawing/2014/main" id="{08BDA0B5-0399-475D-8973-3346063A0BCC}"/>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8" name="Rectangle 1077">
              <a:extLst>
                <a:ext uri="{FF2B5EF4-FFF2-40B4-BE49-F238E27FC236}">
                  <a16:creationId xmlns:a16="http://schemas.microsoft.com/office/drawing/2014/main" id="{23921EA6-BAC0-41E0-B739-8B8C9B2A12EC}"/>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9" name="Rectangle 1078">
              <a:extLst>
                <a:ext uri="{FF2B5EF4-FFF2-40B4-BE49-F238E27FC236}">
                  <a16:creationId xmlns:a16="http://schemas.microsoft.com/office/drawing/2014/main" id="{372029DF-45D3-43AC-8DC3-B7A5B4FD147A}"/>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0" name="Rectangle 1079">
              <a:extLst>
                <a:ext uri="{FF2B5EF4-FFF2-40B4-BE49-F238E27FC236}">
                  <a16:creationId xmlns:a16="http://schemas.microsoft.com/office/drawing/2014/main" id="{6AC74A0A-E9A5-40C6-9736-F7C9165F94EF}"/>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1" name="Rectangle 1080">
              <a:extLst>
                <a:ext uri="{FF2B5EF4-FFF2-40B4-BE49-F238E27FC236}">
                  <a16:creationId xmlns:a16="http://schemas.microsoft.com/office/drawing/2014/main" id="{616CD777-7142-4BC0-8E1A-9D6E7770C5C1}"/>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2" name="Rectangle 1081">
              <a:extLst>
                <a:ext uri="{FF2B5EF4-FFF2-40B4-BE49-F238E27FC236}">
                  <a16:creationId xmlns:a16="http://schemas.microsoft.com/office/drawing/2014/main" id="{C52D60D6-AEE1-42B7-B5C2-771407F38372}"/>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3" name="Rectangle 1082">
              <a:extLst>
                <a:ext uri="{FF2B5EF4-FFF2-40B4-BE49-F238E27FC236}">
                  <a16:creationId xmlns:a16="http://schemas.microsoft.com/office/drawing/2014/main" id="{27FD2DC9-4E31-4EBB-9293-8FBBC53BF33B}"/>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4" name="Rectangle 1083">
              <a:extLst>
                <a:ext uri="{FF2B5EF4-FFF2-40B4-BE49-F238E27FC236}">
                  <a16:creationId xmlns:a16="http://schemas.microsoft.com/office/drawing/2014/main" id="{7643F2DD-7E3A-4324-9E0F-FBAAD5B3802B}"/>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5" name="Rectangle 1084">
              <a:extLst>
                <a:ext uri="{FF2B5EF4-FFF2-40B4-BE49-F238E27FC236}">
                  <a16:creationId xmlns:a16="http://schemas.microsoft.com/office/drawing/2014/main" id="{4C0FFAB2-C363-4840-9966-5350B15231AC}"/>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6" name="Rectangle 1085">
              <a:extLst>
                <a:ext uri="{FF2B5EF4-FFF2-40B4-BE49-F238E27FC236}">
                  <a16:creationId xmlns:a16="http://schemas.microsoft.com/office/drawing/2014/main" id="{AB430058-F024-414C-8212-ACA71CB80D31}"/>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7" name="Rectangle 1086">
              <a:extLst>
                <a:ext uri="{FF2B5EF4-FFF2-40B4-BE49-F238E27FC236}">
                  <a16:creationId xmlns:a16="http://schemas.microsoft.com/office/drawing/2014/main" id="{6DBA115E-A901-4AEA-AD5D-4E6252050334}"/>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8" name="Rectangle 1087">
              <a:extLst>
                <a:ext uri="{FF2B5EF4-FFF2-40B4-BE49-F238E27FC236}">
                  <a16:creationId xmlns:a16="http://schemas.microsoft.com/office/drawing/2014/main" id="{CF45AFFB-AB57-411B-9619-6CCF615EE897}"/>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9" name="Rectangle 1088">
              <a:extLst>
                <a:ext uri="{FF2B5EF4-FFF2-40B4-BE49-F238E27FC236}">
                  <a16:creationId xmlns:a16="http://schemas.microsoft.com/office/drawing/2014/main" id="{A0046B5B-1D4E-4584-A71D-4D80ED896C39}"/>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0" name="Rectangle 1089">
              <a:extLst>
                <a:ext uri="{FF2B5EF4-FFF2-40B4-BE49-F238E27FC236}">
                  <a16:creationId xmlns:a16="http://schemas.microsoft.com/office/drawing/2014/main" id="{3F937682-C78B-4737-852B-7DAC7163C39B}"/>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1" name="Rectangle 1090">
              <a:extLst>
                <a:ext uri="{FF2B5EF4-FFF2-40B4-BE49-F238E27FC236}">
                  <a16:creationId xmlns:a16="http://schemas.microsoft.com/office/drawing/2014/main" id="{7B3FEFDC-CBF3-4071-B04C-D41F4EE90998}"/>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2" name="Rectangle 1091">
              <a:extLst>
                <a:ext uri="{FF2B5EF4-FFF2-40B4-BE49-F238E27FC236}">
                  <a16:creationId xmlns:a16="http://schemas.microsoft.com/office/drawing/2014/main" id="{C83A45E2-4145-4217-BE59-5435D666775C}"/>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3" name="Rectangle 1092">
              <a:extLst>
                <a:ext uri="{FF2B5EF4-FFF2-40B4-BE49-F238E27FC236}">
                  <a16:creationId xmlns:a16="http://schemas.microsoft.com/office/drawing/2014/main" id="{0F5E2403-A972-494A-B25A-484E9423A667}"/>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4" name="Rectangle 1093">
              <a:extLst>
                <a:ext uri="{FF2B5EF4-FFF2-40B4-BE49-F238E27FC236}">
                  <a16:creationId xmlns:a16="http://schemas.microsoft.com/office/drawing/2014/main" id="{A8091ACF-9C59-4AAC-88B8-64FC392FF0FB}"/>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5" name="Rectangle 1094">
              <a:extLst>
                <a:ext uri="{FF2B5EF4-FFF2-40B4-BE49-F238E27FC236}">
                  <a16:creationId xmlns:a16="http://schemas.microsoft.com/office/drawing/2014/main" id="{2BC022B6-539F-400C-9DDA-6DB936C03C0E}"/>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6" name="Rectangle 1095">
              <a:extLst>
                <a:ext uri="{FF2B5EF4-FFF2-40B4-BE49-F238E27FC236}">
                  <a16:creationId xmlns:a16="http://schemas.microsoft.com/office/drawing/2014/main" id="{42462CBA-2B7E-44EB-A375-EDC5BC0F4446}"/>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7" name="Rectangle 1096">
              <a:extLst>
                <a:ext uri="{FF2B5EF4-FFF2-40B4-BE49-F238E27FC236}">
                  <a16:creationId xmlns:a16="http://schemas.microsoft.com/office/drawing/2014/main" id="{FE4AE1A7-0A7C-4974-9032-0715BABF68D3}"/>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8" name="Rectangle 1097">
              <a:extLst>
                <a:ext uri="{FF2B5EF4-FFF2-40B4-BE49-F238E27FC236}">
                  <a16:creationId xmlns:a16="http://schemas.microsoft.com/office/drawing/2014/main" id="{F528D587-F90D-45EF-BCEC-83770529DCF3}"/>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9" name="Rectangle 1098">
              <a:extLst>
                <a:ext uri="{FF2B5EF4-FFF2-40B4-BE49-F238E27FC236}">
                  <a16:creationId xmlns:a16="http://schemas.microsoft.com/office/drawing/2014/main" id="{3AA74757-2BBD-407D-B45C-E14A605074D9}"/>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0" name="Rectangle 1099">
              <a:extLst>
                <a:ext uri="{FF2B5EF4-FFF2-40B4-BE49-F238E27FC236}">
                  <a16:creationId xmlns:a16="http://schemas.microsoft.com/office/drawing/2014/main" id="{F3892785-85BF-4154-9459-7BE3E77E8CCA}"/>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1" name="Rectangle 1100">
              <a:extLst>
                <a:ext uri="{FF2B5EF4-FFF2-40B4-BE49-F238E27FC236}">
                  <a16:creationId xmlns:a16="http://schemas.microsoft.com/office/drawing/2014/main" id="{4157F2D5-08F4-4B49-98D0-A98607B033C8}"/>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2" name="Rectangle 1101">
              <a:extLst>
                <a:ext uri="{FF2B5EF4-FFF2-40B4-BE49-F238E27FC236}">
                  <a16:creationId xmlns:a16="http://schemas.microsoft.com/office/drawing/2014/main" id="{41D23253-D9A6-4E76-8088-A67AFDA24CC8}"/>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3" name="Rectangle 1102">
              <a:extLst>
                <a:ext uri="{FF2B5EF4-FFF2-40B4-BE49-F238E27FC236}">
                  <a16:creationId xmlns:a16="http://schemas.microsoft.com/office/drawing/2014/main" id="{228FFA94-CE17-4A4E-842D-4FE0FAD0AFFA}"/>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4" name="Rectangle 1103">
              <a:extLst>
                <a:ext uri="{FF2B5EF4-FFF2-40B4-BE49-F238E27FC236}">
                  <a16:creationId xmlns:a16="http://schemas.microsoft.com/office/drawing/2014/main" id="{5277AD1A-CB33-46E1-BAD0-7B2E7A70E956}"/>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5" name="Rectangle 1104">
              <a:extLst>
                <a:ext uri="{FF2B5EF4-FFF2-40B4-BE49-F238E27FC236}">
                  <a16:creationId xmlns:a16="http://schemas.microsoft.com/office/drawing/2014/main" id="{8B42F5CD-D48A-46C8-AFAD-417EA0C89AA3}"/>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6" name="Rectangle 1105">
              <a:extLst>
                <a:ext uri="{FF2B5EF4-FFF2-40B4-BE49-F238E27FC236}">
                  <a16:creationId xmlns:a16="http://schemas.microsoft.com/office/drawing/2014/main" id="{E5E7FA0D-A0C7-4603-B314-DEA21CF9A6F0}"/>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7" name="Rectangle 1106">
              <a:extLst>
                <a:ext uri="{FF2B5EF4-FFF2-40B4-BE49-F238E27FC236}">
                  <a16:creationId xmlns:a16="http://schemas.microsoft.com/office/drawing/2014/main" id="{62568150-17C2-4AD1-8C80-74EDE00C5CB7}"/>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8" name="Rectangle 1107">
              <a:extLst>
                <a:ext uri="{FF2B5EF4-FFF2-40B4-BE49-F238E27FC236}">
                  <a16:creationId xmlns:a16="http://schemas.microsoft.com/office/drawing/2014/main" id="{B156CDE0-D4D8-4878-A986-16B328A3D326}"/>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4CFD5D11-04C5-45EB-8743-7734E40549EE}"/>
              </a:ext>
            </a:extLst>
          </p:cNvPr>
          <p:cNvGrpSpPr>
            <a:grpSpLocks noChangeAspect="1"/>
          </p:cNvGrpSpPr>
          <p:nvPr/>
        </p:nvGrpSpPr>
        <p:grpSpPr>
          <a:xfrm>
            <a:off x="2142073" y="1911828"/>
            <a:ext cx="671916" cy="779420"/>
            <a:chOff x="501212" y="2643868"/>
            <a:chExt cx="790601" cy="917095"/>
          </a:xfrm>
        </p:grpSpPr>
        <p:sp>
          <p:nvSpPr>
            <p:cNvPr id="1362" name="Hexagon 1361">
              <a:extLst>
                <a:ext uri="{FF2B5EF4-FFF2-40B4-BE49-F238E27FC236}">
                  <a16:creationId xmlns:a16="http://schemas.microsoft.com/office/drawing/2014/main" id="{B302A226-CDF0-4FB5-B041-78A3750CEB72}"/>
                </a:ext>
              </a:extLst>
            </p:cNvPr>
            <p:cNvSpPr/>
            <p:nvPr/>
          </p:nvSpPr>
          <p:spPr bwMode="auto">
            <a:xfrm rot="5400000">
              <a:off x="437965" y="2707115"/>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63" name="Group 1362">
              <a:extLst>
                <a:ext uri="{FF2B5EF4-FFF2-40B4-BE49-F238E27FC236}">
                  <a16:creationId xmlns:a16="http://schemas.microsoft.com/office/drawing/2014/main" id="{1C76C1D1-85C6-45EB-ACD2-1C3D21DD6B92}"/>
                </a:ext>
              </a:extLst>
            </p:cNvPr>
            <p:cNvGrpSpPr/>
            <p:nvPr/>
          </p:nvGrpSpPr>
          <p:grpSpPr>
            <a:xfrm>
              <a:off x="725362" y="2916475"/>
              <a:ext cx="342301" cy="371881"/>
              <a:chOff x="10342559" y="5126543"/>
              <a:chExt cx="257175" cy="279400"/>
            </a:xfrm>
          </p:grpSpPr>
          <p:sp>
            <p:nvSpPr>
              <p:cNvPr id="1364" name="Oval 1363">
                <a:extLst>
                  <a:ext uri="{FF2B5EF4-FFF2-40B4-BE49-F238E27FC236}">
                    <a16:creationId xmlns:a16="http://schemas.microsoft.com/office/drawing/2014/main" id="{DA1AC8AE-D1BD-46C1-9307-01A68772A7A7}"/>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sp>
            <p:nvSpPr>
              <p:cNvPr id="1365" name="Freeform 122">
                <a:extLst>
                  <a:ext uri="{FF2B5EF4-FFF2-40B4-BE49-F238E27FC236}">
                    <a16:creationId xmlns:a16="http://schemas.microsoft.com/office/drawing/2014/main" id="{D48B6332-AF38-4513-A383-545223D77951}"/>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grpSp>
      </p:grpSp>
      <p:cxnSp>
        <p:nvCxnSpPr>
          <p:cNvPr id="28" name="Connector: Elbow 27">
            <a:extLst>
              <a:ext uri="{FF2B5EF4-FFF2-40B4-BE49-F238E27FC236}">
                <a16:creationId xmlns:a16="http://schemas.microsoft.com/office/drawing/2014/main" id="{217BA7D0-F3A4-4962-A835-6845CA592845}"/>
              </a:ext>
            </a:extLst>
          </p:cNvPr>
          <p:cNvCxnSpPr>
            <a:cxnSpLocks/>
            <a:stCxn id="9" idx="0"/>
          </p:cNvCxnSpPr>
          <p:nvPr/>
        </p:nvCxnSpPr>
        <p:spPr>
          <a:xfrm rot="5400000" flipH="1" flipV="1">
            <a:off x="1607876" y="2126477"/>
            <a:ext cx="385431" cy="76918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AFFBBA48-4EB7-4BC3-A9E6-50FBB596C08B}"/>
              </a:ext>
            </a:extLst>
          </p:cNvPr>
          <p:cNvGrpSpPr/>
          <p:nvPr/>
        </p:nvGrpSpPr>
        <p:grpSpPr>
          <a:xfrm>
            <a:off x="1232863" y="2703786"/>
            <a:ext cx="366271" cy="366271"/>
            <a:chOff x="698269" y="3498116"/>
            <a:chExt cx="366323" cy="366323"/>
          </a:xfrm>
        </p:grpSpPr>
        <p:sp>
          <p:nvSpPr>
            <p:cNvPr id="9" name="Oval 8">
              <a:extLst>
                <a:ext uri="{FF2B5EF4-FFF2-40B4-BE49-F238E27FC236}">
                  <a16:creationId xmlns:a16="http://schemas.microsoft.com/office/drawing/2014/main" id="{CBC3B3AE-D6E4-4410-B7A6-D4E875E006BE}"/>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6" name="Freeform 88">
              <a:extLst>
                <a:ext uri="{FF2B5EF4-FFF2-40B4-BE49-F238E27FC236}">
                  <a16:creationId xmlns:a16="http://schemas.microsoft.com/office/drawing/2014/main" id="{F3FF31E7-A9DD-436B-87F9-644EC8A70361}"/>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endParaRPr lang="en-US" sz="1200"/>
            </a:p>
          </p:txBody>
        </p:sp>
      </p:grpSp>
      <p:grpSp>
        <p:nvGrpSpPr>
          <p:cNvPr id="877" name="Group 876">
            <a:extLst>
              <a:ext uri="{FF2B5EF4-FFF2-40B4-BE49-F238E27FC236}">
                <a16:creationId xmlns:a16="http://schemas.microsoft.com/office/drawing/2014/main" id="{6D475785-AC8E-41A4-B837-60AE661E3A1C}"/>
              </a:ext>
            </a:extLst>
          </p:cNvPr>
          <p:cNvGrpSpPr/>
          <p:nvPr/>
        </p:nvGrpSpPr>
        <p:grpSpPr>
          <a:xfrm>
            <a:off x="799107" y="4474456"/>
            <a:ext cx="1233783" cy="709452"/>
            <a:chOff x="520275" y="4360431"/>
            <a:chExt cx="4222642" cy="2207373"/>
          </a:xfrm>
        </p:grpSpPr>
        <p:sp>
          <p:nvSpPr>
            <p:cNvPr id="1109" name="Rectangle 1108">
              <a:extLst>
                <a:ext uri="{FF2B5EF4-FFF2-40B4-BE49-F238E27FC236}">
                  <a16:creationId xmlns:a16="http://schemas.microsoft.com/office/drawing/2014/main" id="{92EA5BC9-BC5A-4C19-B2E8-F7E3442201A3}"/>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0" name="Rectangle 1109">
              <a:extLst>
                <a:ext uri="{FF2B5EF4-FFF2-40B4-BE49-F238E27FC236}">
                  <a16:creationId xmlns:a16="http://schemas.microsoft.com/office/drawing/2014/main" id="{2EC09C23-D2DA-480F-91BC-E0CF4F02683A}"/>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1" name="Rectangle 1110">
              <a:extLst>
                <a:ext uri="{FF2B5EF4-FFF2-40B4-BE49-F238E27FC236}">
                  <a16:creationId xmlns:a16="http://schemas.microsoft.com/office/drawing/2014/main" id="{C94D0073-1718-4B48-B8C7-1DDE4253B6A8}"/>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2" name="Rectangle 1111">
              <a:extLst>
                <a:ext uri="{FF2B5EF4-FFF2-40B4-BE49-F238E27FC236}">
                  <a16:creationId xmlns:a16="http://schemas.microsoft.com/office/drawing/2014/main" id="{9D1F577F-A76C-4E81-BFD6-41CFCFEA7656}"/>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3" name="Rectangle 1112">
              <a:extLst>
                <a:ext uri="{FF2B5EF4-FFF2-40B4-BE49-F238E27FC236}">
                  <a16:creationId xmlns:a16="http://schemas.microsoft.com/office/drawing/2014/main" id="{230EAB9D-F947-4198-B636-34457C230F72}"/>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4" name="Rectangle 1113">
              <a:extLst>
                <a:ext uri="{FF2B5EF4-FFF2-40B4-BE49-F238E27FC236}">
                  <a16:creationId xmlns:a16="http://schemas.microsoft.com/office/drawing/2014/main" id="{7ABF1466-002F-437D-9198-503713BB503A}"/>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5" name="Rectangle 1114">
              <a:extLst>
                <a:ext uri="{FF2B5EF4-FFF2-40B4-BE49-F238E27FC236}">
                  <a16:creationId xmlns:a16="http://schemas.microsoft.com/office/drawing/2014/main" id="{D7EE7EE0-6905-47E4-86DF-9713B281B39B}"/>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6" name="Rectangle 1115">
              <a:extLst>
                <a:ext uri="{FF2B5EF4-FFF2-40B4-BE49-F238E27FC236}">
                  <a16:creationId xmlns:a16="http://schemas.microsoft.com/office/drawing/2014/main" id="{EE4AF513-3388-47A4-AB89-8CB35F35E3C5}"/>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7" name="Rectangle 1116">
              <a:extLst>
                <a:ext uri="{FF2B5EF4-FFF2-40B4-BE49-F238E27FC236}">
                  <a16:creationId xmlns:a16="http://schemas.microsoft.com/office/drawing/2014/main" id="{858480E2-AC91-4312-8889-A341289BCB1E}"/>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8" name="Rectangle 1117">
              <a:extLst>
                <a:ext uri="{FF2B5EF4-FFF2-40B4-BE49-F238E27FC236}">
                  <a16:creationId xmlns:a16="http://schemas.microsoft.com/office/drawing/2014/main" id="{173B95DD-46B3-4992-B5F4-5916DF31D00F}"/>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9" name="Rectangle 1118">
              <a:extLst>
                <a:ext uri="{FF2B5EF4-FFF2-40B4-BE49-F238E27FC236}">
                  <a16:creationId xmlns:a16="http://schemas.microsoft.com/office/drawing/2014/main" id="{07D30446-A0E6-4E12-A6D7-BC121D862EC1}"/>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0" name="Rectangle 1119">
              <a:extLst>
                <a:ext uri="{FF2B5EF4-FFF2-40B4-BE49-F238E27FC236}">
                  <a16:creationId xmlns:a16="http://schemas.microsoft.com/office/drawing/2014/main" id="{1A78259E-82B9-4AFA-961D-898E516DF34C}"/>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1" name="Rectangle 1120">
              <a:extLst>
                <a:ext uri="{FF2B5EF4-FFF2-40B4-BE49-F238E27FC236}">
                  <a16:creationId xmlns:a16="http://schemas.microsoft.com/office/drawing/2014/main" id="{59CF4977-3EBA-46E6-ADCB-50956903584A}"/>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2" name="Rectangle 1121">
              <a:extLst>
                <a:ext uri="{FF2B5EF4-FFF2-40B4-BE49-F238E27FC236}">
                  <a16:creationId xmlns:a16="http://schemas.microsoft.com/office/drawing/2014/main" id="{F5BAF31A-6A09-4673-81BB-66FCF456A4A1}"/>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3" name="Rectangle 1122">
              <a:extLst>
                <a:ext uri="{FF2B5EF4-FFF2-40B4-BE49-F238E27FC236}">
                  <a16:creationId xmlns:a16="http://schemas.microsoft.com/office/drawing/2014/main" id="{498DD8C5-E6CF-41CB-BBE1-EA962B84A857}"/>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4" name="Rectangle 1123">
              <a:extLst>
                <a:ext uri="{FF2B5EF4-FFF2-40B4-BE49-F238E27FC236}">
                  <a16:creationId xmlns:a16="http://schemas.microsoft.com/office/drawing/2014/main" id="{177DDF44-608A-4100-9A31-572ECB7C9583}"/>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5" name="Rectangle 1124">
              <a:extLst>
                <a:ext uri="{FF2B5EF4-FFF2-40B4-BE49-F238E27FC236}">
                  <a16:creationId xmlns:a16="http://schemas.microsoft.com/office/drawing/2014/main" id="{1F4FE2BE-8B71-4D7E-9008-DB737459657F}"/>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6" name="Rectangle 1125">
              <a:extLst>
                <a:ext uri="{FF2B5EF4-FFF2-40B4-BE49-F238E27FC236}">
                  <a16:creationId xmlns:a16="http://schemas.microsoft.com/office/drawing/2014/main" id="{EBA31208-D6D7-4541-9372-1C3B532C5D1F}"/>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7" name="Rectangle 1126">
              <a:extLst>
                <a:ext uri="{FF2B5EF4-FFF2-40B4-BE49-F238E27FC236}">
                  <a16:creationId xmlns:a16="http://schemas.microsoft.com/office/drawing/2014/main" id="{C37AE660-534A-4014-8F67-D595B4C2420A}"/>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8" name="Rectangle 1127">
              <a:extLst>
                <a:ext uri="{FF2B5EF4-FFF2-40B4-BE49-F238E27FC236}">
                  <a16:creationId xmlns:a16="http://schemas.microsoft.com/office/drawing/2014/main" id="{D52FEF29-3B46-45BF-AB5E-666677833669}"/>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9" name="Rectangle 1128">
              <a:extLst>
                <a:ext uri="{FF2B5EF4-FFF2-40B4-BE49-F238E27FC236}">
                  <a16:creationId xmlns:a16="http://schemas.microsoft.com/office/drawing/2014/main" id="{3B13BBCA-4902-4C28-B1DE-4DEDB5E520CA}"/>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0" name="Rectangle 1129">
              <a:extLst>
                <a:ext uri="{FF2B5EF4-FFF2-40B4-BE49-F238E27FC236}">
                  <a16:creationId xmlns:a16="http://schemas.microsoft.com/office/drawing/2014/main" id="{F95CA8A2-71A9-4DFB-9AB0-22D62788002E}"/>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1" name="Rectangle 1130">
              <a:extLst>
                <a:ext uri="{FF2B5EF4-FFF2-40B4-BE49-F238E27FC236}">
                  <a16:creationId xmlns:a16="http://schemas.microsoft.com/office/drawing/2014/main" id="{63A14267-B553-47D7-B3CD-BD9A8A4A5C1C}"/>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2" name="Rectangle 1131">
              <a:extLst>
                <a:ext uri="{FF2B5EF4-FFF2-40B4-BE49-F238E27FC236}">
                  <a16:creationId xmlns:a16="http://schemas.microsoft.com/office/drawing/2014/main" id="{61968A2B-7FFE-4BD1-8149-FCF9C48EBB31}"/>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3" name="Rectangle 1132">
              <a:extLst>
                <a:ext uri="{FF2B5EF4-FFF2-40B4-BE49-F238E27FC236}">
                  <a16:creationId xmlns:a16="http://schemas.microsoft.com/office/drawing/2014/main" id="{D3B31BC7-7329-4E93-8A87-A8C35474F1F2}"/>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4" name="Rectangle 1133">
              <a:extLst>
                <a:ext uri="{FF2B5EF4-FFF2-40B4-BE49-F238E27FC236}">
                  <a16:creationId xmlns:a16="http://schemas.microsoft.com/office/drawing/2014/main" id="{53365374-2F0E-4D3D-BB4B-AC032360B92F}"/>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5" name="Rectangle 1134">
              <a:extLst>
                <a:ext uri="{FF2B5EF4-FFF2-40B4-BE49-F238E27FC236}">
                  <a16:creationId xmlns:a16="http://schemas.microsoft.com/office/drawing/2014/main" id="{C66846D8-F9E8-487D-A761-360FE230D896}"/>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6" name="Rectangle 1135">
              <a:extLst>
                <a:ext uri="{FF2B5EF4-FFF2-40B4-BE49-F238E27FC236}">
                  <a16:creationId xmlns:a16="http://schemas.microsoft.com/office/drawing/2014/main" id="{2E29A9E0-DDCA-49D6-B1BD-51739C2DECE7}"/>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7" name="Rectangle 1136">
              <a:extLst>
                <a:ext uri="{FF2B5EF4-FFF2-40B4-BE49-F238E27FC236}">
                  <a16:creationId xmlns:a16="http://schemas.microsoft.com/office/drawing/2014/main" id="{8B8F79D7-C509-42B4-8E99-022F172F5536}"/>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8" name="Rectangle 1137">
              <a:extLst>
                <a:ext uri="{FF2B5EF4-FFF2-40B4-BE49-F238E27FC236}">
                  <a16:creationId xmlns:a16="http://schemas.microsoft.com/office/drawing/2014/main" id="{474072F5-5308-416C-AEBA-934FA31F6971}"/>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9" name="Rectangle 1138">
              <a:extLst>
                <a:ext uri="{FF2B5EF4-FFF2-40B4-BE49-F238E27FC236}">
                  <a16:creationId xmlns:a16="http://schemas.microsoft.com/office/drawing/2014/main" id="{C29F2E47-0FC8-4A3C-B459-657AC35DB1C3}"/>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0" name="Rectangle 1139">
              <a:extLst>
                <a:ext uri="{FF2B5EF4-FFF2-40B4-BE49-F238E27FC236}">
                  <a16:creationId xmlns:a16="http://schemas.microsoft.com/office/drawing/2014/main" id="{06C7DD64-0903-48AD-AF3B-0878347F5F62}"/>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1" name="Rectangle 1140">
              <a:extLst>
                <a:ext uri="{FF2B5EF4-FFF2-40B4-BE49-F238E27FC236}">
                  <a16:creationId xmlns:a16="http://schemas.microsoft.com/office/drawing/2014/main" id="{7DEF6419-3EAD-443B-BA78-8D4A5587A35C}"/>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2" name="Rectangle 1141">
              <a:extLst>
                <a:ext uri="{FF2B5EF4-FFF2-40B4-BE49-F238E27FC236}">
                  <a16:creationId xmlns:a16="http://schemas.microsoft.com/office/drawing/2014/main" id="{9A6FACB8-3C75-4322-9672-8E2174BFF3AC}"/>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3" name="Rectangle 1142">
              <a:extLst>
                <a:ext uri="{FF2B5EF4-FFF2-40B4-BE49-F238E27FC236}">
                  <a16:creationId xmlns:a16="http://schemas.microsoft.com/office/drawing/2014/main" id="{094B0388-783C-4CBF-9A20-55745BB5D904}"/>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4" name="Rectangle 1143">
              <a:extLst>
                <a:ext uri="{FF2B5EF4-FFF2-40B4-BE49-F238E27FC236}">
                  <a16:creationId xmlns:a16="http://schemas.microsoft.com/office/drawing/2014/main" id="{183357A6-F071-4329-8513-4E771D345237}"/>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5" name="Rectangle 1144">
              <a:extLst>
                <a:ext uri="{FF2B5EF4-FFF2-40B4-BE49-F238E27FC236}">
                  <a16:creationId xmlns:a16="http://schemas.microsoft.com/office/drawing/2014/main" id="{DDDD5FA5-6EC5-45B7-9F4A-102E2D563781}"/>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6" name="Rectangle 1145">
              <a:extLst>
                <a:ext uri="{FF2B5EF4-FFF2-40B4-BE49-F238E27FC236}">
                  <a16:creationId xmlns:a16="http://schemas.microsoft.com/office/drawing/2014/main" id="{5720177F-D229-4929-9E5F-E58BDD55AD37}"/>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7" name="Rectangle 1146">
              <a:extLst>
                <a:ext uri="{FF2B5EF4-FFF2-40B4-BE49-F238E27FC236}">
                  <a16:creationId xmlns:a16="http://schemas.microsoft.com/office/drawing/2014/main" id="{A735306E-DDC3-4E59-9F03-36FFBFFE9FE4}"/>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8" name="Rectangle 1147">
              <a:extLst>
                <a:ext uri="{FF2B5EF4-FFF2-40B4-BE49-F238E27FC236}">
                  <a16:creationId xmlns:a16="http://schemas.microsoft.com/office/drawing/2014/main" id="{517DCDEE-EA8C-422F-9AF8-78377E2523CF}"/>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9" name="Rectangle 1148">
              <a:extLst>
                <a:ext uri="{FF2B5EF4-FFF2-40B4-BE49-F238E27FC236}">
                  <a16:creationId xmlns:a16="http://schemas.microsoft.com/office/drawing/2014/main" id="{0C8D3DA6-8BDD-468D-8E03-345E6D8787D8}"/>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0" name="Rectangle 1149">
              <a:extLst>
                <a:ext uri="{FF2B5EF4-FFF2-40B4-BE49-F238E27FC236}">
                  <a16:creationId xmlns:a16="http://schemas.microsoft.com/office/drawing/2014/main" id="{637D6E2A-5514-44EE-820C-5F72946430DB}"/>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1" name="Rectangle 1150">
              <a:extLst>
                <a:ext uri="{FF2B5EF4-FFF2-40B4-BE49-F238E27FC236}">
                  <a16:creationId xmlns:a16="http://schemas.microsoft.com/office/drawing/2014/main" id="{0C3C5846-6546-4128-8C57-5D4A64A88493}"/>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2" name="Rectangle 1151">
              <a:extLst>
                <a:ext uri="{FF2B5EF4-FFF2-40B4-BE49-F238E27FC236}">
                  <a16:creationId xmlns:a16="http://schemas.microsoft.com/office/drawing/2014/main" id="{DC77D40F-06E0-4AC3-AA86-859EC49789F1}"/>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3" name="Rectangle 1152">
              <a:extLst>
                <a:ext uri="{FF2B5EF4-FFF2-40B4-BE49-F238E27FC236}">
                  <a16:creationId xmlns:a16="http://schemas.microsoft.com/office/drawing/2014/main" id="{162FAD8B-FD43-4F0A-8B70-7BCD539A47FE}"/>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0" name="Group 879">
            <a:extLst>
              <a:ext uri="{FF2B5EF4-FFF2-40B4-BE49-F238E27FC236}">
                <a16:creationId xmlns:a16="http://schemas.microsoft.com/office/drawing/2014/main" id="{508D0387-5126-4D80-9201-3A24A0C98C81}"/>
              </a:ext>
            </a:extLst>
          </p:cNvPr>
          <p:cNvGrpSpPr/>
          <p:nvPr/>
        </p:nvGrpSpPr>
        <p:grpSpPr>
          <a:xfrm>
            <a:off x="5051185" y="2892677"/>
            <a:ext cx="1233783" cy="709452"/>
            <a:chOff x="520275" y="4360431"/>
            <a:chExt cx="4222642" cy="2207373"/>
          </a:xfrm>
        </p:grpSpPr>
        <p:sp>
          <p:nvSpPr>
            <p:cNvPr id="974" name="Rectangle 973">
              <a:extLst>
                <a:ext uri="{FF2B5EF4-FFF2-40B4-BE49-F238E27FC236}">
                  <a16:creationId xmlns:a16="http://schemas.microsoft.com/office/drawing/2014/main" id="{7B34911C-E03E-47A9-9383-E8B263043AD5}"/>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5" name="Rectangle 974">
              <a:extLst>
                <a:ext uri="{FF2B5EF4-FFF2-40B4-BE49-F238E27FC236}">
                  <a16:creationId xmlns:a16="http://schemas.microsoft.com/office/drawing/2014/main" id="{55C02A4E-415D-4A16-864A-0165F1EC8DC3}"/>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6" name="Rectangle 975">
              <a:extLst>
                <a:ext uri="{FF2B5EF4-FFF2-40B4-BE49-F238E27FC236}">
                  <a16:creationId xmlns:a16="http://schemas.microsoft.com/office/drawing/2014/main" id="{E727A61E-3590-4D7B-9B2E-6C900FCAB2AA}"/>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7" name="Rectangle 976">
              <a:extLst>
                <a:ext uri="{FF2B5EF4-FFF2-40B4-BE49-F238E27FC236}">
                  <a16:creationId xmlns:a16="http://schemas.microsoft.com/office/drawing/2014/main" id="{8950BF90-227F-4756-92DA-D85FDE3850A7}"/>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8" name="Rectangle 977">
              <a:extLst>
                <a:ext uri="{FF2B5EF4-FFF2-40B4-BE49-F238E27FC236}">
                  <a16:creationId xmlns:a16="http://schemas.microsoft.com/office/drawing/2014/main" id="{2AC08983-861E-4B65-BBCA-810977A2B3CA}"/>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9" name="Rectangle 978">
              <a:extLst>
                <a:ext uri="{FF2B5EF4-FFF2-40B4-BE49-F238E27FC236}">
                  <a16:creationId xmlns:a16="http://schemas.microsoft.com/office/drawing/2014/main" id="{53E2F402-9EC8-483A-ACA0-FCE4E715EA9C}"/>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0" name="Rectangle 979">
              <a:extLst>
                <a:ext uri="{FF2B5EF4-FFF2-40B4-BE49-F238E27FC236}">
                  <a16:creationId xmlns:a16="http://schemas.microsoft.com/office/drawing/2014/main" id="{8A8C7B66-5698-4F46-BF02-BCD141672E42}"/>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1" name="Rectangle 980">
              <a:extLst>
                <a:ext uri="{FF2B5EF4-FFF2-40B4-BE49-F238E27FC236}">
                  <a16:creationId xmlns:a16="http://schemas.microsoft.com/office/drawing/2014/main" id="{0B22293C-98CC-464F-AE34-C1E11609C6AC}"/>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2" name="Rectangle 981">
              <a:extLst>
                <a:ext uri="{FF2B5EF4-FFF2-40B4-BE49-F238E27FC236}">
                  <a16:creationId xmlns:a16="http://schemas.microsoft.com/office/drawing/2014/main" id="{DF8CBDC5-4455-4463-8A87-4938B7C124E6}"/>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3" name="Rectangle 982">
              <a:extLst>
                <a:ext uri="{FF2B5EF4-FFF2-40B4-BE49-F238E27FC236}">
                  <a16:creationId xmlns:a16="http://schemas.microsoft.com/office/drawing/2014/main" id="{F43EEA79-C768-47EF-9AB9-5C6EA2F61CFB}"/>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4" name="Rectangle 983">
              <a:extLst>
                <a:ext uri="{FF2B5EF4-FFF2-40B4-BE49-F238E27FC236}">
                  <a16:creationId xmlns:a16="http://schemas.microsoft.com/office/drawing/2014/main" id="{32E23633-95C3-436B-82B1-9EA23888362A}"/>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5" name="Rectangle 984">
              <a:extLst>
                <a:ext uri="{FF2B5EF4-FFF2-40B4-BE49-F238E27FC236}">
                  <a16:creationId xmlns:a16="http://schemas.microsoft.com/office/drawing/2014/main" id="{3383B622-5EEB-4781-8603-2A0278DF4247}"/>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6" name="Rectangle 985">
              <a:extLst>
                <a:ext uri="{FF2B5EF4-FFF2-40B4-BE49-F238E27FC236}">
                  <a16:creationId xmlns:a16="http://schemas.microsoft.com/office/drawing/2014/main" id="{ADD65DD8-4008-43DB-B748-223DA6F11070}"/>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7" name="Rectangle 986">
              <a:extLst>
                <a:ext uri="{FF2B5EF4-FFF2-40B4-BE49-F238E27FC236}">
                  <a16:creationId xmlns:a16="http://schemas.microsoft.com/office/drawing/2014/main" id="{7D8358B9-BCDF-4C59-AEE8-1043AF4B5C3C}"/>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8" name="Rectangle 987">
              <a:extLst>
                <a:ext uri="{FF2B5EF4-FFF2-40B4-BE49-F238E27FC236}">
                  <a16:creationId xmlns:a16="http://schemas.microsoft.com/office/drawing/2014/main" id="{2D03FEC2-AD47-4ED6-B4A2-65D29CBB1BA0}"/>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9" name="Rectangle 988">
              <a:extLst>
                <a:ext uri="{FF2B5EF4-FFF2-40B4-BE49-F238E27FC236}">
                  <a16:creationId xmlns:a16="http://schemas.microsoft.com/office/drawing/2014/main" id="{9C2EFF45-4C9F-4361-9946-C190D40A7DFD}"/>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0" name="Rectangle 989">
              <a:extLst>
                <a:ext uri="{FF2B5EF4-FFF2-40B4-BE49-F238E27FC236}">
                  <a16:creationId xmlns:a16="http://schemas.microsoft.com/office/drawing/2014/main" id="{3D62DCD1-27EC-4F15-8ED0-67EA71A5AF2B}"/>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1" name="Rectangle 990">
              <a:extLst>
                <a:ext uri="{FF2B5EF4-FFF2-40B4-BE49-F238E27FC236}">
                  <a16:creationId xmlns:a16="http://schemas.microsoft.com/office/drawing/2014/main" id="{901CD77C-2CAE-427B-9BFB-38899C7FCC22}"/>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2" name="Rectangle 991">
              <a:extLst>
                <a:ext uri="{FF2B5EF4-FFF2-40B4-BE49-F238E27FC236}">
                  <a16:creationId xmlns:a16="http://schemas.microsoft.com/office/drawing/2014/main" id="{F364CB4A-678A-4C89-9F7A-80114C53A1E5}"/>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3" name="Rectangle 992">
              <a:extLst>
                <a:ext uri="{FF2B5EF4-FFF2-40B4-BE49-F238E27FC236}">
                  <a16:creationId xmlns:a16="http://schemas.microsoft.com/office/drawing/2014/main" id="{93E8DB45-4BA4-48B4-B991-B249578312AA}"/>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4" name="Rectangle 993">
              <a:extLst>
                <a:ext uri="{FF2B5EF4-FFF2-40B4-BE49-F238E27FC236}">
                  <a16:creationId xmlns:a16="http://schemas.microsoft.com/office/drawing/2014/main" id="{2F0B96CE-2027-42EE-9417-D548383BF988}"/>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5" name="Rectangle 994">
              <a:extLst>
                <a:ext uri="{FF2B5EF4-FFF2-40B4-BE49-F238E27FC236}">
                  <a16:creationId xmlns:a16="http://schemas.microsoft.com/office/drawing/2014/main" id="{A8B81B89-2919-4444-AD6C-1EE3F88EDD3F}"/>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6" name="Rectangle 995">
              <a:extLst>
                <a:ext uri="{FF2B5EF4-FFF2-40B4-BE49-F238E27FC236}">
                  <a16:creationId xmlns:a16="http://schemas.microsoft.com/office/drawing/2014/main" id="{009C5F3C-9FF0-4BD3-B41F-B7D957B27B6C}"/>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7" name="Rectangle 996">
              <a:extLst>
                <a:ext uri="{FF2B5EF4-FFF2-40B4-BE49-F238E27FC236}">
                  <a16:creationId xmlns:a16="http://schemas.microsoft.com/office/drawing/2014/main" id="{A201EBCB-8211-4345-8502-B6271BC8800D}"/>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8" name="Rectangle 997">
              <a:extLst>
                <a:ext uri="{FF2B5EF4-FFF2-40B4-BE49-F238E27FC236}">
                  <a16:creationId xmlns:a16="http://schemas.microsoft.com/office/drawing/2014/main" id="{C96E740B-FDC3-4A1A-8317-4DB3328C25A5}"/>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9" name="Rectangle 998">
              <a:extLst>
                <a:ext uri="{FF2B5EF4-FFF2-40B4-BE49-F238E27FC236}">
                  <a16:creationId xmlns:a16="http://schemas.microsoft.com/office/drawing/2014/main" id="{E948AB3C-E11D-4132-ABEB-86FE67C83C36}"/>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0" name="Rectangle 999">
              <a:extLst>
                <a:ext uri="{FF2B5EF4-FFF2-40B4-BE49-F238E27FC236}">
                  <a16:creationId xmlns:a16="http://schemas.microsoft.com/office/drawing/2014/main" id="{DE200451-6D5E-4A6A-872C-FAC24DBCC006}"/>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1" name="Rectangle 1000">
              <a:extLst>
                <a:ext uri="{FF2B5EF4-FFF2-40B4-BE49-F238E27FC236}">
                  <a16:creationId xmlns:a16="http://schemas.microsoft.com/office/drawing/2014/main" id="{B192D910-F6AA-4E6B-B0E0-A6ECA30F1134}"/>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2" name="Rectangle 1001">
              <a:extLst>
                <a:ext uri="{FF2B5EF4-FFF2-40B4-BE49-F238E27FC236}">
                  <a16:creationId xmlns:a16="http://schemas.microsoft.com/office/drawing/2014/main" id="{7CCE040F-C097-43E5-AC1F-7B864789C7FD}"/>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3" name="Rectangle 1002">
              <a:extLst>
                <a:ext uri="{FF2B5EF4-FFF2-40B4-BE49-F238E27FC236}">
                  <a16:creationId xmlns:a16="http://schemas.microsoft.com/office/drawing/2014/main" id="{B157480D-8747-49E1-874A-91A7DA502A6F}"/>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4" name="Rectangle 1003">
              <a:extLst>
                <a:ext uri="{FF2B5EF4-FFF2-40B4-BE49-F238E27FC236}">
                  <a16:creationId xmlns:a16="http://schemas.microsoft.com/office/drawing/2014/main" id="{029B99A8-8A93-4AB3-B83D-160A2D5B4798}"/>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5" name="Rectangle 1004">
              <a:extLst>
                <a:ext uri="{FF2B5EF4-FFF2-40B4-BE49-F238E27FC236}">
                  <a16:creationId xmlns:a16="http://schemas.microsoft.com/office/drawing/2014/main" id="{190F088C-325F-4547-9503-0AB90267B8F6}"/>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6" name="Rectangle 1005">
              <a:extLst>
                <a:ext uri="{FF2B5EF4-FFF2-40B4-BE49-F238E27FC236}">
                  <a16:creationId xmlns:a16="http://schemas.microsoft.com/office/drawing/2014/main" id="{CA319797-FFA1-4356-B3B9-C781F4895F34}"/>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7" name="Rectangle 1006">
              <a:extLst>
                <a:ext uri="{FF2B5EF4-FFF2-40B4-BE49-F238E27FC236}">
                  <a16:creationId xmlns:a16="http://schemas.microsoft.com/office/drawing/2014/main" id="{6D95446F-E16F-4222-886C-9AC76527521B}"/>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8" name="Rectangle 1007">
              <a:extLst>
                <a:ext uri="{FF2B5EF4-FFF2-40B4-BE49-F238E27FC236}">
                  <a16:creationId xmlns:a16="http://schemas.microsoft.com/office/drawing/2014/main" id="{51DD3DA2-B8C0-4285-8A25-59A4BF026913}"/>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9" name="Rectangle 1008">
              <a:extLst>
                <a:ext uri="{FF2B5EF4-FFF2-40B4-BE49-F238E27FC236}">
                  <a16:creationId xmlns:a16="http://schemas.microsoft.com/office/drawing/2014/main" id="{131D851B-7F13-4C6A-9E85-44BF520A872C}"/>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0" name="Rectangle 1009">
              <a:extLst>
                <a:ext uri="{FF2B5EF4-FFF2-40B4-BE49-F238E27FC236}">
                  <a16:creationId xmlns:a16="http://schemas.microsoft.com/office/drawing/2014/main" id="{552CB126-E210-4605-B041-B066ADEB8DED}"/>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1" name="Rectangle 1010">
              <a:extLst>
                <a:ext uri="{FF2B5EF4-FFF2-40B4-BE49-F238E27FC236}">
                  <a16:creationId xmlns:a16="http://schemas.microsoft.com/office/drawing/2014/main" id="{2A82D046-324E-49E0-9D5F-40BE06427522}"/>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2" name="Rectangle 1011">
              <a:extLst>
                <a:ext uri="{FF2B5EF4-FFF2-40B4-BE49-F238E27FC236}">
                  <a16:creationId xmlns:a16="http://schemas.microsoft.com/office/drawing/2014/main" id="{5297CF11-C98C-4019-B59C-4CF774ACCA03}"/>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3" name="Rectangle 1012">
              <a:extLst>
                <a:ext uri="{FF2B5EF4-FFF2-40B4-BE49-F238E27FC236}">
                  <a16:creationId xmlns:a16="http://schemas.microsoft.com/office/drawing/2014/main" id="{634F482E-6203-4875-847A-2DEA9BC670D2}"/>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4" name="Rectangle 1013">
              <a:extLst>
                <a:ext uri="{FF2B5EF4-FFF2-40B4-BE49-F238E27FC236}">
                  <a16:creationId xmlns:a16="http://schemas.microsoft.com/office/drawing/2014/main" id="{9DBD71FD-FBED-4E3A-B501-7460E148C66A}"/>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5" name="Rectangle 1014">
              <a:extLst>
                <a:ext uri="{FF2B5EF4-FFF2-40B4-BE49-F238E27FC236}">
                  <a16:creationId xmlns:a16="http://schemas.microsoft.com/office/drawing/2014/main" id="{A9C5F8D2-560D-4FB0-9277-F90567E08047}"/>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6" name="Rectangle 1015">
              <a:extLst>
                <a:ext uri="{FF2B5EF4-FFF2-40B4-BE49-F238E27FC236}">
                  <a16:creationId xmlns:a16="http://schemas.microsoft.com/office/drawing/2014/main" id="{E9BF978E-1218-4A6D-A8AD-CD207B543F07}"/>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7" name="Rectangle 1016">
              <a:extLst>
                <a:ext uri="{FF2B5EF4-FFF2-40B4-BE49-F238E27FC236}">
                  <a16:creationId xmlns:a16="http://schemas.microsoft.com/office/drawing/2014/main" id="{24890E89-A527-4FAD-A8FC-4E7CFBC9F306}"/>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8" name="Rectangle 1017">
              <a:extLst>
                <a:ext uri="{FF2B5EF4-FFF2-40B4-BE49-F238E27FC236}">
                  <a16:creationId xmlns:a16="http://schemas.microsoft.com/office/drawing/2014/main" id="{1E88962D-F384-47B7-BA61-7C2F337A3D68}"/>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79" name="Group 878">
            <a:extLst>
              <a:ext uri="{FF2B5EF4-FFF2-40B4-BE49-F238E27FC236}">
                <a16:creationId xmlns:a16="http://schemas.microsoft.com/office/drawing/2014/main" id="{4502272E-9F6E-47ED-B80B-4A42A9A1BC61}"/>
              </a:ext>
            </a:extLst>
          </p:cNvPr>
          <p:cNvGrpSpPr/>
          <p:nvPr/>
        </p:nvGrpSpPr>
        <p:grpSpPr>
          <a:xfrm>
            <a:off x="5051185" y="4474456"/>
            <a:ext cx="1233783" cy="709452"/>
            <a:chOff x="520275" y="4360431"/>
            <a:chExt cx="4222642" cy="2207373"/>
          </a:xfrm>
        </p:grpSpPr>
        <p:sp>
          <p:nvSpPr>
            <p:cNvPr id="1019" name="Rectangle 1018">
              <a:extLst>
                <a:ext uri="{FF2B5EF4-FFF2-40B4-BE49-F238E27FC236}">
                  <a16:creationId xmlns:a16="http://schemas.microsoft.com/office/drawing/2014/main" id="{B9C3AB37-CEF3-4EDA-8D7E-1083CF84AF99}"/>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0" name="Rectangle 1019">
              <a:extLst>
                <a:ext uri="{FF2B5EF4-FFF2-40B4-BE49-F238E27FC236}">
                  <a16:creationId xmlns:a16="http://schemas.microsoft.com/office/drawing/2014/main" id="{1835C946-3F51-4801-85E1-0C8C793DEE46}"/>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1" name="Rectangle 1020">
              <a:extLst>
                <a:ext uri="{FF2B5EF4-FFF2-40B4-BE49-F238E27FC236}">
                  <a16:creationId xmlns:a16="http://schemas.microsoft.com/office/drawing/2014/main" id="{C40AC802-1D06-4416-BE8B-A8F279B445B8}"/>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2" name="Rectangle 1021">
              <a:extLst>
                <a:ext uri="{FF2B5EF4-FFF2-40B4-BE49-F238E27FC236}">
                  <a16:creationId xmlns:a16="http://schemas.microsoft.com/office/drawing/2014/main" id="{88FD80FE-803B-4F03-9092-DEDF1A593548}"/>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3" name="Rectangle 1022">
              <a:extLst>
                <a:ext uri="{FF2B5EF4-FFF2-40B4-BE49-F238E27FC236}">
                  <a16:creationId xmlns:a16="http://schemas.microsoft.com/office/drawing/2014/main" id="{7527D426-A2ED-47FC-B57F-BA4E9001CDB6}"/>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4" name="Rectangle 1023">
              <a:extLst>
                <a:ext uri="{FF2B5EF4-FFF2-40B4-BE49-F238E27FC236}">
                  <a16:creationId xmlns:a16="http://schemas.microsoft.com/office/drawing/2014/main" id="{DDEECC0C-7608-4630-BB12-FD62F0215E99}"/>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5" name="Rectangle 1024">
              <a:extLst>
                <a:ext uri="{FF2B5EF4-FFF2-40B4-BE49-F238E27FC236}">
                  <a16:creationId xmlns:a16="http://schemas.microsoft.com/office/drawing/2014/main" id="{90094B78-57BF-4461-B9C4-AC451E2755FD}"/>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6" name="Rectangle 1025">
              <a:extLst>
                <a:ext uri="{FF2B5EF4-FFF2-40B4-BE49-F238E27FC236}">
                  <a16:creationId xmlns:a16="http://schemas.microsoft.com/office/drawing/2014/main" id="{AE51BFDC-64E8-476C-BC8C-EA928FB42C2E}"/>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7" name="Rectangle 1026">
              <a:extLst>
                <a:ext uri="{FF2B5EF4-FFF2-40B4-BE49-F238E27FC236}">
                  <a16:creationId xmlns:a16="http://schemas.microsoft.com/office/drawing/2014/main" id="{0CDEAADE-62E8-4F23-BC39-5E9C1F28DAD8}"/>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8" name="Rectangle 1027">
              <a:extLst>
                <a:ext uri="{FF2B5EF4-FFF2-40B4-BE49-F238E27FC236}">
                  <a16:creationId xmlns:a16="http://schemas.microsoft.com/office/drawing/2014/main" id="{194F0C1B-26AB-402B-827C-7C5A7C9B6EE0}"/>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9" name="Rectangle 1028">
              <a:extLst>
                <a:ext uri="{FF2B5EF4-FFF2-40B4-BE49-F238E27FC236}">
                  <a16:creationId xmlns:a16="http://schemas.microsoft.com/office/drawing/2014/main" id="{5EB733C8-6B19-4FC7-844C-7CA39FB4E999}"/>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0" name="Rectangle 1029">
              <a:extLst>
                <a:ext uri="{FF2B5EF4-FFF2-40B4-BE49-F238E27FC236}">
                  <a16:creationId xmlns:a16="http://schemas.microsoft.com/office/drawing/2014/main" id="{EB1E9443-946A-4005-9A31-8E6D52C4A163}"/>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1" name="Rectangle 1030">
              <a:extLst>
                <a:ext uri="{FF2B5EF4-FFF2-40B4-BE49-F238E27FC236}">
                  <a16:creationId xmlns:a16="http://schemas.microsoft.com/office/drawing/2014/main" id="{31F80150-AA35-4A7E-A293-850CED42109D}"/>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2" name="Rectangle 1031">
              <a:extLst>
                <a:ext uri="{FF2B5EF4-FFF2-40B4-BE49-F238E27FC236}">
                  <a16:creationId xmlns:a16="http://schemas.microsoft.com/office/drawing/2014/main" id="{B772289F-9BAF-4CBF-A71F-1627C1CDBA68}"/>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3" name="Rectangle 1032">
              <a:extLst>
                <a:ext uri="{FF2B5EF4-FFF2-40B4-BE49-F238E27FC236}">
                  <a16:creationId xmlns:a16="http://schemas.microsoft.com/office/drawing/2014/main" id="{F1FF3B2D-24AD-4266-8473-B0A1AE645379}"/>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4" name="Rectangle 1033">
              <a:extLst>
                <a:ext uri="{FF2B5EF4-FFF2-40B4-BE49-F238E27FC236}">
                  <a16:creationId xmlns:a16="http://schemas.microsoft.com/office/drawing/2014/main" id="{D74A4175-9C49-4022-BBD0-B49388BCC165}"/>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5" name="Rectangle 1034">
              <a:extLst>
                <a:ext uri="{FF2B5EF4-FFF2-40B4-BE49-F238E27FC236}">
                  <a16:creationId xmlns:a16="http://schemas.microsoft.com/office/drawing/2014/main" id="{AA2EF777-24B0-414D-945C-FB57E23DF983}"/>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6" name="Rectangle 1035">
              <a:extLst>
                <a:ext uri="{FF2B5EF4-FFF2-40B4-BE49-F238E27FC236}">
                  <a16:creationId xmlns:a16="http://schemas.microsoft.com/office/drawing/2014/main" id="{E6EAA7F3-B53B-475F-9602-D36729A60190}"/>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7" name="Rectangle 1036">
              <a:extLst>
                <a:ext uri="{FF2B5EF4-FFF2-40B4-BE49-F238E27FC236}">
                  <a16:creationId xmlns:a16="http://schemas.microsoft.com/office/drawing/2014/main" id="{AC02ADBB-4A03-4192-A54B-D10F9E1D0D79}"/>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8" name="Rectangle 1037">
              <a:extLst>
                <a:ext uri="{FF2B5EF4-FFF2-40B4-BE49-F238E27FC236}">
                  <a16:creationId xmlns:a16="http://schemas.microsoft.com/office/drawing/2014/main" id="{173D7215-A2B2-4687-9E08-4513410B6998}"/>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9" name="Rectangle 1038">
              <a:extLst>
                <a:ext uri="{FF2B5EF4-FFF2-40B4-BE49-F238E27FC236}">
                  <a16:creationId xmlns:a16="http://schemas.microsoft.com/office/drawing/2014/main" id="{20A0506B-BD04-4B5C-A6CE-319064E24FF7}"/>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0" name="Rectangle 1039">
              <a:extLst>
                <a:ext uri="{FF2B5EF4-FFF2-40B4-BE49-F238E27FC236}">
                  <a16:creationId xmlns:a16="http://schemas.microsoft.com/office/drawing/2014/main" id="{D2B969BC-1359-4710-94A4-0E843C209AD5}"/>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10385CC-6B4C-48C8-8887-CA355B6EBE49}"/>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2" name="Rectangle 1041">
              <a:extLst>
                <a:ext uri="{FF2B5EF4-FFF2-40B4-BE49-F238E27FC236}">
                  <a16:creationId xmlns:a16="http://schemas.microsoft.com/office/drawing/2014/main" id="{283CAC4B-2C5D-4EB5-AA4B-478A783816D0}"/>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3" name="Rectangle 1042">
              <a:extLst>
                <a:ext uri="{FF2B5EF4-FFF2-40B4-BE49-F238E27FC236}">
                  <a16:creationId xmlns:a16="http://schemas.microsoft.com/office/drawing/2014/main" id="{966DDC5E-AFFE-4B17-9D4B-07D316FF3373}"/>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A5945AC-DED6-43D1-AD4D-13B83F8F053F}"/>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5" name="Rectangle 1044">
              <a:extLst>
                <a:ext uri="{FF2B5EF4-FFF2-40B4-BE49-F238E27FC236}">
                  <a16:creationId xmlns:a16="http://schemas.microsoft.com/office/drawing/2014/main" id="{5475F78A-875F-4D82-A317-8FA662FD883F}"/>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6" name="Rectangle 1045">
              <a:extLst>
                <a:ext uri="{FF2B5EF4-FFF2-40B4-BE49-F238E27FC236}">
                  <a16:creationId xmlns:a16="http://schemas.microsoft.com/office/drawing/2014/main" id="{2C6F66F4-E3C9-4F5F-A925-734BAAA60CE8}"/>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7" name="Rectangle 1046">
              <a:extLst>
                <a:ext uri="{FF2B5EF4-FFF2-40B4-BE49-F238E27FC236}">
                  <a16:creationId xmlns:a16="http://schemas.microsoft.com/office/drawing/2014/main" id="{949E718B-2BA7-4B84-AFF9-E102BE21E17C}"/>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8" name="Rectangle 1047">
              <a:extLst>
                <a:ext uri="{FF2B5EF4-FFF2-40B4-BE49-F238E27FC236}">
                  <a16:creationId xmlns:a16="http://schemas.microsoft.com/office/drawing/2014/main" id="{0A66C6CF-F52E-400F-BE12-4C067EC20EEB}"/>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9" name="Rectangle 1048">
              <a:extLst>
                <a:ext uri="{FF2B5EF4-FFF2-40B4-BE49-F238E27FC236}">
                  <a16:creationId xmlns:a16="http://schemas.microsoft.com/office/drawing/2014/main" id="{B3BCD739-1E87-4C71-9BD6-9130C6F2350B}"/>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0" name="Rectangle 1049">
              <a:extLst>
                <a:ext uri="{FF2B5EF4-FFF2-40B4-BE49-F238E27FC236}">
                  <a16:creationId xmlns:a16="http://schemas.microsoft.com/office/drawing/2014/main" id="{78CC8A0C-A360-4452-8061-BC41A3766F7B}"/>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F3F6A5-6659-41F6-8D5A-FC42B0F11E8F}"/>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2" name="Rectangle 1051">
              <a:extLst>
                <a:ext uri="{FF2B5EF4-FFF2-40B4-BE49-F238E27FC236}">
                  <a16:creationId xmlns:a16="http://schemas.microsoft.com/office/drawing/2014/main" id="{04ADAEF9-BEBA-4F70-AAC4-BC8FA0F80C94}"/>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3" name="Rectangle 1052">
              <a:extLst>
                <a:ext uri="{FF2B5EF4-FFF2-40B4-BE49-F238E27FC236}">
                  <a16:creationId xmlns:a16="http://schemas.microsoft.com/office/drawing/2014/main" id="{BCC664AF-CB78-494C-A7A4-0C5CAC15AA09}"/>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4" name="Rectangle 1053">
              <a:extLst>
                <a:ext uri="{FF2B5EF4-FFF2-40B4-BE49-F238E27FC236}">
                  <a16:creationId xmlns:a16="http://schemas.microsoft.com/office/drawing/2014/main" id="{4C682588-473D-4DE9-968F-DCF65DB78B29}"/>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5" name="Rectangle 1054">
              <a:extLst>
                <a:ext uri="{FF2B5EF4-FFF2-40B4-BE49-F238E27FC236}">
                  <a16:creationId xmlns:a16="http://schemas.microsoft.com/office/drawing/2014/main" id="{734F3F4F-5B21-4EFA-A12F-F390BE168B1E}"/>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128E7E1-A5EA-460F-88C4-3E783FCB643B}"/>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7" name="Rectangle 1056">
              <a:extLst>
                <a:ext uri="{FF2B5EF4-FFF2-40B4-BE49-F238E27FC236}">
                  <a16:creationId xmlns:a16="http://schemas.microsoft.com/office/drawing/2014/main" id="{F7BC4532-94F5-4A7A-823E-FE82FAB5923D}"/>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8" name="Rectangle 1057">
              <a:extLst>
                <a:ext uri="{FF2B5EF4-FFF2-40B4-BE49-F238E27FC236}">
                  <a16:creationId xmlns:a16="http://schemas.microsoft.com/office/drawing/2014/main" id="{D81C57F7-419A-4EE5-B012-558FBDA637F2}"/>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9" name="Rectangle 1058">
              <a:extLst>
                <a:ext uri="{FF2B5EF4-FFF2-40B4-BE49-F238E27FC236}">
                  <a16:creationId xmlns:a16="http://schemas.microsoft.com/office/drawing/2014/main" id="{24CAB789-7C8F-41FF-A70B-93EF00B3F055}"/>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0" name="Rectangle 1059">
              <a:extLst>
                <a:ext uri="{FF2B5EF4-FFF2-40B4-BE49-F238E27FC236}">
                  <a16:creationId xmlns:a16="http://schemas.microsoft.com/office/drawing/2014/main" id="{42A738DD-82BC-484E-A4E9-1605D654AEE1}"/>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1" name="Rectangle 1060">
              <a:extLst>
                <a:ext uri="{FF2B5EF4-FFF2-40B4-BE49-F238E27FC236}">
                  <a16:creationId xmlns:a16="http://schemas.microsoft.com/office/drawing/2014/main" id="{2344FCC7-0B42-44F7-98AB-B1EA4E0CA9E5}"/>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2" name="Rectangle 1061">
              <a:extLst>
                <a:ext uri="{FF2B5EF4-FFF2-40B4-BE49-F238E27FC236}">
                  <a16:creationId xmlns:a16="http://schemas.microsoft.com/office/drawing/2014/main" id="{1DC4BA90-886A-4269-8F16-3942FA332DB8}"/>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3" name="Rectangle 1062">
              <a:extLst>
                <a:ext uri="{FF2B5EF4-FFF2-40B4-BE49-F238E27FC236}">
                  <a16:creationId xmlns:a16="http://schemas.microsoft.com/office/drawing/2014/main" id="{90831C11-83D7-4774-9D06-7089EA2531F9}"/>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C7BEE33-D457-45B3-A05C-E8C6E6B59947}"/>
              </a:ext>
            </a:extLst>
          </p:cNvPr>
          <p:cNvGrpSpPr/>
          <p:nvPr/>
        </p:nvGrpSpPr>
        <p:grpSpPr>
          <a:xfrm>
            <a:off x="7052538" y="4196754"/>
            <a:ext cx="4695159" cy="1815190"/>
            <a:chOff x="7124700" y="1543050"/>
            <a:chExt cx="4695825" cy="1815447"/>
          </a:xfrm>
        </p:grpSpPr>
        <p:sp>
          <p:nvSpPr>
            <p:cNvPr id="1415" name="engage">
              <a:extLst>
                <a:ext uri="{FF2B5EF4-FFF2-40B4-BE49-F238E27FC236}">
                  <a16:creationId xmlns:a16="http://schemas.microsoft.com/office/drawing/2014/main" id="{16937E24-1234-4030-9570-4E88AB6BDAFE}"/>
                </a:ext>
              </a:extLst>
            </p:cNvPr>
            <p:cNvSpPr/>
            <p:nvPr/>
          </p:nvSpPr>
          <p:spPr bwMode="auto">
            <a:xfrm>
              <a:off x="7204431" y="1543050"/>
              <a:ext cx="4616094" cy="17049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defTabSz="913225" fontAlgn="base">
                <a:lnSpc>
                  <a:spcPct val="95000"/>
                </a:lnSpc>
                <a:spcBef>
                  <a:spcPct val="0"/>
                </a:spcBef>
                <a:spcAft>
                  <a:spcPts val="1500"/>
                </a:spcAft>
                <a:defRPr/>
              </a:pPr>
              <a:r>
                <a:rPr lang="en-US" sz="2400" kern="0" dirty="0">
                  <a:gradFill>
                    <a:gsLst>
                      <a:gs pos="0">
                        <a:srgbClr val="505050"/>
                      </a:gs>
                      <a:gs pos="100000">
                        <a:srgbClr val="505050"/>
                      </a:gs>
                    </a:gsLst>
                    <a:lin ang="5400000" scaled="1"/>
                  </a:gradFill>
                  <a:latin typeface="+mj-lt"/>
                  <a:cs typeface="Segoe UI Semibold" panose="020B0702040204020203" pitchFamily="34" charset="0"/>
                </a:rPr>
                <a:t>The ledger can only be updated by network consensus, and information can’t be altered or deleted without the knowledge of the whole network.</a:t>
              </a:r>
            </a:p>
          </p:txBody>
        </p:sp>
        <p:cxnSp>
          <p:nvCxnSpPr>
            <p:cNvPr id="16" name="Straight Connector 15">
              <a:extLst>
                <a:ext uri="{FF2B5EF4-FFF2-40B4-BE49-F238E27FC236}">
                  <a16:creationId xmlns:a16="http://schemas.microsoft.com/office/drawing/2014/main" id="{463730AD-71A9-41C0-8DAE-3141312FF236}"/>
                </a:ext>
              </a:extLst>
            </p:cNvPr>
            <p:cNvCxnSpPr>
              <a:cxnSpLocks/>
            </p:cNvCxnSpPr>
            <p:nvPr/>
          </p:nvCxnSpPr>
          <p:spPr>
            <a:xfrm>
              <a:off x="7124700" y="1733550"/>
              <a:ext cx="0" cy="1624947"/>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0641861-83AC-4F41-A2B8-0A03BFA3A455}"/>
              </a:ext>
            </a:extLst>
          </p:cNvPr>
          <p:cNvGrpSpPr/>
          <p:nvPr/>
        </p:nvGrpSpPr>
        <p:grpSpPr>
          <a:xfrm>
            <a:off x="7052538" y="3069734"/>
            <a:ext cx="4695159" cy="876176"/>
            <a:chOff x="7124700" y="3876676"/>
            <a:chExt cx="4695825" cy="876300"/>
          </a:xfrm>
        </p:grpSpPr>
        <p:sp>
          <p:nvSpPr>
            <p:cNvPr id="509" name="engage">
              <a:extLst>
                <a:ext uri="{FF2B5EF4-FFF2-40B4-BE49-F238E27FC236}">
                  <a16:creationId xmlns:a16="http://schemas.microsoft.com/office/drawing/2014/main" id="{F70D914F-3867-4E0B-8D00-A4BFF97209C7}"/>
                </a:ext>
              </a:extLst>
            </p:cNvPr>
            <p:cNvSpPr/>
            <p:nvPr/>
          </p:nvSpPr>
          <p:spPr bwMode="auto">
            <a:xfrm>
              <a:off x="7204431" y="3876676"/>
              <a:ext cx="4616094" cy="8763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defTabSz="913225" fontAlgn="base">
                <a:lnSpc>
                  <a:spcPct val="95000"/>
                </a:lnSpc>
                <a:spcBef>
                  <a:spcPct val="0"/>
                </a:spcBef>
                <a:spcAft>
                  <a:spcPct val="0"/>
                </a:spcAft>
                <a:defRPr/>
              </a:pPr>
              <a:r>
                <a:rPr lang="en-US" sz="2400" kern="0" dirty="0">
                  <a:gradFill>
                    <a:gsLst>
                      <a:gs pos="0">
                        <a:srgbClr val="505050"/>
                      </a:gs>
                      <a:gs pos="100000">
                        <a:srgbClr val="505050"/>
                      </a:gs>
                    </a:gsLst>
                    <a:lin ang="5400000" scaled="1"/>
                  </a:gradFill>
                  <a:latin typeface="+mj-lt"/>
                  <a:cs typeface="Segoe UI Semibold" panose="020B0702040204020203" pitchFamily="34" charset="0"/>
                </a:rPr>
                <a:t>Everyone in the network has an individual, identical copy</a:t>
              </a:r>
            </a:p>
          </p:txBody>
        </p:sp>
        <p:cxnSp>
          <p:nvCxnSpPr>
            <p:cNvPr id="514" name="Straight Connector 513">
              <a:extLst>
                <a:ext uri="{FF2B5EF4-FFF2-40B4-BE49-F238E27FC236}">
                  <a16:creationId xmlns:a16="http://schemas.microsoft.com/office/drawing/2014/main" id="{BDD1E134-66B0-447D-BE3F-CA418CAD9E64}"/>
                </a:ext>
              </a:extLst>
            </p:cNvPr>
            <p:cNvCxnSpPr>
              <a:cxnSpLocks/>
            </p:cNvCxnSpPr>
            <p:nvPr/>
          </p:nvCxnSpPr>
          <p:spPr>
            <a:xfrm>
              <a:off x="7124700" y="4081494"/>
              <a:ext cx="0" cy="572908"/>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C751119-BEAE-4C16-82E3-1F56D32D4BD5}"/>
              </a:ext>
            </a:extLst>
          </p:cNvPr>
          <p:cNvGrpSpPr/>
          <p:nvPr/>
        </p:nvGrpSpPr>
        <p:grpSpPr>
          <a:xfrm>
            <a:off x="7052538" y="1949176"/>
            <a:ext cx="4695159" cy="876176"/>
            <a:chOff x="7124700" y="4781551"/>
            <a:chExt cx="4695825" cy="876300"/>
          </a:xfrm>
        </p:grpSpPr>
        <p:sp>
          <p:nvSpPr>
            <p:cNvPr id="510" name="engage">
              <a:extLst>
                <a:ext uri="{FF2B5EF4-FFF2-40B4-BE49-F238E27FC236}">
                  <a16:creationId xmlns:a16="http://schemas.microsoft.com/office/drawing/2014/main" id="{1B8895F4-2003-48FE-AFE7-425A48ED6315}"/>
                </a:ext>
              </a:extLst>
            </p:cNvPr>
            <p:cNvSpPr/>
            <p:nvPr/>
          </p:nvSpPr>
          <p:spPr bwMode="auto">
            <a:xfrm>
              <a:off x="7204431" y="4781551"/>
              <a:ext cx="4616094" cy="8763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defTabSz="913225" fontAlgn="base">
                <a:lnSpc>
                  <a:spcPct val="95000"/>
                </a:lnSpc>
                <a:spcBef>
                  <a:spcPct val="0"/>
                </a:spcBef>
                <a:spcAft>
                  <a:spcPct val="0"/>
                </a:spcAft>
                <a:defRPr/>
              </a:pPr>
              <a:r>
                <a:rPr lang="en-US" sz="2400" kern="0" dirty="0">
                  <a:gradFill>
                    <a:gsLst>
                      <a:gs pos="0">
                        <a:srgbClr val="505050"/>
                      </a:gs>
                      <a:gs pos="100000">
                        <a:srgbClr val="505050"/>
                      </a:gs>
                    </a:gsLst>
                    <a:lin ang="5400000" scaled="1"/>
                  </a:gradFill>
                  <a:latin typeface="+mj-lt"/>
                  <a:cs typeface="Segoe UI Semibold" panose="020B0702040204020203" pitchFamily="34" charset="0"/>
                </a:rPr>
                <a:t>Data is stored in a ledger—</a:t>
              </a:r>
            </a:p>
            <a:p>
              <a:pPr defTabSz="913225" fontAlgn="base">
                <a:lnSpc>
                  <a:spcPct val="95000"/>
                </a:lnSpc>
                <a:spcBef>
                  <a:spcPct val="0"/>
                </a:spcBef>
                <a:spcAft>
                  <a:spcPct val="0"/>
                </a:spcAft>
                <a:defRPr/>
              </a:pPr>
              <a:r>
                <a:rPr lang="en-US" sz="2400" kern="0" dirty="0">
                  <a:gradFill>
                    <a:gsLst>
                      <a:gs pos="0">
                        <a:srgbClr val="505050"/>
                      </a:gs>
                      <a:gs pos="100000">
                        <a:srgbClr val="505050"/>
                      </a:gs>
                    </a:gsLst>
                    <a:lin ang="5400000" scaled="1"/>
                  </a:gradFill>
                  <a:latin typeface="+mj-lt"/>
                  <a:cs typeface="Segoe UI Semibold" panose="020B0702040204020203" pitchFamily="34" charset="0"/>
                </a:rPr>
                <a:t>a record of every transaction</a:t>
              </a:r>
            </a:p>
          </p:txBody>
        </p:sp>
        <p:cxnSp>
          <p:nvCxnSpPr>
            <p:cNvPr id="516" name="Straight Connector 515">
              <a:extLst>
                <a:ext uri="{FF2B5EF4-FFF2-40B4-BE49-F238E27FC236}">
                  <a16:creationId xmlns:a16="http://schemas.microsoft.com/office/drawing/2014/main" id="{921AC327-99BB-444E-B1AB-18FF1A64F5A9}"/>
                </a:ext>
              </a:extLst>
            </p:cNvPr>
            <p:cNvCxnSpPr>
              <a:cxnSpLocks/>
            </p:cNvCxnSpPr>
            <p:nvPr/>
          </p:nvCxnSpPr>
          <p:spPr>
            <a:xfrm>
              <a:off x="7124700" y="4982347"/>
              <a:ext cx="0" cy="572908"/>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7" name="Group 1386">
            <a:extLst>
              <a:ext uri="{FF2B5EF4-FFF2-40B4-BE49-F238E27FC236}">
                <a16:creationId xmlns:a16="http://schemas.microsoft.com/office/drawing/2014/main" id="{B50C5268-0917-43C1-BF5A-F51153257CB9}"/>
              </a:ext>
            </a:extLst>
          </p:cNvPr>
          <p:cNvGrpSpPr/>
          <p:nvPr/>
        </p:nvGrpSpPr>
        <p:grpSpPr>
          <a:xfrm>
            <a:off x="1232863" y="5004013"/>
            <a:ext cx="366271" cy="366271"/>
            <a:chOff x="698269" y="3498116"/>
            <a:chExt cx="366323" cy="366323"/>
          </a:xfrm>
        </p:grpSpPr>
        <p:sp>
          <p:nvSpPr>
            <p:cNvPr id="1388" name="Oval 1387">
              <a:extLst>
                <a:ext uri="{FF2B5EF4-FFF2-40B4-BE49-F238E27FC236}">
                  <a16:creationId xmlns:a16="http://schemas.microsoft.com/office/drawing/2014/main" id="{70BC23FA-BC4F-4FBA-8268-0F6BF6A90AC1}"/>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9" name="Freeform 88">
              <a:extLst>
                <a:ext uri="{FF2B5EF4-FFF2-40B4-BE49-F238E27FC236}">
                  <a16:creationId xmlns:a16="http://schemas.microsoft.com/office/drawing/2014/main" id="{291E81AC-2088-4158-9758-23058D59EF41}"/>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endParaRPr lang="en-US" sz="1200"/>
            </a:p>
          </p:txBody>
        </p:sp>
      </p:grpSp>
      <p:cxnSp>
        <p:nvCxnSpPr>
          <p:cNvPr id="530" name="Connector: Elbow 529">
            <a:extLst>
              <a:ext uri="{FF2B5EF4-FFF2-40B4-BE49-F238E27FC236}">
                <a16:creationId xmlns:a16="http://schemas.microsoft.com/office/drawing/2014/main" id="{2DE507D9-AD1E-4A2C-B486-13F37B1C7647}"/>
              </a:ext>
            </a:extLst>
          </p:cNvPr>
          <p:cNvCxnSpPr>
            <a:cxnSpLocks/>
          </p:cNvCxnSpPr>
          <p:nvPr/>
        </p:nvCxnSpPr>
        <p:spPr>
          <a:xfrm rot="16200000" flipH="1">
            <a:off x="1609210" y="5177073"/>
            <a:ext cx="382766" cy="76918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56" name="Group 1355">
            <a:extLst>
              <a:ext uri="{FF2B5EF4-FFF2-40B4-BE49-F238E27FC236}">
                <a16:creationId xmlns:a16="http://schemas.microsoft.com/office/drawing/2014/main" id="{81A0539F-EAFD-4455-A987-3AB7563D8CD1}"/>
              </a:ext>
            </a:extLst>
          </p:cNvPr>
          <p:cNvGrpSpPr>
            <a:grpSpLocks noChangeAspect="1"/>
          </p:cNvGrpSpPr>
          <p:nvPr/>
        </p:nvGrpSpPr>
        <p:grpSpPr>
          <a:xfrm>
            <a:off x="2142073" y="5353695"/>
            <a:ext cx="671916" cy="779420"/>
            <a:chOff x="6883245" y="3439023"/>
            <a:chExt cx="790601" cy="917095"/>
          </a:xfrm>
        </p:grpSpPr>
        <p:sp>
          <p:nvSpPr>
            <p:cNvPr id="1357" name="Hexagon 1356">
              <a:extLst>
                <a:ext uri="{FF2B5EF4-FFF2-40B4-BE49-F238E27FC236}">
                  <a16:creationId xmlns:a16="http://schemas.microsoft.com/office/drawing/2014/main" id="{3EDEB0E6-D015-4566-9CC9-F647CE4B004E}"/>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58" name="Group 1357">
              <a:extLst>
                <a:ext uri="{FF2B5EF4-FFF2-40B4-BE49-F238E27FC236}">
                  <a16:creationId xmlns:a16="http://schemas.microsoft.com/office/drawing/2014/main" id="{033200A7-A3A9-49FC-A64D-251B55C4417C}"/>
                </a:ext>
              </a:extLst>
            </p:cNvPr>
            <p:cNvGrpSpPr/>
            <p:nvPr/>
          </p:nvGrpSpPr>
          <p:grpSpPr>
            <a:xfrm>
              <a:off x="7107395" y="3711630"/>
              <a:ext cx="342301" cy="371881"/>
              <a:chOff x="10342559" y="5126543"/>
              <a:chExt cx="257175" cy="279400"/>
            </a:xfrm>
          </p:grpSpPr>
          <p:sp>
            <p:nvSpPr>
              <p:cNvPr id="1359" name="Oval 1358">
                <a:extLst>
                  <a:ext uri="{FF2B5EF4-FFF2-40B4-BE49-F238E27FC236}">
                    <a16:creationId xmlns:a16="http://schemas.microsoft.com/office/drawing/2014/main" id="{A573D44E-0047-433C-8755-E55DAD82136D}"/>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sp>
            <p:nvSpPr>
              <p:cNvPr id="1360" name="Freeform 122">
                <a:extLst>
                  <a:ext uri="{FF2B5EF4-FFF2-40B4-BE49-F238E27FC236}">
                    <a16:creationId xmlns:a16="http://schemas.microsoft.com/office/drawing/2014/main" id="{19504B8D-A58E-43EA-AC7A-EB8CC261A4A0}"/>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grpSp>
      </p:grpSp>
      <p:cxnSp>
        <p:nvCxnSpPr>
          <p:cNvPr id="532" name="Connector: Elbow 531">
            <a:extLst>
              <a:ext uri="{FF2B5EF4-FFF2-40B4-BE49-F238E27FC236}">
                <a16:creationId xmlns:a16="http://schemas.microsoft.com/office/drawing/2014/main" id="{FFDAD22C-9669-4466-9183-5B18EFB680C7}"/>
              </a:ext>
            </a:extLst>
          </p:cNvPr>
          <p:cNvCxnSpPr>
            <a:cxnSpLocks/>
            <a:stCxn id="1394" idx="4"/>
          </p:cNvCxnSpPr>
          <p:nvPr/>
        </p:nvCxnSpPr>
        <p:spPr>
          <a:xfrm rot="5400000">
            <a:off x="5065302" y="5158692"/>
            <a:ext cx="382766" cy="805950"/>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93" name="Group 1392">
            <a:extLst>
              <a:ext uri="{FF2B5EF4-FFF2-40B4-BE49-F238E27FC236}">
                <a16:creationId xmlns:a16="http://schemas.microsoft.com/office/drawing/2014/main" id="{7817CA30-34C4-41F2-A5A7-90DB2F69F982}"/>
              </a:ext>
            </a:extLst>
          </p:cNvPr>
          <p:cNvGrpSpPr/>
          <p:nvPr/>
        </p:nvGrpSpPr>
        <p:grpSpPr>
          <a:xfrm>
            <a:off x="5476523" y="5004013"/>
            <a:ext cx="366271" cy="366271"/>
            <a:chOff x="698269" y="3498116"/>
            <a:chExt cx="366323" cy="366323"/>
          </a:xfrm>
        </p:grpSpPr>
        <p:sp>
          <p:nvSpPr>
            <p:cNvPr id="1394" name="Oval 1393">
              <a:extLst>
                <a:ext uri="{FF2B5EF4-FFF2-40B4-BE49-F238E27FC236}">
                  <a16:creationId xmlns:a16="http://schemas.microsoft.com/office/drawing/2014/main" id="{1760024F-EC8D-4819-BA48-492DD00F8024}"/>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5" name="Freeform 88">
              <a:extLst>
                <a:ext uri="{FF2B5EF4-FFF2-40B4-BE49-F238E27FC236}">
                  <a16:creationId xmlns:a16="http://schemas.microsoft.com/office/drawing/2014/main" id="{C0BA03E3-DCA2-4D8B-B853-8819E5E3E6FE}"/>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endParaRPr lang="en-US" sz="1200"/>
            </a:p>
          </p:txBody>
        </p:sp>
      </p:grpSp>
      <p:grpSp>
        <p:nvGrpSpPr>
          <p:cNvPr id="1376" name="Group 1375">
            <a:extLst>
              <a:ext uri="{FF2B5EF4-FFF2-40B4-BE49-F238E27FC236}">
                <a16:creationId xmlns:a16="http://schemas.microsoft.com/office/drawing/2014/main" id="{9BA7B3A1-4660-4606-8B65-F64CAC819ABE}"/>
              </a:ext>
            </a:extLst>
          </p:cNvPr>
          <p:cNvGrpSpPr>
            <a:grpSpLocks noChangeAspect="1"/>
          </p:cNvGrpSpPr>
          <p:nvPr/>
        </p:nvGrpSpPr>
        <p:grpSpPr>
          <a:xfrm>
            <a:off x="4186973" y="5353695"/>
            <a:ext cx="671916" cy="779420"/>
            <a:chOff x="6883245" y="3439023"/>
            <a:chExt cx="790601" cy="917095"/>
          </a:xfrm>
        </p:grpSpPr>
        <p:sp>
          <p:nvSpPr>
            <p:cNvPr id="1377" name="Hexagon 1376">
              <a:extLst>
                <a:ext uri="{FF2B5EF4-FFF2-40B4-BE49-F238E27FC236}">
                  <a16:creationId xmlns:a16="http://schemas.microsoft.com/office/drawing/2014/main" id="{60B59175-29AA-4815-A201-2383BA533D7B}"/>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78" name="Group 1377">
              <a:extLst>
                <a:ext uri="{FF2B5EF4-FFF2-40B4-BE49-F238E27FC236}">
                  <a16:creationId xmlns:a16="http://schemas.microsoft.com/office/drawing/2014/main" id="{58BEAE89-1F2B-4C13-8A76-41B44E72EE5D}"/>
                </a:ext>
              </a:extLst>
            </p:cNvPr>
            <p:cNvGrpSpPr/>
            <p:nvPr/>
          </p:nvGrpSpPr>
          <p:grpSpPr>
            <a:xfrm>
              <a:off x="7107395" y="3711630"/>
              <a:ext cx="342301" cy="371881"/>
              <a:chOff x="10342559" y="5126543"/>
              <a:chExt cx="257175" cy="279400"/>
            </a:xfrm>
          </p:grpSpPr>
          <p:sp>
            <p:nvSpPr>
              <p:cNvPr id="1379" name="Oval 1378">
                <a:extLst>
                  <a:ext uri="{FF2B5EF4-FFF2-40B4-BE49-F238E27FC236}">
                    <a16:creationId xmlns:a16="http://schemas.microsoft.com/office/drawing/2014/main" id="{318F1C3E-A9E8-4903-993D-9DE0864596D6}"/>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sp>
            <p:nvSpPr>
              <p:cNvPr id="1380" name="Freeform 122">
                <a:extLst>
                  <a:ext uri="{FF2B5EF4-FFF2-40B4-BE49-F238E27FC236}">
                    <a16:creationId xmlns:a16="http://schemas.microsoft.com/office/drawing/2014/main" id="{7CD486E4-1C51-4C67-9117-5FE41E3EF040}"/>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grpSp>
      </p:grpSp>
      <p:grpSp>
        <p:nvGrpSpPr>
          <p:cNvPr id="1390" name="Group 1389">
            <a:extLst>
              <a:ext uri="{FF2B5EF4-FFF2-40B4-BE49-F238E27FC236}">
                <a16:creationId xmlns:a16="http://schemas.microsoft.com/office/drawing/2014/main" id="{6F59AE3F-3D0F-4DAC-954F-31EB2BD9C2F1}"/>
              </a:ext>
            </a:extLst>
          </p:cNvPr>
          <p:cNvGrpSpPr/>
          <p:nvPr/>
        </p:nvGrpSpPr>
        <p:grpSpPr>
          <a:xfrm>
            <a:off x="5484942" y="2704789"/>
            <a:ext cx="366271" cy="366271"/>
            <a:chOff x="698269" y="3498116"/>
            <a:chExt cx="366323" cy="366323"/>
          </a:xfrm>
        </p:grpSpPr>
        <p:sp>
          <p:nvSpPr>
            <p:cNvPr id="1391" name="Oval 1390">
              <a:extLst>
                <a:ext uri="{FF2B5EF4-FFF2-40B4-BE49-F238E27FC236}">
                  <a16:creationId xmlns:a16="http://schemas.microsoft.com/office/drawing/2014/main" id="{945BFD88-836C-44DB-9694-693D2AFF7174}"/>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2" name="Freeform 88">
              <a:extLst>
                <a:ext uri="{FF2B5EF4-FFF2-40B4-BE49-F238E27FC236}">
                  <a16:creationId xmlns:a16="http://schemas.microsoft.com/office/drawing/2014/main" id="{0A5AAB1F-C165-40C9-8769-FC61C7B1A395}"/>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endParaRPr lang="en-US" sz="1200"/>
            </a:p>
          </p:txBody>
        </p:sp>
      </p:grpSp>
      <p:cxnSp>
        <p:nvCxnSpPr>
          <p:cNvPr id="534" name="Connector: Elbow 533">
            <a:extLst>
              <a:ext uri="{FF2B5EF4-FFF2-40B4-BE49-F238E27FC236}">
                <a16:creationId xmlns:a16="http://schemas.microsoft.com/office/drawing/2014/main" id="{1844A4D3-276A-4CD0-A167-04945BB72697}"/>
              </a:ext>
            </a:extLst>
          </p:cNvPr>
          <p:cNvCxnSpPr>
            <a:cxnSpLocks/>
            <a:stCxn id="1391" idx="0"/>
          </p:cNvCxnSpPr>
          <p:nvPr/>
        </p:nvCxnSpPr>
        <p:spPr>
          <a:xfrm rot="16200000" flipV="1">
            <a:off x="5064519" y="2101230"/>
            <a:ext cx="395642" cy="81147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81" name="Group 1380">
            <a:extLst>
              <a:ext uri="{FF2B5EF4-FFF2-40B4-BE49-F238E27FC236}">
                <a16:creationId xmlns:a16="http://schemas.microsoft.com/office/drawing/2014/main" id="{D4337818-48AD-476D-844A-F8E14EB0FCF9}"/>
              </a:ext>
            </a:extLst>
          </p:cNvPr>
          <p:cNvGrpSpPr>
            <a:grpSpLocks noChangeAspect="1"/>
          </p:cNvGrpSpPr>
          <p:nvPr/>
        </p:nvGrpSpPr>
        <p:grpSpPr>
          <a:xfrm>
            <a:off x="4186973" y="1911828"/>
            <a:ext cx="671916" cy="779420"/>
            <a:chOff x="6883245" y="3439023"/>
            <a:chExt cx="790601" cy="917095"/>
          </a:xfrm>
        </p:grpSpPr>
        <p:sp>
          <p:nvSpPr>
            <p:cNvPr id="1382" name="Hexagon 1381">
              <a:extLst>
                <a:ext uri="{FF2B5EF4-FFF2-40B4-BE49-F238E27FC236}">
                  <a16:creationId xmlns:a16="http://schemas.microsoft.com/office/drawing/2014/main" id="{CAD6DBA2-5ED8-4D91-9927-12AF313D842B}"/>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83" name="Group 1382">
              <a:extLst>
                <a:ext uri="{FF2B5EF4-FFF2-40B4-BE49-F238E27FC236}">
                  <a16:creationId xmlns:a16="http://schemas.microsoft.com/office/drawing/2014/main" id="{88B3AEAE-E4A8-437B-87F6-B99D178B556F}"/>
                </a:ext>
              </a:extLst>
            </p:cNvPr>
            <p:cNvGrpSpPr/>
            <p:nvPr/>
          </p:nvGrpSpPr>
          <p:grpSpPr>
            <a:xfrm>
              <a:off x="7107395" y="3711630"/>
              <a:ext cx="342301" cy="371881"/>
              <a:chOff x="10342559" y="5126543"/>
              <a:chExt cx="257175" cy="279400"/>
            </a:xfrm>
          </p:grpSpPr>
          <p:sp>
            <p:nvSpPr>
              <p:cNvPr id="1384" name="Oval 1383">
                <a:extLst>
                  <a:ext uri="{FF2B5EF4-FFF2-40B4-BE49-F238E27FC236}">
                    <a16:creationId xmlns:a16="http://schemas.microsoft.com/office/drawing/2014/main" id="{7EDAD6C2-F1AE-4306-BB56-66E14C48E042}"/>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sp>
            <p:nvSpPr>
              <p:cNvPr id="1385" name="Freeform 122">
                <a:extLst>
                  <a:ext uri="{FF2B5EF4-FFF2-40B4-BE49-F238E27FC236}">
                    <a16:creationId xmlns:a16="http://schemas.microsoft.com/office/drawing/2014/main" id="{D63CA788-BB16-4B1C-920D-B8E07E10ECF6}"/>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505050"/>
                  </a:solidFill>
                  <a:latin typeface="Segoe UI Semilight"/>
                </a:endParaRPr>
              </a:p>
            </p:txBody>
          </p:sp>
        </p:grpSp>
      </p:grpSp>
      <p:grpSp>
        <p:nvGrpSpPr>
          <p:cNvPr id="34" name="Group 33">
            <a:extLst>
              <a:ext uri="{FF2B5EF4-FFF2-40B4-BE49-F238E27FC236}">
                <a16:creationId xmlns:a16="http://schemas.microsoft.com/office/drawing/2014/main" id="{BC503D5A-B073-4953-9DDE-812221245801}"/>
              </a:ext>
            </a:extLst>
          </p:cNvPr>
          <p:cNvGrpSpPr/>
          <p:nvPr/>
        </p:nvGrpSpPr>
        <p:grpSpPr>
          <a:xfrm>
            <a:off x="2574333" y="2913518"/>
            <a:ext cx="1935409" cy="2245070"/>
            <a:chOff x="2573833" y="2913445"/>
            <a:chExt cx="1935684" cy="2245388"/>
          </a:xfrm>
        </p:grpSpPr>
        <p:sp>
          <p:nvSpPr>
            <p:cNvPr id="499" name="Hexagon 498">
              <a:extLst>
                <a:ext uri="{FF2B5EF4-FFF2-40B4-BE49-F238E27FC236}">
                  <a16:creationId xmlns:a16="http://schemas.microsoft.com/office/drawing/2014/main" id="{A39FC782-1314-4C9C-ADC9-E1196BD62B47}"/>
                </a:ext>
              </a:extLst>
            </p:cNvPr>
            <p:cNvSpPr/>
            <p:nvPr/>
          </p:nvSpPr>
          <p:spPr bwMode="auto">
            <a:xfrm rot="5400000">
              <a:off x="2418981" y="3068297"/>
              <a:ext cx="2245388" cy="1935684"/>
            </a:xfrm>
            <a:prstGeom prst="hexagon">
              <a:avLst/>
            </a:prstGeom>
            <a:solidFill>
              <a:schemeClr val="bg1">
                <a:lumMod val="95000"/>
              </a:schemeClr>
            </a:solidFill>
            <a:ln w="28575" cap="flat" cmpd="sng" algn="ctr">
              <a:solidFill>
                <a:schemeClr val="tx2"/>
              </a:solidFill>
              <a:prstDash val="solid"/>
              <a:miter lim="800000"/>
            </a:ln>
            <a:effectLst/>
          </p:spPr>
          <p:txBody>
            <a:bodyPr rot="0" spcFirstLastPara="0" vertOverflow="overflow" horzOverflow="overflow" vert="horz" wrap="square" lIns="214951" tIns="171960" rIns="214951" bIns="171960" numCol="1" spcCol="0" rtlCol="0" fromWordArt="0" anchor="t" anchorCtr="0" forceAA="0" compatLnSpc="1">
              <a:prstTxWarp prst="textNoShape">
                <a:avLst/>
              </a:prstTxWarp>
              <a:noAutofit/>
            </a:bodyPr>
            <a:lstStyle/>
            <a:p>
              <a:endParaRPr lang="en-US" dirty="0" err="1"/>
            </a:p>
          </p:txBody>
        </p:sp>
        <p:grpSp>
          <p:nvGrpSpPr>
            <p:cNvPr id="7" name="Group 6">
              <a:extLst>
                <a:ext uri="{FF2B5EF4-FFF2-40B4-BE49-F238E27FC236}">
                  <a16:creationId xmlns:a16="http://schemas.microsoft.com/office/drawing/2014/main" id="{CCE6EBF1-7841-4EBC-8C9B-02ACC05DA2C4}"/>
                </a:ext>
              </a:extLst>
            </p:cNvPr>
            <p:cNvGrpSpPr/>
            <p:nvPr/>
          </p:nvGrpSpPr>
          <p:grpSpPr>
            <a:xfrm>
              <a:off x="2924696" y="3681363"/>
              <a:ext cx="1233958" cy="709553"/>
              <a:chOff x="5479021" y="3742373"/>
              <a:chExt cx="1233958" cy="709553"/>
            </a:xfrm>
          </p:grpSpPr>
          <p:sp>
            <p:nvSpPr>
              <p:cNvPr id="1311" name="Rectangle 1310">
                <a:extLst>
                  <a:ext uri="{FF2B5EF4-FFF2-40B4-BE49-F238E27FC236}">
                    <a16:creationId xmlns:a16="http://schemas.microsoft.com/office/drawing/2014/main" id="{8434F565-DFDC-4F48-8D0B-03937EB7A074}"/>
                  </a:ext>
                </a:extLst>
              </p:cNvPr>
              <p:cNvSpPr/>
              <p:nvPr/>
            </p:nvSpPr>
            <p:spPr bwMode="auto">
              <a:xfrm>
                <a:off x="5479021" y="3742373"/>
                <a:ext cx="1233958" cy="70955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2" name="Rectangle 1311">
                <a:extLst>
                  <a:ext uri="{FF2B5EF4-FFF2-40B4-BE49-F238E27FC236}">
                    <a16:creationId xmlns:a16="http://schemas.microsoft.com/office/drawing/2014/main" id="{377FC944-0B64-4B26-80D3-146EE54DE969}"/>
                  </a:ext>
                </a:extLst>
              </p:cNvPr>
              <p:cNvSpPr/>
              <p:nvPr/>
            </p:nvSpPr>
            <p:spPr bwMode="auto">
              <a:xfrm>
                <a:off x="55264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3" name="Rectangle 1312">
                <a:extLst>
                  <a:ext uri="{FF2B5EF4-FFF2-40B4-BE49-F238E27FC236}">
                    <a16:creationId xmlns:a16="http://schemas.microsoft.com/office/drawing/2014/main" id="{E91C27CC-2FC0-4BA7-993C-648DA3C7217B}"/>
                  </a:ext>
                </a:extLst>
              </p:cNvPr>
              <p:cNvSpPr/>
              <p:nvPr/>
            </p:nvSpPr>
            <p:spPr bwMode="auto">
              <a:xfrm>
                <a:off x="55264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4" name="Rectangle 1313">
                <a:extLst>
                  <a:ext uri="{FF2B5EF4-FFF2-40B4-BE49-F238E27FC236}">
                    <a16:creationId xmlns:a16="http://schemas.microsoft.com/office/drawing/2014/main" id="{3B254B74-7B4A-4F9C-A81D-3EB5E7AB2EA0}"/>
                  </a:ext>
                </a:extLst>
              </p:cNvPr>
              <p:cNvSpPr/>
              <p:nvPr/>
            </p:nvSpPr>
            <p:spPr bwMode="auto">
              <a:xfrm>
                <a:off x="55264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5" name="Rectangle 1314">
                <a:extLst>
                  <a:ext uri="{FF2B5EF4-FFF2-40B4-BE49-F238E27FC236}">
                    <a16:creationId xmlns:a16="http://schemas.microsoft.com/office/drawing/2014/main" id="{90ABB198-ABEF-4C7D-B30A-5889458CF2A1}"/>
                  </a:ext>
                </a:extLst>
              </p:cNvPr>
              <p:cNvSpPr/>
              <p:nvPr/>
            </p:nvSpPr>
            <p:spPr bwMode="auto">
              <a:xfrm>
                <a:off x="55264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E7D0804-24E2-47AE-9767-65F67475C60B}"/>
                  </a:ext>
                </a:extLst>
              </p:cNvPr>
              <p:cNvSpPr/>
              <p:nvPr/>
            </p:nvSpPr>
            <p:spPr bwMode="auto">
              <a:xfrm>
                <a:off x="55264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7" name="Rectangle 1316">
                <a:extLst>
                  <a:ext uri="{FF2B5EF4-FFF2-40B4-BE49-F238E27FC236}">
                    <a16:creationId xmlns:a16="http://schemas.microsoft.com/office/drawing/2014/main" id="{518E5085-1C29-4B88-9C5A-B32E1DF848F8}"/>
                  </a:ext>
                </a:extLst>
              </p:cNvPr>
              <p:cNvSpPr/>
              <p:nvPr/>
            </p:nvSpPr>
            <p:spPr bwMode="auto">
              <a:xfrm>
                <a:off x="55264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8" name="Rectangle 1317">
                <a:extLst>
                  <a:ext uri="{FF2B5EF4-FFF2-40B4-BE49-F238E27FC236}">
                    <a16:creationId xmlns:a16="http://schemas.microsoft.com/office/drawing/2014/main" id="{CF33101C-FAAE-4C12-A9C2-363FC859B84B}"/>
                  </a:ext>
                </a:extLst>
              </p:cNvPr>
              <p:cNvSpPr/>
              <p:nvPr/>
            </p:nvSpPr>
            <p:spPr bwMode="auto">
              <a:xfrm>
                <a:off x="5540270"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9" name="Rectangle 1318">
                <a:extLst>
                  <a:ext uri="{FF2B5EF4-FFF2-40B4-BE49-F238E27FC236}">
                    <a16:creationId xmlns:a16="http://schemas.microsoft.com/office/drawing/2014/main" id="{22900F91-6D90-4CF7-BB17-B04CF9C2586B}"/>
                  </a:ext>
                </a:extLst>
              </p:cNvPr>
              <p:cNvSpPr/>
              <p:nvPr/>
            </p:nvSpPr>
            <p:spPr bwMode="auto">
              <a:xfrm>
                <a:off x="5540271"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0" name="Rectangle 1319">
                <a:extLst>
                  <a:ext uri="{FF2B5EF4-FFF2-40B4-BE49-F238E27FC236}">
                    <a16:creationId xmlns:a16="http://schemas.microsoft.com/office/drawing/2014/main" id="{5886E41A-DE8A-41F1-B806-11FA6E899E9E}"/>
                  </a:ext>
                </a:extLst>
              </p:cNvPr>
              <p:cNvSpPr/>
              <p:nvPr/>
            </p:nvSpPr>
            <p:spPr bwMode="auto">
              <a:xfrm>
                <a:off x="5540270" y="4136307"/>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1" name="Rectangle 1320">
                <a:extLst>
                  <a:ext uri="{FF2B5EF4-FFF2-40B4-BE49-F238E27FC236}">
                    <a16:creationId xmlns:a16="http://schemas.microsoft.com/office/drawing/2014/main" id="{2FA6CF3F-3373-4E31-BC5A-8EE24449C237}"/>
                  </a:ext>
                </a:extLst>
              </p:cNvPr>
              <p:cNvSpPr/>
              <p:nvPr/>
            </p:nvSpPr>
            <p:spPr bwMode="auto">
              <a:xfrm>
                <a:off x="5540270" y="4241669"/>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2" name="Rectangle 1321">
                <a:extLst>
                  <a:ext uri="{FF2B5EF4-FFF2-40B4-BE49-F238E27FC236}">
                    <a16:creationId xmlns:a16="http://schemas.microsoft.com/office/drawing/2014/main" id="{CDE3B358-ADFB-4AC9-B3FD-8886FACA47B6}"/>
                  </a:ext>
                </a:extLst>
              </p:cNvPr>
              <p:cNvSpPr/>
              <p:nvPr/>
            </p:nvSpPr>
            <p:spPr bwMode="auto">
              <a:xfrm>
                <a:off x="5540270"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3" name="Rectangle 1322">
                <a:extLst>
                  <a:ext uri="{FF2B5EF4-FFF2-40B4-BE49-F238E27FC236}">
                    <a16:creationId xmlns:a16="http://schemas.microsoft.com/office/drawing/2014/main" id="{795BDA4E-6D76-4950-AF87-50D4ECC0FAAC}"/>
                  </a:ext>
                </a:extLst>
              </p:cNvPr>
              <p:cNvSpPr/>
              <p:nvPr/>
            </p:nvSpPr>
            <p:spPr bwMode="auto">
              <a:xfrm>
                <a:off x="5816212"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4" name="Rectangle 1323">
                <a:extLst>
                  <a:ext uri="{FF2B5EF4-FFF2-40B4-BE49-F238E27FC236}">
                    <a16:creationId xmlns:a16="http://schemas.microsoft.com/office/drawing/2014/main" id="{6D2EA185-627E-4FE2-9E25-C6B51EE51E15}"/>
                  </a:ext>
                </a:extLst>
              </p:cNvPr>
              <p:cNvSpPr/>
              <p:nvPr/>
            </p:nvSpPr>
            <p:spPr bwMode="auto">
              <a:xfrm>
                <a:off x="5816212"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5" name="Rectangle 1324">
                <a:extLst>
                  <a:ext uri="{FF2B5EF4-FFF2-40B4-BE49-F238E27FC236}">
                    <a16:creationId xmlns:a16="http://schemas.microsoft.com/office/drawing/2014/main" id="{29BB16F8-AA4F-462B-A1A7-9B31DE2E06E7}"/>
                  </a:ext>
                </a:extLst>
              </p:cNvPr>
              <p:cNvSpPr/>
              <p:nvPr/>
            </p:nvSpPr>
            <p:spPr bwMode="auto">
              <a:xfrm>
                <a:off x="5816212"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6" name="Rectangle 1325">
                <a:extLst>
                  <a:ext uri="{FF2B5EF4-FFF2-40B4-BE49-F238E27FC236}">
                    <a16:creationId xmlns:a16="http://schemas.microsoft.com/office/drawing/2014/main" id="{D3D9B467-1EA4-4B41-A214-D221C9CA3AFB}"/>
                  </a:ext>
                </a:extLst>
              </p:cNvPr>
              <p:cNvSpPr/>
              <p:nvPr/>
            </p:nvSpPr>
            <p:spPr bwMode="auto">
              <a:xfrm>
                <a:off x="5816212"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7" name="Rectangle 1326">
                <a:extLst>
                  <a:ext uri="{FF2B5EF4-FFF2-40B4-BE49-F238E27FC236}">
                    <a16:creationId xmlns:a16="http://schemas.microsoft.com/office/drawing/2014/main" id="{7B0EFE6D-F4CD-4022-8DEE-E6B1AE74D0D0}"/>
                  </a:ext>
                </a:extLst>
              </p:cNvPr>
              <p:cNvSpPr/>
              <p:nvPr/>
            </p:nvSpPr>
            <p:spPr bwMode="auto">
              <a:xfrm>
                <a:off x="5816212"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8" name="Rectangle 1327">
                <a:extLst>
                  <a:ext uri="{FF2B5EF4-FFF2-40B4-BE49-F238E27FC236}">
                    <a16:creationId xmlns:a16="http://schemas.microsoft.com/office/drawing/2014/main" id="{4752FBCC-5720-4F52-BDA5-31007535A904}"/>
                  </a:ext>
                </a:extLst>
              </p:cNvPr>
              <p:cNvSpPr/>
              <p:nvPr/>
            </p:nvSpPr>
            <p:spPr bwMode="auto">
              <a:xfrm>
                <a:off x="5816212"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9" name="Rectangle 1328">
                <a:extLst>
                  <a:ext uri="{FF2B5EF4-FFF2-40B4-BE49-F238E27FC236}">
                    <a16:creationId xmlns:a16="http://schemas.microsoft.com/office/drawing/2014/main" id="{CE531A8A-D995-4EBD-B743-B66FDED5268A}"/>
                  </a:ext>
                </a:extLst>
              </p:cNvPr>
              <p:cNvSpPr/>
              <p:nvPr/>
            </p:nvSpPr>
            <p:spPr bwMode="auto">
              <a:xfrm>
                <a:off x="5830004"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0" name="Rectangle 1329">
                <a:extLst>
                  <a:ext uri="{FF2B5EF4-FFF2-40B4-BE49-F238E27FC236}">
                    <a16:creationId xmlns:a16="http://schemas.microsoft.com/office/drawing/2014/main" id="{3C088188-9705-46A6-8DCE-7C24C45F7219}"/>
                  </a:ext>
                </a:extLst>
              </p:cNvPr>
              <p:cNvSpPr/>
              <p:nvPr/>
            </p:nvSpPr>
            <p:spPr bwMode="auto">
              <a:xfrm>
                <a:off x="5830004"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1" name="Rectangle 1330">
                <a:extLst>
                  <a:ext uri="{FF2B5EF4-FFF2-40B4-BE49-F238E27FC236}">
                    <a16:creationId xmlns:a16="http://schemas.microsoft.com/office/drawing/2014/main" id="{14F9DB05-52D2-4BE4-B8B6-C6496F7CB805}"/>
                  </a:ext>
                </a:extLst>
              </p:cNvPr>
              <p:cNvSpPr/>
              <p:nvPr/>
            </p:nvSpPr>
            <p:spPr bwMode="auto">
              <a:xfrm>
                <a:off x="5830004" y="4136307"/>
                <a:ext cx="19268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2" name="Rectangle 1331">
                <a:extLst>
                  <a:ext uri="{FF2B5EF4-FFF2-40B4-BE49-F238E27FC236}">
                    <a16:creationId xmlns:a16="http://schemas.microsoft.com/office/drawing/2014/main" id="{9A1C3069-9697-4177-B2C9-E69589ACFBFD}"/>
                  </a:ext>
                </a:extLst>
              </p:cNvPr>
              <p:cNvSpPr/>
              <p:nvPr/>
            </p:nvSpPr>
            <p:spPr bwMode="auto">
              <a:xfrm>
                <a:off x="5830004" y="4241669"/>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3" name="Rectangle 1332">
                <a:extLst>
                  <a:ext uri="{FF2B5EF4-FFF2-40B4-BE49-F238E27FC236}">
                    <a16:creationId xmlns:a16="http://schemas.microsoft.com/office/drawing/2014/main" id="{1F3919C0-7C74-4BBC-9BFF-3B7188CD8A48}"/>
                  </a:ext>
                </a:extLst>
              </p:cNvPr>
              <p:cNvSpPr/>
              <p:nvPr/>
            </p:nvSpPr>
            <p:spPr bwMode="auto">
              <a:xfrm>
                <a:off x="5830004"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4" name="Rectangle 1333">
                <a:extLst>
                  <a:ext uri="{FF2B5EF4-FFF2-40B4-BE49-F238E27FC236}">
                    <a16:creationId xmlns:a16="http://schemas.microsoft.com/office/drawing/2014/main" id="{A5523422-8D4C-4317-A46C-775DB59AE6E7}"/>
                  </a:ext>
                </a:extLst>
              </p:cNvPr>
              <p:cNvSpPr/>
              <p:nvPr/>
            </p:nvSpPr>
            <p:spPr bwMode="auto">
              <a:xfrm>
                <a:off x="6105946"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5" name="Rectangle 1334">
                <a:extLst>
                  <a:ext uri="{FF2B5EF4-FFF2-40B4-BE49-F238E27FC236}">
                    <a16:creationId xmlns:a16="http://schemas.microsoft.com/office/drawing/2014/main" id="{45BEB25E-47B4-4810-BB11-98D65B9FB40B}"/>
                  </a:ext>
                </a:extLst>
              </p:cNvPr>
              <p:cNvSpPr/>
              <p:nvPr/>
            </p:nvSpPr>
            <p:spPr bwMode="auto">
              <a:xfrm>
                <a:off x="6105946"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6" name="Rectangle 1335">
                <a:extLst>
                  <a:ext uri="{FF2B5EF4-FFF2-40B4-BE49-F238E27FC236}">
                    <a16:creationId xmlns:a16="http://schemas.microsoft.com/office/drawing/2014/main" id="{CD275F36-CFB3-4E3C-A5B6-B9E3E21F3CA1}"/>
                  </a:ext>
                </a:extLst>
              </p:cNvPr>
              <p:cNvSpPr/>
              <p:nvPr/>
            </p:nvSpPr>
            <p:spPr bwMode="auto">
              <a:xfrm>
                <a:off x="6105946"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7" name="Rectangle 1336">
                <a:extLst>
                  <a:ext uri="{FF2B5EF4-FFF2-40B4-BE49-F238E27FC236}">
                    <a16:creationId xmlns:a16="http://schemas.microsoft.com/office/drawing/2014/main" id="{1C2E1572-0ADB-4A76-92E1-E3597914FD52}"/>
                  </a:ext>
                </a:extLst>
              </p:cNvPr>
              <p:cNvSpPr/>
              <p:nvPr/>
            </p:nvSpPr>
            <p:spPr bwMode="auto">
              <a:xfrm>
                <a:off x="6105946"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8" name="Rectangle 1337">
                <a:extLst>
                  <a:ext uri="{FF2B5EF4-FFF2-40B4-BE49-F238E27FC236}">
                    <a16:creationId xmlns:a16="http://schemas.microsoft.com/office/drawing/2014/main" id="{2B93A646-EA94-4C08-A83B-438E61D97311}"/>
                  </a:ext>
                </a:extLst>
              </p:cNvPr>
              <p:cNvSpPr/>
              <p:nvPr/>
            </p:nvSpPr>
            <p:spPr bwMode="auto">
              <a:xfrm>
                <a:off x="6105946"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9" name="Rectangle 1338">
                <a:extLst>
                  <a:ext uri="{FF2B5EF4-FFF2-40B4-BE49-F238E27FC236}">
                    <a16:creationId xmlns:a16="http://schemas.microsoft.com/office/drawing/2014/main" id="{0DAE8572-13BA-4921-AB66-7CDB7486A563}"/>
                  </a:ext>
                </a:extLst>
              </p:cNvPr>
              <p:cNvSpPr/>
              <p:nvPr/>
            </p:nvSpPr>
            <p:spPr bwMode="auto">
              <a:xfrm>
                <a:off x="6105946"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0" name="Rectangle 1339">
                <a:extLst>
                  <a:ext uri="{FF2B5EF4-FFF2-40B4-BE49-F238E27FC236}">
                    <a16:creationId xmlns:a16="http://schemas.microsoft.com/office/drawing/2014/main" id="{8FB3D531-E870-4B8F-8AE3-29625ABC984B}"/>
                  </a:ext>
                </a:extLst>
              </p:cNvPr>
              <p:cNvSpPr/>
              <p:nvPr/>
            </p:nvSpPr>
            <p:spPr bwMode="auto">
              <a:xfrm>
                <a:off x="6119737" y="3927113"/>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F8BBE0A-6289-4CC0-84BB-5210DD011D7D}"/>
                  </a:ext>
                </a:extLst>
              </p:cNvPr>
              <p:cNvSpPr/>
              <p:nvPr/>
            </p:nvSpPr>
            <p:spPr bwMode="auto">
              <a:xfrm>
                <a:off x="6119737" y="4031710"/>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2" name="Rectangle 1341">
                <a:extLst>
                  <a:ext uri="{FF2B5EF4-FFF2-40B4-BE49-F238E27FC236}">
                    <a16:creationId xmlns:a16="http://schemas.microsoft.com/office/drawing/2014/main" id="{5BC555EE-1BDF-4FF6-A373-A7D52AB8DDD7}"/>
                  </a:ext>
                </a:extLst>
              </p:cNvPr>
              <p:cNvSpPr/>
              <p:nvPr/>
            </p:nvSpPr>
            <p:spPr bwMode="auto">
              <a:xfrm>
                <a:off x="6119737" y="4136307"/>
                <a:ext cx="17731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3" name="Rectangle 1342">
                <a:extLst>
                  <a:ext uri="{FF2B5EF4-FFF2-40B4-BE49-F238E27FC236}">
                    <a16:creationId xmlns:a16="http://schemas.microsoft.com/office/drawing/2014/main" id="{CC87D257-A923-45B3-924E-29C306578119}"/>
                  </a:ext>
                </a:extLst>
              </p:cNvPr>
              <p:cNvSpPr/>
              <p:nvPr/>
            </p:nvSpPr>
            <p:spPr bwMode="auto">
              <a:xfrm>
                <a:off x="6119737" y="4241669"/>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4" name="Rectangle 1343">
                <a:extLst>
                  <a:ext uri="{FF2B5EF4-FFF2-40B4-BE49-F238E27FC236}">
                    <a16:creationId xmlns:a16="http://schemas.microsoft.com/office/drawing/2014/main" id="{BFEE2442-96BE-4D00-A4DB-AABD511BE5BB}"/>
                  </a:ext>
                </a:extLst>
              </p:cNvPr>
              <p:cNvSpPr/>
              <p:nvPr/>
            </p:nvSpPr>
            <p:spPr bwMode="auto">
              <a:xfrm>
                <a:off x="6119737" y="4346265"/>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5" name="Rectangle 1344">
                <a:extLst>
                  <a:ext uri="{FF2B5EF4-FFF2-40B4-BE49-F238E27FC236}">
                    <a16:creationId xmlns:a16="http://schemas.microsoft.com/office/drawing/2014/main" id="{4B408AE1-02AB-470E-88E9-C6E94169BEAD}"/>
                  </a:ext>
                </a:extLst>
              </p:cNvPr>
              <p:cNvSpPr/>
              <p:nvPr/>
            </p:nvSpPr>
            <p:spPr bwMode="auto">
              <a:xfrm>
                <a:off x="63956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6" name="Rectangle 1345">
                <a:extLst>
                  <a:ext uri="{FF2B5EF4-FFF2-40B4-BE49-F238E27FC236}">
                    <a16:creationId xmlns:a16="http://schemas.microsoft.com/office/drawing/2014/main" id="{2D6C7A64-22B3-4C68-AC8E-E60A939E74A7}"/>
                  </a:ext>
                </a:extLst>
              </p:cNvPr>
              <p:cNvSpPr/>
              <p:nvPr/>
            </p:nvSpPr>
            <p:spPr bwMode="auto">
              <a:xfrm>
                <a:off x="63956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7" name="Rectangle 1346">
                <a:extLst>
                  <a:ext uri="{FF2B5EF4-FFF2-40B4-BE49-F238E27FC236}">
                    <a16:creationId xmlns:a16="http://schemas.microsoft.com/office/drawing/2014/main" id="{E99ECDBD-9FB2-43BD-913A-26B86AB10A5A}"/>
                  </a:ext>
                </a:extLst>
              </p:cNvPr>
              <p:cNvSpPr/>
              <p:nvPr/>
            </p:nvSpPr>
            <p:spPr bwMode="auto">
              <a:xfrm>
                <a:off x="63956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8" name="Rectangle 1347">
                <a:extLst>
                  <a:ext uri="{FF2B5EF4-FFF2-40B4-BE49-F238E27FC236}">
                    <a16:creationId xmlns:a16="http://schemas.microsoft.com/office/drawing/2014/main" id="{DC486818-B1FE-48E6-95C5-F726611FEA6C}"/>
                  </a:ext>
                </a:extLst>
              </p:cNvPr>
              <p:cNvSpPr/>
              <p:nvPr/>
            </p:nvSpPr>
            <p:spPr bwMode="auto">
              <a:xfrm>
                <a:off x="63956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662F2AA-506D-4369-8640-9A94252827F5}"/>
                  </a:ext>
                </a:extLst>
              </p:cNvPr>
              <p:cNvSpPr/>
              <p:nvPr/>
            </p:nvSpPr>
            <p:spPr bwMode="auto">
              <a:xfrm>
                <a:off x="63956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0" name="Rectangle 1349">
                <a:extLst>
                  <a:ext uri="{FF2B5EF4-FFF2-40B4-BE49-F238E27FC236}">
                    <a16:creationId xmlns:a16="http://schemas.microsoft.com/office/drawing/2014/main" id="{D8CBFAF0-ECBC-40A8-BCF0-1133B6A9036F}"/>
                  </a:ext>
                </a:extLst>
              </p:cNvPr>
              <p:cNvSpPr/>
              <p:nvPr/>
            </p:nvSpPr>
            <p:spPr bwMode="auto">
              <a:xfrm>
                <a:off x="63956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1" name="Rectangle 1350">
                <a:extLst>
                  <a:ext uri="{FF2B5EF4-FFF2-40B4-BE49-F238E27FC236}">
                    <a16:creationId xmlns:a16="http://schemas.microsoft.com/office/drawing/2014/main" id="{B56E623B-3C03-4540-A511-BF5188021BBB}"/>
                  </a:ext>
                </a:extLst>
              </p:cNvPr>
              <p:cNvSpPr/>
              <p:nvPr/>
            </p:nvSpPr>
            <p:spPr bwMode="auto">
              <a:xfrm>
                <a:off x="6511433" y="3927113"/>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2" name="Rectangle 1351">
                <a:extLst>
                  <a:ext uri="{FF2B5EF4-FFF2-40B4-BE49-F238E27FC236}">
                    <a16:creationId xmlns:a16="http://schemas.microsoft.com/office/drawing/2014/main" id="{4DAA9B7B-2623-45FB-9BA9-B8BDF7440E3E}"/>
                  </a:ext>
                </a:extLst>
              </p:cNvPr>
              <p:cNvSpPr/>
              <p:nvPr/>
            </p:nvSpPr>
            <p:spPr bwMode="auto">
              <a:xfrm>
                <a:off x="6511845" y="4031710"/>
                <a:ext cx="135565"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3" name="Rectangle 1352">
                <a:extLst>
                  <a:ext uri="{FF2B5EF4-FFF2-40B4-BE49-F238E27FC236}">
                    <a16:creationId xmlns:a16="http://schemas.microsoft.com/office/drawing/2014/main" id="{30C660DA-D8AD-4333-874B-29E9B467E732}"/>
                  </a:ext>
                </a:extLst>
              </p:cNvPr>
              <p:cNvSpPr/>
              <p:nvPr/>
            </p:nvSpPr>
            <p:spPr bwMode="auto">
              <a:xfrm>
                <a:off x="6563540" y="4136307"/>
                <a:ext cx="83870"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4" name="Rectangle 1353">
                <a:extLst>
                  <a:ext uri="{FF2B5EF4-FFF2-40B4-BE49-F238E27FC236}">
                    <a16:creationId xmlns:a16="http://schemas.microsoft.com/office/drawing/2014/main" id="{615E8BF9-271A-4BE3-BE6F-838E583DA392}"/>
                  </a:ext>
                </a:extLst>
              </p:cNvPr>
              <p:cNvSpPr/>
              <p:nvPr/>
            </p:nvSpPr>
            <p:spPr bwMode="auto">
              <a:xfrm>
                <a:off x="6511433" y="4241669"/>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2124164-8B60-441C-A610-927FA31207E3}"/>
                  </a:ext>
                </a:extLst>
              </p:cNvPr>
              <p:cNvSpPr/>
              <p:nvPr/>
            </p:nvSpPr>
            <p:spPr bwMode="auto">
              <a:xfrm>
                <a:off x="6463529" y="4346265"/>
                <a:ext cx="183881"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2" name="Group 31">
            <a:extLst>
              <a:ext uri="{FF2B5EF4-FFF2-40B4-BE49-F238E27FC236}">
                <a16:creationId xmlns:a16="http://schemas.microsoft.com/office/drawing/2014/main" id="{22D5F42C-22E0-42C4-B197-DAE62B91818F}"/>
              </a:ext>
            </a:extLst>
          </p:cNvPr>
          <p:cNvGrpSpPr/>
          <p:nvPr/>
        </p:nvGrpSpPr>
        <p:grpSpPr>
          <a:xfrm>
            <a:off x="3358903" y="3852919"/>
            <a:ext cx="366271" cy="366271"/>
            <a:chOff x="4393166" y="3897993"/>
            <a:chExt cx="366323" cy="366323"/>
          </a:xfrm>
        </p:grpSpPr>
        <p:sp>
          <p:nvSpPr>
            <p:cNvPr id="1420" name="Oval 1419">
              <a:extLst>
                <a:ext uri="{FF2B5EF4-FFF2-40B4-BE49-F238E27FC236}">
                  <a16:creationId xmlns:a16="http://schemas.microsoft.com/office/drawing/2014/main" id="{89761815-F514-45C6-9400-887FFA8C8687}"/>
                </a:ext>
              </a:extLst>
            </p:cNvPr>
            <p:cNvSpPr/>
            <p:nvPr/>
          </p:nvSpPr>
          <p:spPr bwMode="auto">
            <a:xfrm>
              <a:off x="4393166" y="3897993"/>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6" name="Group 1415">
              <a:extLst>
                <a:ext uri="{FF2B5EF4-FFF2-40B4-BE49-F238E27FC236}">
                  <a16:creationId xmlns:a16="http://schemas.microsoft.com/office/drawing/2014/main" id="{0867CE92-5FF5-403B-8EAE-D8D69D687402}"/>
                </a:ext>
              </a:extLst>
            </p:cNvPr>
            <p:cNvGrpSpPr/>
            <p:nvPr/>
          </p:nvGrpSpPr>
          <p:grpSpPr>
            <a:xfrm>
              <a:off x="4488393" y="3955354"/>
              <a:ext cx="174922" cy="231568"/>
              <a:chOff x="809626" y="3180293"/>
              <a:chExt cx="297392" cy="393700"/>
            </a:xfrm>
            <a:solidFill>
              <a:schemeClr val="bg1"/>
            </a:solidFill>
          </p:grpSpPr>
          <p:sp>
            <p:nvSpPr>
              <p:cNvPr id="1417" name="Freeform 30">
                <a:extLst>
                  <a:ext uri="{FF2B5EF4-FFF2-40B4-BE49-F238E27FC236}">
                    <a16:creationId xmlns:a16="http://schemas.microsoft.com/office/drawing/2014/main" id="{24F51457-53F4-4F02-A234-1E1755B18921}"/>
                  </a:ext>
                </a:extLst>
              </p:cNvPr>
              <p:cNvSpPr>
                <a:spLocks noEditPoints="1"/>
              </p:cNvSpPr>
              <p:nvPr/>
            </p:nvSpPr>
            <p:spPr bwMode="auto">
              <a:xfrm>
                <a:off x="809626" y="3180293"/>
                <a:ext cx="297392" cy="393700"/>
              </a:xfrm>
              <a:custGeom>
                <a:avLst/>
                <a:gdLst>
                  <a:gd name="T0" fmla="*/ 126 w 148"/>
                  <a:gd name="T1" fmla="*/ 73 h 196"/>
                  <a:gd name="T2" fmla="*/ 113 w 148"/>
                  <a:gd name="T3" fmla="*/ 73 h 196"/>
                  <a:gd name="T4" fmla="*/ 113 w 148"/>
                  <a:gd name="T5" fmla="*/ 39 h 196"/>
                  <a:gd name="T6" fmla="*/ 74 w 148"/>
                  <a:gd name="T7" fmla="*/ 0 h 196"/>
                  <a:gd name="T8" fmla="*/ 35 w 148"/>
                  <a:gd name="T9" fmla="*/ 39 h 196"/>
                  <a:gd name="T10" fmla="*/ 35 w 148"/>
                  <a:gd name="T11" fmla="*/ 73 h 196"/>
                  <a:gd name="T12" fmla="*/ 21 w 148"/>
                  <a:gd name="T13" fmla="*/ 73 h 196"/>
                  <a:gd name="T14" fmla="*/ 0 w 148"/>
                  <a:gd name="T15" fmla="*/ 94 h 196"/>
                  <a:gd name="T16" fmla="*/ 8 w 148"/>
                  <a:gd name="T17" fmla="*/ 175 h 196"/>
                  <a:gd name="T18" fmla="*/ 29 w 148"/>
                  <a:gd name="T19" fmla="*/ 196 h 196"/>
                  <a:gd name="T20" fmla="*/ 119 w 148"/>
                  <a:gd name="T21" fmla="*/ 196 h 196"/>
                  <a:gd name="T22" fmla="*/ 140 w 148"/>
                  <a:gd name="T23" fmla="*/ 175 h 196"/>
                  <a:gd name="T24" fmla="*/ 148 w 148"/>
                  <a:gd name="T25" fmla="*/ 94 h 196"/>
                  <a:gd name="T26" fmla="*/ 126 w 148"/>
                  <a:gd name="T27" fmla="*/ 73 h 196"/>
                  <a:gd name="T28" fmla="*/ 43 w 148"/>
                  <a:gd name="T29" fmla="*/ 39 h 196"/>
                  <a:gd name="T30" fmla="*/ 74 w 148"/>
                  <a:gd name="T31" fmla="*/ 8 h 196"/>
                  <a:gd name="T32" fmla="*/ 105 w 148"/>
                  <a:gd name="T33" fmla="*/ 39 h 196"/>
                  <a:gd name="T34" fmla="*/ 105 w 148"/>
                  <a:gd name="T35" fmla="*/ 73 h 196"/>
                  <a:gd name="T36" fmla="*/ 43 w 148"/>
                  <a:gd name="T37" fmla="*/ 73 h 196"/>
                  <a:gd name="T38" fmla="*/ 43 w 148"/>
                  <a:gd name="T39" fmla="*/ 39 h 196"/>
                  <a:gd name="T40" fmla="*/ 132 w 148"/>
                  <a:gd name="T41" fmla="*/ 175 h 196"/>
                  <a:gd name="T42" fmla="*/ 119 w 148"/>
                  <a:gd name="T43" fmla="*/ 188 h 196"/>
                  <a:gd name="T44" fmla="*/ 29 w 148"/>
                  <a:gd name="T45" fmla="*/ 188 h 196"/>
                  <a:gd name="T46" fmla="*/ 16 w 148"/>
                  <a:gd name="T47" fmla="*/ 174 h 196"/>
                  <a:gd name="T48" fmla="*/ 8 w 148"/>
                  <a:gd name="T49" fmla="*/ 94 h 196"/>
                  <a:gd name="T50" fmla="*/ 21 w 148"/>
                  <a:gd name="T51" fmla="*/ 81 h 196"/>
                  <a:gd name="T52" fmla="*/ 126 w 148"/>
                  <a:gd name="T53" fmla="*/ 81 h 196"/>
                  <a:gd name="T54" fmla="*/ 140 w 148"/>
                  <a:gd name="T55" fmla="*/ 94 h 196"/>
                  <a:gd name="T56" fmla="*/ 132 w 148"/>
                  <a:gd name="T57" fmla="*/ 17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196">
                    <a:moveTo>
                      <a:pt x="126" y="73"/>
                    </a:moveTo>
                    <a:cubicBezTo>
                      <a:pt x="113" y="73"/>
                      <a:pt x="113" y="73"/>
                      <a:pt x="113" y="73"/>
                    </a:cubicBezTo>
                    <a:cubicBezTo>
                      <a:pt x="113" y="39"/>
                      <a:pt x="113" y="39"/>
                      <a:pt x="113" y="39"/>
                    </a:cubicBezTo>
                    <a:cubicBezTo>
                      <a:pt x="113" y="18"/>
                      <a:pt x="96" y="0"/>
                      <a:pt x="74" y="0"/>
                    </a:cubicBezTo>
                    <a:cubicBezTo>
                      <a:pt x="52" y="0"/>
                      <a:pt x="35" y="18"/>
                      <a:pt x="35" y="39"/>
                    </a:cubicBezTo>
                    <a:cubicBezTo>
                      <a:pt x="35" y="73"/>
                      <a:pt x="35" y="73"/>
                      <a:pt x="35" y="73"/>
                    </a:cubicBezTo>
                    <a:cubicBezTo>
                      <a:pt x="21" y="73"/>
                      <a:pt x="21" y="73"/>
                      <a:pt x="21" y="73"/>
                    </a:cubicBezTo>
                    <a:cubicBezTo>
                      <a:pt x="10" y="73"/>
                      <a:pt x="0" y="82"/>
                      <a:pt x="0" y="94"/>
                    </a:cubicBezTo>
                    <a:cubicBezTo>
                      <a:pt x="8" y="175"/>
                      <a:pt x="8" y="175"/>
                      <a:pt x="8" y="175"/>
                    </a:cubicBezTo>
                    <a:cubicBezTo>
                      <a:pt x="8" y="187"/>
                      <a:pt x="17" y="196"/>
                      <a:pt x="29" y="196"/>
                    </a:cubicBezTo>
                    <a:cubicBezTo>
                      <a:pt x="119" y="196"/>
                      <a:pt x="119" y="196"/>
                      <a:pt x="119" y="196"/>
                    </a:cubicBezTo>
                    <a:cubicBezTo>
                      <a:pt x="131" y="196"/>
                      <a:pt x="140" y="187"/>
                      <a:pt x="140" y="175"/>
                    </a:cubicBezTo>
                    <a:cubicBezTo>
                      <a:pt x="148" y="94"/>
                      <a:pt x="148" y="94"/>
                      <a:pt x="148" y="94"/>
                    </a:cubicBezTo>
                    <a:cubicBezTo>
                      <a:pt x="148" y="82"/>
                      <a:pt x="138" y="73"/>
                      <a:pt x="126" y="73"/>
                    </a:cubicBezTo>
                    <a:close/>
                    <a:moveTo>
                      <a:pt x="43" y="39"/>
                    </a:moveTo>
                    <a:cubicBezTo>
                      <a:pt x="43" y="22"/>
                      <a:pt x="57" y="8"/>
                      <a:pt x="74" y="8"/>
                    </a:cubicBezTo>
                    <a:cubicBezTo>
                      <a:pt x="91" y="8"/>
                      <a:pt x="105" y="22"/>
                      <a:pt x="105" y="39"/>
                    </a:cubicBezTo>
                    <a:cubicBezTo>
                      <a:pt x="105" y="73"/>
                      <a:pt x="105" y="73"/>
                      <a:pt x="105" y="73"/>
                    </a:cubicBezTo>
                    <a:cubicBezTo>
                      <a:pt x="43" y="73"/>
                      <a:pt x="43" y="73"/>
                      <a:pt x="43" y="73"/>
                    </a:cubicBezTo>
                    <a:lnTo>
                      <a:pt x="43" y="39"/>
                    </a:lnTo>
                    <a:close/>
                    <a:moveTo>
                      <a:pt x="132" y="175"/>
                    </a:moveTo>
                    <a:cubicBezTo>
                      <a:pt x="132" y="182"/>
                      <a:pt x="126" y="188"/>
                      <a:pt x="119" y="188"/>
                    </a:cubicBezTo>
                    <a:cubicBezTo>
                      <a:pt x="29" y="188"/>
                      <a:pt x="29" y="188"/>
                      <a:pt x="29" y="188"/>
                    </a:cubicBezTo>
                    <a:cubicBezTo>
                      <a:pt x="22" y="188"/>
                      <a:pt x="16" y="182"/>
                      <a:pt x="16" y="174"/>
                    </a:cubicBezTo>
                    <a:cubicBezTo>
                      <a:pt x="8" y="94"/>
                      <a:pt x="8" y="94"/>
                      <a:pt x="8" y="94"/>
                    </a:cubicBezTo>
                    <a:cubicBezTo>
                      <a:pt x="8" y="87"/>
                      <a:pt x="14" y="81"/>
                      <a:pt x="21" y="81"/>
                    </a:cubicBezTo>
                    <a:cubicBezTo>
                      <a:pt x="126" y="81"/>
                      <a:pt x="126" y="81"/>
                      <a:pt x="126" y="81"/>
                    </a:cubicBezTo>
                    <a:cubicBezTo>
                      <a:pt x="134" y="81"/>
                      <a:pt x="140" y="87"/>
                      <a:pt x="140" y="94"/>
                    </a:cubicBezTo>
                    <a:lnTo>
                      <a:pt x="132" y="175"/>
                    </a:lnTo>
                    <a:close/>
                  </a:path>
                </a:pathLst>
              </a:custGeom>
              <a:grpFill/>
              <a:ln w="3175">
                <a:solidFill>
                  <a:schemeClr val="bg1"/>
                </a:solidFill>
                <a:round/>
                <a:headEnd/>
                <a:tailEnd/>
              </a:ln>
              <a:extLst/>
            </p:spPr>
            <p:txBody>
              <a:bodyPr vert="horz" wrap="square" lIns="60952" tIns="30476" rIns="60952" bIns="30476" numCol="1" anchor="t" anchorCtr="0" compatLnSpc="1">
                <a:prstTxWarp prst="textNoShape">
                  <a:avLst/>
                </a:prstTxWarp>
              </a:bodyPr>
              <a:lstStyle/>
              <a:p>
                <a:pPr defTabSz="914225">
                  <a:defRPr/>
                </a:pPr>
                <a:endParaRPr lang="en-US" sz="1200" kern="0">
                  <a:solidFill>
                    <a:sysClr val="windowText" lastClr="000000"/>
                  </a:solidFill>
                </a:endParaRPr>
              </a:p>
            </p:txBody>
          </p:sp>
          <p:sp>
            <p:nvSpPr>
              <p:cNvPr id="1418" name="Freeform 31">
                <a:extLst>
                  <a:ext uri="{FF2B5EF4-FFF2-40B4-BE49-F238E27FC236}">
                    <a16:creationId xmlns:a16="http://schemas.microsoft.com/office/drawing/2014/main" id="{60EB07EC-3280-4362-9523-A09F9B521060}"/>
                  </a:ext>
                </a:extLst>
              </p:cNvPr>
              <p:cNvSpPr>
                <a:spLocks noEditPoints="1"/>
              </p:cNvSpPr>
              <p:nvPr/>
            </p:nvSpPr>
            <p:spPr bwMode="auto">
              <a:xfrm>
                <a:off x="924984" y="3417360"/>
                <a:ext cx="65617" cy="100542"/>
              </a:xfrm>
              <a:custGeom>
                <a:avLst/>
                <a:gdLst>
                  <a:gd name="T0" fmla="*/ 17 w 33"/>
                  <a:gd name="T1" fmla="*/ 0 h 50"/>
                  <a:gd name="T2" fmla="*/ 0 w 33"/>
                  <a:gd name="T3" fmla="*/ 17 h 50"/>
                  <a:gd name="T4" fmla="*/ 0 w 33"/>
                  <a:gd name="T5" fmla="*/ 17 h 50"/>
                  <a:gd name="T6" fmla="*/ 4 w 33"/>
                  <a:gd name="T7" fmla="*/ 46 h 50"/>
                  <a:gd name="T8" fmla="*/ 8 w 33"/>
                  <a:gd name="T9" fmla="*/ 50 h 50"/>
                  <a:gd name="T10" fmla="*/ 26 w 33"/>
                  <a:gd name="T11" fmla="*/ 50 h 50"/>
                  <a:gd name="T12" fmla="*/ 30 w 33"/>
                  <a:gd name="T13" fmla="*/ 46 h 50"/>
                  <a:gd name="T14" fmla="*/ 33 w 33"/>
                  <a:gd name="T15" fmla="*/ 17 h 50"/>
                  <a:gd name="T16" fmla="*/ 33 w 33"/>
                  <a:gd name="T17" fmla="*/ 17 h 50"/>
                  <a:gd name="T18" fmla="*/ 17 w 33"/>
                  <a:gd name="T19" fmla="*/ 0 h 50"/>
                  <a:gd name="T20" fmla="*/ 22 w 33"/>
                  <a:gd name="T21" fmla="*/ 42 h 50"/>
                  <a:gd name="T22" fmla="*/ 11 w 33"/>
                  <a:gd name="T23" fmla="*/ 42 h 50"/>
                  <a:gd name="T24" fmla="*/ 8 w 33"/>
                  <a:gd name="T25" fmla="*/ 17 h 50"/>
                  <a:gd name="T26" fmla="*/ 17 w 33"/>
                  <a:gd name="T27" fmla="*/ 8 h 50"/>
                  <a:gd name="T28" fmla="*/ 25 w 33"/>
                  <a:gd name="T29" fmla="*/ 17 h 50"/>
                  <a:gd name="T30" fmla="*/ 22 w 33"/>
                  <a:gd name="T31"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50">
                    <a:moveTo>
                      <a:pt x="17" y="0"/>
                    </a:moveTo>
                    <a:cubicBezTo>
                      <a:pt x="8" y="0"/>
                      <a:pt x="0" y="8"/>
                      <a:pt x="0" y="17"/>
                    </a:cubicBezTo>
                    <a:cubicBezTo>
                      <a:pt x="0" y="17"/>
                      <a:pt x="0" y="17"/>
                      <a:pt x="0" y="17"/>
                    </a:cubicBezTo>
                    <a:cubicBezTo>
                      <a:pt x="4" y="46"/>
                      <a:pt x="4" y="46"/>
                      <a:pt x="4" y="46"/>
                    </a:cubicBezTo>
                    <a:cubicBezTo>
                      <a:pt x="4" y="48"/>
                      <a:pt x="6" y="50"/>
                      <a:pt x="8" y="50"/>
                    </a:cubicBezTo>
                    <a:cubicBezTo>
                      <a:pt x="26" y="50"/>
                      <a:pt x="26" y="50"/>
                      <a:pt x="26" y="50"/>
                    </a:cubicBezTo>
                    <a:cubicBezTo>
                      <a:pt x="28" y="50"/>
                      <a:pt x="30" y="48"/>
                      <a:pt x="30" y="46"/>
                    </a:cubicBezTo>
                    <a:cubicBezTo>
                      <a:pt x="33" y="17"/>
                      <a:pt x="33" y="17"/>
                      <a:pt x="33" y="17"/>
                    </a:cubicBezTo>
                    <a:cubicBezTo>
                      <a:pt x="33" y="17"/>
                      <a:pt x="33" y="17"/>
                      <a:pt x="33" y="17"/>
                    </a:cubicBezTo>
                    <a:cubicBezTo>
                      <a:pt x="33" y="8"/>
                      <a:pt x="26" y="0"/>
                      <a:pt x="17" y="0"/>
                    </a:cubicBezTo>
                    <a:close/>
                    <a:moveTo>
                      <a:pt x="22" y="42"/>
                    </a:moveTo>
                    <a:cubicBezTo>
                      <a:pt x="11" y="42"/>
                      <a:pt x="11" y="42"/>
                      <a:pt x="11" y="42"/>
                    </a:cubicBezTo>
                    <a:cubicBezTo>
                      <a:pt x="8" y="17"/>
                      <a:pt x="8" y="17"/>
                      <a:pt x="8" y="17"/>
                    </a:cubicBezTo>
                    <a:cubicBezTo>
                      <a:pt x="8" y="12"/>
                      <a:pt x="12" y="8"/>
                      <a:pt x="17" y="8"/>
                    </a:cubicBezTo>
                    <a:cubicBezTo>
                      <a:pt x="22" y="8"/>
                      <a:pt x="25" y="12"/>
                      <a:pt x="25" y="17"/>
                    </a:cubicBezTo>
                    <a:lnTo>
                      <a:pt x="22" y="42"/>
                    </a:lnTo>
                    <a:close/>
                  </a:path>
                </a:pathLst>
              </a:custGeom>
              <a:grpFill/>
              <a:ln w="3175">
                <a:solidFill>
                  <a:schemeClr val="bg1"/>
                </a:solidFill>
                <a:round/>
                <a:headEnd/>
                <a:tailEnd/>
              </a:ln>
              <a:extLst/>
            </p:spPr>
            <p:txBody>
              <a:bodyPr vert="horz" wrap="square" lIns="60952" tIns="30476" rIns="60952" bIns="30476" numCol="1" anchor="t" anchorCtr="0" compatLnSpc="1">
                <a:prstTxWarp prst="textNoShape">
                  <a:avLst/>
                </a:prstTxWarp>
              </a:bodyPr>
              <a:lstStyle/>
              <a:p>
                <a:pPr defTabSz="914225">
                  <a:defRPr/>
                </a:pPr>
                <a:endParaRPr lang="en-US" sz="1200" kern="0">
                  <a:solidFill>
                    <a:sysClr val="windowText" lastClr="000000"/>
                  </a:solidFill>
                </a:endParaRPr>
              </a:p>
            </p:txBody>
          </p:sp>
        </p:grpSp>
      </p:grpSp>
    </p:spTree>
    <p:extLst>
      <p:ext uri="{BB962C8B-B14F-4D97-AF65-F5344CB8AC3E}">
        <p14:creationId xmlns:p14="http://schemas.microsoft.com/office/powerpoint/2010/main" val="14520235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 presetClass="entr" presetSubtype="2" fill="hold" nodeType="withEffect" p14:presetBounceEnd="20000">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14:bounceEnd="20000">
                                          <p:cBhvr additive="base">
                                            <p:cTn id="10"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78"/>
                                            </p:tgtEl>
                                            <p:attrNameLst>
                                              <p:attrName>style.visibility</p:attrName>
                                            </p:attrNameLst>
                                          </p:cBhvr>
                                          <p:to>
                                            <p:strVal val="visible"/>
                                          </p:to>
                                        </p:set>
                                        <p:animEffect transition="in" filter="fade">
                                          <p:cBhvr>
                                            <p:cTn id="16" dur="500"/>
                                            <p:tgtEl>
                                              <p:spTgt spid="878"/>
                                            </p:tgtEl>
                                          </p:cBhvr>
                                        </p:animEffect>
                                      </p:childTnLst>
                                    </p:cTn>
                                  </p:par>
                                  <p:par>
                                    <p:cTn id="17" presetID="2" presetClass="entr" presetSubtype="2" fill="hold" nodeType="withEffect" p14:presetBounceEnd="2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20000">
                                          <p:cBhvr additive="base">
                                            <p:cTn id="19" dur="5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877"/>
                                            </p:tgtEl>
                                            <p:attrNameLst>
                                              <p:attrName>style.visibility</p:attrName>
                                            </p:attrNameLst>
                                          </p:cBhvr>
                                          <p:to>
                                            <p:strVal val="visible"/>
                                          </p:to>
                                        </p:set>
                                        <p:animEffect transition="in" filter="fade">
                                          <p:cBhvr>
                                            <p:cTn id="23" dur="500"/>
                                            <p:tgtEl>
                                              <p:spTgt spid="877"/>
                                            </p:tgtEl>
                                          </p:cBhvr>
                                        </p:animEffect>
                                      </p:childTnLst>
                                    </p:cTn>
                                  </p:par>
                                  <p:par>
                                    <p:cTn id="24" presetID="10" presetClass="entr" presetSubtype="0" fill="hold" nodeType="withEffect">
                                      <p:stCondLst>
                                        <p:cond delay="0"/>
                                      </p:stCondLst>
                                      <p:childTnLst>
                                        <p:set>
                                          <p:cBhvr>
                                            <p:cTn id="25" dur="1" fill="hold">
                                              <p:stCondLst>
                                                <p:cond delay="0"/>
                                              </p:stCondLst>
                                            </p:cTn>
                                            <p:tgtEl>
                                              <p:spTgt spid="879"/>
                                            </p:tgtEl>
                                            <p:attrNameLst>
                                              <p:attrName>style.visibility</p:attrName>
                                            </p:attrNameLst>
                                          </p:cBhvr>
                                          <p:to>
                                            <p:strVal val="visible"/>
                                          </p:to>
                                        </p:set>
                                        <p:animEffect transition="in" filter="fade">
                                          <p:cBhvr>
                                            <p:cTn id="26" dur="500"/>
                                            <p:tgtEl>
                                              <p:spTgt spid="879"/>
                                            </p:tgtEl>
                                          </p:cBhvr>
                                        </p:animEffect>
                                      </p:childTnLst>
                                    </p:cTn>
                                  </p:par>
                                  <p:par>
                                    <p:cTn id="27" presetID="10" presetClass="entr" presetSubtype="0" fill="hold" nodeType="withEffect">
                                      <p:stCondLst>
                                        <p:cond delay="0"/>
                                      </p:stCondLst>
                                      <p:childTnLst>
                                        <p:set>
                                          <p:cBhvr>
                                            <p:cTn id="28" dur="1" fill="hold">
                                              <p:stCondLst>
                                                <p:cond delay="0"/>
                                              </p:stCondLst>
                                            </p:cTn>
                                            <p:tgtEl>
                                              <p:spTgt spid="880"/>
                                            </p:tgtEl>
                                            <p:attrNameLst>
                                              <p:attrName>style.visibility</p:attrName>
                                            </p:attrNameLst>
                                          </p:cBhvr>
                                          <p:to>
                                            <p:strVal val="visible"/>
                                          </p:to>
                                        </p:set>
                                        <p:animEffect transition="in" filter="fade">
                                          <p:cBhvr>
                                            <p:cTn id="29" dur="500"/>
                                            <p:tgtEl>
                                              <p:spTgt spid="880"/>
                                            </p:tgtEl>
                                          </p:cBhvr>
                                        </p:animEffect>
                                      </p:childTnLst>
                                    </p:cTn>
                                  </p:par>
                                  <p:par>
                                    <p:cTn id="30" presetID="10" presetClass="entr" presetSubtype="0" fill="hold" nodeType="withEffect">
                                      <p:stCondLst>
                                        <p:cond delay="0"/>
                                      </p:stCondLst>
                                      <p:childTnLst>
                                        <p:set>
                                          <p:cBhvr>
                                            <p:cTn id="31" dur="1" fill="hold">
                                              <p:stCondLst>
                                                <p:cond delay="0"/>
                                              </p:stCondLst>
                                            </p:cTn>
                                            <p:tgtEl>
                                              <p:spTgt spid="1381"/>
                                            </p:tgtEl>
                                            <p:attrNameLst>
                                              <p:attrName>style.visibility</p:attrName>
                                            </p:attrNameLst>
                                          </p:cBhvr>
                                          <p:to>
                                            <p:strVal val="visible"/>
                                          </p:to>
                                        </p:set>
                                        <p:animEffect transition="in" filter="fade">
                                          <p:cBhvr>
                                            <p:cTn id="32" dur="500"/>
                                            <p:tgtEl>
                                              <p:spTgt spid="1381"/>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1356"/>
                                            </p:tgtEl>
                                            <p:attrNameLst>
                                              <p:attrName>style.visibility</p:attrName>
                                            </p:attrNameLst>
                                          </p:cBhvr>
                                          <p:to>
                                            <p:strVal val="visible"/>
                                          </p:to>
                                        </p:set>
                                        <p:animEffect transition="in" filter="fade">
                                          <p:cBhvr>
                                            <p:cTn id="38" dur="500"/>
                                            <p:tgtEl>
                                              <p:spTgt spid="1356"/>
                                            </p:tgtEl>
                                          </p:cBhvr>
                                        </p:animEffect>
                                      </p:childTnLst>
                                    </p:cTn>
                                  </p:par>
                                  <p:par>
                                    <p:cTn id="39" presetID="10" presetClass="entr" presetSubtype="0" fill="hold" nodeType="withEffect">
                                      <p:stCondLst>
                                        <p:cond delay="0"/>
                                      </p:stCondLst>
                                      <p:childTnLst>
                                        <p:set>
                                          <p:cBhvr>
                                            <p:cTn id="40" dur="1" fill="hold">
                                              <p:stCondLst>
                                                <p:cond delay="0"/>
                                              </p:stCondLst>
                                            </p:cTn>
                                            <p:tgtEl>
                                              <p:spTgt spid="1376"/>
                                            </p:tgtEl>
                                            <p:attrNameLst>
                                              <p:attrName>style.visibility</p:attrName>
                                            </p:attrNameLst>
                                          </p:cBhvr>
                                          <p:to>
                                            <p:strVal val="visible"/>
                                          </p:to>
                                        </p:set>
                                        <p:animEffect transition="in" filter="fade">
                                          <p:cBhvr>
                                            <p:cTn id="41" dur="500"/>
                                            <p:tgtEl>
                                              <p:spTgt spid="1376"/>
                                            </p:tgtEl>
                                          </p:cBhvr>
                                        </p:animEffect>
                                      </p:childTnLst>
                                    </p:cTn>
                                  </p:par>
                                  <p:par>
                                    <p:cTn id="42" presetID="16" presetClass="entr" presetSubtype="42" fill="hold" nodeType="withEffect">
                                      <p:stCondLst>
                                        <p:cond delay="0"/>
                                      </p:stCondLst>
                                      <p:childTnLst>
                                        <p:set>
                                          <p:cBhvr>
                                            <p:cTn id="43" dur="1" fill="hold">
                                              <p:stCondLst>
                                                <p:cond delay="0"/>
                                              </p:stCondLst>
                                            </p:cTn>
                                            <p:tgtEl>
                                              <p:spTgt spid="1258"/>
                                            </p:tgtEl>
                                            <p:attrNameLst>
                                              <p:attrName>style.visibility</p:attrName>
                                            </p:attrNameLst>
                                          </p:cBhvr>
                                          <p:to>
                                            <p:strVal val="visible"/>
                                          </p:to>
                                        </p:set>
                                        <p:animEffect transition="in" filter="barn(outHorizontal)">
                                          <p:cBhvr>
                                            <p:cTn id="44" dur="1000"/>
                                            <p:tgtEl>
                                              <p:spTgt spid="1258"/>
                                            </p:tgtEl>
                                          </p:cBhvr>
                                        </p:animEffect>
                                      </p:childTnLst>
                                    </p:cTn>
                                  </p:par>
                                  <p:par>
                                    <p:cTn id="45" presetID="16" presetClass="entr" presetSubtype="42" fill="hold" nodeType="withEffect">
                                      <p:stCondLst>
                                        <p:cond delay="0"/>
                                      </p:stCondLst>
                                      <p:childTnLst>
                                        <p:set>
                                          <p:cBhvr>
                                            <p:cTn id="46" dur="1" fill="hold">
                                              <p:stCondLst>
                                                <p:cond delay="0"/>
                                              </p:stCondLst>
                                            </p:cTn>
                                            <p:tgtEl>
                                              <p:spTgt spid="1255"/>
                                            </p:tgtEl>
                                            <p:attrNameLst>
                                              <p:attrName>style.visibility</p:attrName>
                                            </p:attrNameLst>
                                          </p:cBhvr>
                                          <p:to>
                                            <p:strVal val="visible"/>
                                          </p:to>
                                        </p:set>
                                        <p:animEffect transition="in" filter="barn(outHorizontal)">
                                          <p:cBhvr>
                                            <p:cTn id="47" dur="1000"/>
                                            <p:tgtEl>
                                              <p:spTgt spid="1255"/>
                                            </p:tgtEl>
                                          </p:cBhvr>
                                        </p:animEffect>
                                      </p:childTnLst>
                                    </p:cTn>
                                  </p:par>
                                  <p:par>
                                    <p:cTn id="48" presetID="16" presetClass="entr" presetSubtype="37" fill="hold" nodeType="withEffect">
                                      <p:stCondLst>
                                        <p:cond delay="0"/>
                                      </p:stCondLst>
                                      <p:childTnLst>
                                        <p:set>
                                          <p:cBhvr>
                                            <p:cTn id="49" dur="1" fill="hold">
                                              <p:stCondLst>
                                                <p:cond delay="0"/>
                                              </p:stCondLst>
                                            </p:cTn>
                                            <p:tgtEl>
                                              <p:spTgt spid="538"/>
                                            </p:tgtEl>
                                            <p:attrNameLst>
                                              <p:attrName>style.visibility</p:attrName>
                                            </p:attrNameLst>
                                          </p:cBhvr>
                                          <p:to>
                                            <p:strVal val="visible"/>
                                          </p:to>
                                        </p:set>
                                        <p:animEffect transition="in" filter="barn(outVertical)">
                                          <p:cBhvr>
                                            <p:cTn id="50" dur="1000"/>
                                            <p:tgtEl>
                                              <p:spTgt spid="538"/>
                                            </p:tgtEl>
                                          </p:cBhvr>
                                        </p:animEffect>
                                      </p:childTnLst>
                                    </p:cTn>
                                  </p:par>
                                  <p:par>
                                    <p:cTn id="51" presetID="16" presetClass="entr" presetSubtype="37" fill="hold" nodeType="withEffect">
                                      <p:stCondLst>
                                        <p:cond delay="0"/>
                                      </p:stCondLst>
                                      <p:childTnLst>
                                        <p:set>
                                          <p:cBhvr>
                                            <p:cTn id="52" dur="1" fill="hold">
                                              <p:stCondLst>
                                                <p:cond delay="0"/>
                                              </p:stCondLst>
                                            </p:cTn>
                                            <p:tgtEl>
                                              <p:spTgt spid="539"/>
                                            </p:tgtEl>
                                            <p:attrNameLst>
                                              <p:attrName>style.visibility</p:attrName>
                                            </p:attrNameLst>
                                          </p:cBhvr>
                                          <p:to>
                                            <p:strVal val="visible"/>
                                          </p:to>
                                        </p:set>
                                        <p:animEffect transition="in" filter="barn(outVertical)">
                                          <p:cBhvr>
                                            <p:cTn id="53" dur="1000"/>
                                            <p:tgtEl>
                                              <p:spTgt spid="53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14:presetBounceEnd="20000">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14:bounceEnd="20000">
                                          <p:cBhvr additive="base">
                                            <p:cTn id="58" dur="500" fill="hold"/>
                                            <p:tgtEl>
                                              <p:spTgt spid="21"/>
                                            </p:tgtEl>
                                            <p:attrNameLst>
                                              <p:attrName>ppt_x</p:attrName>
                                            </p:attrNameLst>
                                          </p:cBhvr>
                                          <p:tavLst>
                                            <p:tav tm="0">
                                              <p:val>
                                                <p:strVal val="1+#ppt_w/2"/>
                                              </p:val>
                                            </p:tav>
                                            <p:tav tm="100000">
                                              <p:val>
                                                <p:strVal val="#ppt_x"/>
                                              </p:val>
                                            </p:tav>
                                          </p:tavLst>
                                        </p:anim>
                                        <p:anim calcmode="lin" valueType="num" p14:bounceEnd="20000">
                                          <p:cBhvr additive="base">
                                            <p:cTn id="59" dur="500" fill="hold"/>
                                            <p:tgtEl>
                                              <p:spTgt spid="21"/>
                                            </p:tgtEl>
                                            <p:attrNameLst>
                                              <p:attrName>ppt_y</p:attrName>
                                            </p:attrNameLst>
                                          </p:cBhvr>
                                          <p:tavLst>
                                            <p:tav tm="0">
                                              <p:val>
                                                <p:strVal val="#ppt_y"/>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par>
                                    <p:cTn id="65" presetID="53" presetClass="entr" presetSubtype="16" fill="hold" nodeType="withEffect">
                                      <p:stCondLst>
                                        <p:cond delay="0"/>
                                      </p:stCondLst>
                                      <p:childTnLst>
                                        <p:set>
                                          <p:cBhvr>
                                            <p:cTn id="66" dur="1" fill="hold">
                                              <p:stCondLst>
                                                <p:cond delay="0"/>
                                              </p:stCondLst>
                                            </p:cTn>
                                            <p:tgtEl>
                                              <p:spTgt spid="1390"/>
                                            </p:tgtEl>
                                            <p:attrNameLst>
                                              <p:attrName>style.visibility</p:attrName>
                                            </p:attrNameLst>
                                          </p:cBhvr>
                                          <p:to>
                                            <p:strVal val="visible"/>
                                          </p:to>
                                        </p:set>
                                        <p:anim calcmode="lin" valueType="num">
                                          <p:cBhvr>
                                            <p:cTn id="67" dur="500" fill="hold"/>
                                            <p:tgtEl>
                                              <p:spTgt spid="1390"/>
                                            </p:tgtEl>
                                            <p:attrNameLst>
                                              <p:attrName>ppt_w</p:attrName>
                                            </p:attrNameLst>
                                          </p:cBhvr>
                                          <p:tavLst>
                                            <p:tav tm="0">
                                              <p:val>
                                                <p:fltVal val="0"/>
                                              </p:val>
                                            </p:tav>
                                            <p:tav tm="100000">
                                              <p:val>
                                                <p:strVal val="#ppt_w"/>
                                              </p:val>
                                            </p:tav>
                                          </p:tavLst>
                                        </p:anim>
                                        <p:anim calcmode="lin" valueType="num">
                                          <p:cBhvr>
                                            <p:cTn id="68" dur="500" fill="hold"/>
                                            <p:tgtEl>
                                              <p:spTgt spid="1390"/>
                                            </p:tgtEl>
                                            <p:attrNameLst>
                                              <p:attrName>ppt_h</p:attrName>
                                            </p:attrNameLst>
                                          </p:cBhvr>
                                          <p:tavLst>
                                            <p:tav tm="0">
                                              <p:val>
                                                <p:fltVal val="0"/>
                                              </p:val>
                                            </p:tav>
                                            <p:tav tm="100000">
                                              <p:val>
                                                <p:strVal val="#ppt_h"/>
                                              </p:val>
                                            </p:tav>
                                          </p:tavLst>
                                        </p:anim>
                                        <p:animEffect transition="in" filter="fade">
                                          <p:cBhvr>
                                            <p:cTn id="69" dur="500"/>
                                            <p:tgtEl>
                                              <p:spTgt spid="1390"/>
                                            </p:tgtEl>
                                          </p:cBhvr>
                                        </p:animEffect>
                                      </p:childTnLst>
                                    </p:cTn>
                                  </p:par>
                                  <p:par>
                                    <p:cTn id="70" presetID="53" presetClass="entr" presetSubtype="16" fill="hold" nodeType="withEffect">
                                      <p:stCondLst>
                                        <p:cond delay="0"/>
                                      </p:stCondLst>
                                      <p:childTnLst>
                                        <p:set>
                                          <p:cBhvr>
                                            <p:cTn id="71" dur="1" fill="hold">
                                              <p:stCondLst>
                                                <p:cond delay="0"/>
                                              </p:stCondLst>
                                            </p:cTn>
                                            <p:tgtEl>
                                              <p:spTgt spid="1387"/>
                                            </p:tgtEl>
                                            <p:attrNameLst>
                                              <p:attrName>style.visibility</p:attrName>
                                            </p:attrNameLst>
                                          </p:cBhvr>
                                          <p:to>
                                            <p:strVal val="visible"/>
                                          </p:to>
                                        </p:set>
                                        <p:anim calcmode="lin" valueType="num">
                                          <p:cBhvr>
                                            <p:cTn id="72" dur="500" fill="hold"/>
                                            <p:tgtEl>
                                              <p:spTgt spid="1387"/>
                                            </p:tgtEl>
                                            <p:attrNameLst>
                                              <p:attrName>ppt_w</p:attrName>
                                            </p:attrNameLst>
                                          </p:cBhvr>
                                          <p:tavLst>
                                            <p:tav tm="0">
                                              <p:val>
                                                <p:fltVal val="0"/>
                                              </p:val>
                                            </p:tav>
                                            <p:tav tm="100000">
                                              <p:val>
                                                <p:strVal val="#ppt_w"/>
                                              </p:val>
                                            </p:tav>
                                          </p:tavLst>
                                        </p:anim>
                                        <p:anim calcmode="lin" valueType="num">
                                          <p:cBhvr>
                                            <p:cTn id="73" dur="500" fill="hold"/>
                                            <p:tgtEl>
                                              <p:spTgt spid="1387"/>
                                            </p:tgtEl>
                                            <p:attrNameLst>
                                              <p:attrName>ppt_h</p:attrName>
                                            </p:attrNameLst>
                                          </p:cBhvr>
                                          <p:tavLst>
                                            <p:tav tm="0">
                                              <p:val>
                                                <p:fltVal val="0"/>
                                              </p:val>
                                            </p:tav>
                                            <p:tav tm="100000">
                                              <p:val>
                                                <p:strVal val="#ppt_h"/>
                                              </p:val>
                                            </p:tav>
                                          </p:tavLst>
                                        </p:anim>
                                        <p:animEffect transition="in" filter="fade">
                                          <p:cBhvr>
                                            <p:cTn id="74" dur="500"/>
                                            <p:tgtEl>
                                              <p:spTgt spid="1387"/>
                                            </p:tgtEl>
                                          </p:cBhvr>
                                        </p:animEffect>
                                      </p:childTnLst>
                                    </p:cTn>
                                  </p:par>
                                  <p:par>
                                    <p:cTn id="75" presetID="53" presetClass="entr" presetSubtype="16" fill="hold" nodeType="withEffect">
                                      <p:stCondLst>
                                        <p:cond delay="0"/>
                                      </p:stCondLst>
                                      <p:childTnLst>
                                        <p:set>
                                          <p:cBhvr>
                                            <p:cTn id="76" dur="1" fill="hold">
                                              <p:stCondLst>
                                                <p:cond delay="0"/>
                                              </p:stCondLst>
                                            </p:cTn>
                                            <p:tgtEl>
                                              <p:spTgt spid="1393"/>
                                            </p:tgtEl>
                                            <p:attrNameLst>
                                              <p:attrName>style.visibility</p:attrName>
                                            </p:attrNameLst>
                                          </p:cBhvr>
                                          <p:to>
                                            <p:strVal val="visible"/>
                                          </p:to>
                                        </p:set>
                                        <p:anim calcmode="lin" valueType="num">
                                          <p:cBhvr>
                                            <p:cTn id="77" dur="500" fill="hold"/>
                                            <p:tgtEl>
                                              <p:spTgt spid="1393"/>
                                            </p:tgtEl>
                                            <p:attrNameLst>
                                              <p:attrName>ppt_w</p:attrName>
                                            </p:attrNameLst>
                                          </p:cBhvr>
                                          <p:tavLst>
                                            <p:tav tm="0">
                                              <p:val>
                                                <p:fltVal val="0"/>
                                              </p:val>
                                            </p:tav>
                                            <p:tav tm="100000">
                                              <p:val>
                                                <p:strVal val="#ppt_w"/>
                                              </p:val>
                                            </p:tav>
                                          </p:tavLst>
                                        </p:anim>
                                        <p:anim calcmode="lin" valueType="num">
                                          <p:cBhvr>
                                            <p:cTn id="78" dur="500" fill="hold"/>
                                            <p:tgtEl>
                                              <p:spTgt spid="1393"/>
                                            </p:tgtEl>
                                            <p:attrNameLst>
                                              <p:attrName>ppt_h</p:attrName>
                                            </p:attrNameLst>
                                          </p:cBhvr>
                                          <p:tavLst>
                                            <p:tav tm="0">
                                              <p:val>
                                                <p:fltVal val="0"/>
                                              </p:val>
                                            </p:tav>
                                            <p:tav tm="100000">
                                              <p:val>
                                                <p:strVal val="#ppt_h"/>
                                              </p:val>
                                            </p:tav>
                                          </p:tavLst>
                                        </p:anim>
                                        <p:animEffect transition="in" filter="fade">
                                          <p:cBhvr>
                                            <p:cTn id="79" dur="500"/>
                                            <p:tgtEl>
                                              <p:spTgt spid="1393"/>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par>
                                    <p:cTn id="84" presetID="22" presetClass="entr" presetSubtype="2" fill="hold" nodeType="withEffect">
                                      <p:stCondLst>
                                        <p:cond delay="0"/>
                                      </p:stCondLst>
                                      <p:childTnLst>
                                        <p:set>
                                          <p:cBhvr>
                                            <p:cTn id="85" dur="1" fill="hold">
                                              <p:stCondLst>
                                                <p:cond delay="0"/>
                                              </p:stCondLst>
                                            </p:cTn>
                                            <p:tgtEl>
                                              <p:spTgt spid="534"/>
                                            </p:tgtEl>
                                            <p:attrNameLst>
                                              <p:attrName>style.visibility</p:attrName>
                                            </p:attrNameLst>
                                          </p:cBhvr>
                                          <p:to>
                                            <p:strVal val="visible"/>
                                          </p:to>
                                        </p:set>
                                        <p:animEffect transition="in" filter="wipe(right)">
                                          <p:cBhvr>
                                            <p:cTn id="86" dur="500"/>
                                            <p:tgtEl>
                                              <p:spTgt spid="534"/>
                                            </p:tgtEl>
                                          </p:cBhvr>
                                        </p:animEffect>
                                      </p:childTnLst>
                                    </p:cTn>
                                  </p:par>
                                  <p:par>
                                    <p:cTn id="87" presetID="22" presetClass="entr" presetSubtype="8" fill="hold" nodeType="withEffect">
                                      <p:stCondLst>
                                        <p:cond delay="0"/>
                                      </p:stCondLst>
                                      <p:childTnLst>
                                        <p:set>
                                          <p:cBhvr>
                                            <p:cTn id="88" dur="1" fill="hold">
                                              <p:stCondLst>
                                                <p:cond delay="0"/>
                                              </p:stCondLst>
                                            </p:cTn>
                                            <p:tgtEl>
                                              <p:spTgt spid="530"/>
                                            </p:tgtEl>
                                            <p:attrNameLst>
                                              <p:attrName>style.visibility</p:attrName>
                                            </p:attrNameLst>
                                          </p:cBhvr>
                                          <p:to>
                                            <p:strVal val="visible"/>
                                          </p:to>
                                        </p:set>
                                        <p:animEffect transition="in" filter="wipe(left)">
                                          <p:cBhvr>
                                            <p:cTn id="89" dur="500"/>
                                            <p:tgtEl>
                                              <p:spTgt spid="530"/>
                                            </p:tgtEl>
                                          </p:cBhvr>
                                        </p:animEffect>
                                      </p:childTnLst>
                                    </p:cTn>
                                  </p:par>
                                  <p:par>
                                    <p:cTn id="90" presetID="22" presetClass="entr" presetSubtype="2" fill="hold" nodeType="withEffect">
                                      <p:stCondLst>
                                        <p:cond delay="0"/>
                                      </p:stCondLst>
                                      <p:childTnLst>
                                        <p:set>
                                          <p:cBhvr>
                                            <p:cTn id="91" dur="1" fill="hold">
                                              <p:stCondLst>
                                                <p:cond delay="0"/>
                                              </p:stCondLst>
                                            </p:cTn>
                                            <p:tgtEl>
                                              <p:spTgt spid="532"/>
                                            </p:tgtEl>
                                            <p:attrNameLst>
                                              <p:attrName>style.visibility</p:attrName>
                                            </p:attrNameLst>
                                          </p:cBhvr>
                                          <p:to>
                                            <p:strVal val="visible"/>
                                          </p:to>
                                        </p:set>
                                        <p:animEffect transition="in" filter="wipe(right)">
                                          <p:cBhvr>
                                            <p:cTn id="92" dur="500"/>
                                            <p:tgtEl>
                                              <p:spTgt spid="532"/>
                                            </p:tgtEl>
                                          </p:cBhvr>
                                        </p:animEffect>
                                      </p:childTnLst>
                                    </p:cTn>
                                  </p:par>
                                </p:childTnLst>
                              </p:cTn>
                            </p:par>
                            <p:par>
                              <p:cTn id="93" fill="hold">
                                <p:stCondLst>
                                  <p:cond delay="1000"/>
                                </p:stCondLst>
                                <p:childTnLst>
                                  <p:par>
                                    <p:cTn id="94" presetID="53" presetClass="entr" presetSubtype="16"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p:cTn id="96" dur="500" fill="hold"/>
                                            <p:tgtEl>
                                              <p:spTgt spid="32"/>
                                            </p:tgtEl>
                                            <p:attrNameLst>
                                              <p:attrName>ppt_w</p:attrName>
                                            </p:attrNameLst>
                                          </p:cBhvr>
                                          <p:tavLst>
                                            <p:tav tm="0">
                                              <p:val>
                                                <p:fltVal val="0"/>
                                              </p:val>
                                            </p:tav>
                                            <p:tav tm="100000">
                                              <p:val>
                                                <p:strVal val="#ppt_w"/>
                                              </p:val>
                                            </p:tav>
                                          </p:tavLst>
                                        </p:anim>
                                        <p:anim calcmode="lin" valueType="num">
                                          <p:cBhvr>
                                            <p:cTn id="97" dur="500" fill="hold"/>
                                            <p:tgtEl>
                                              <p:spTgt spid="32"/>
                                            </p:tgtEl>
                                            <p:attrNameLst>
                                              <p:attrName>ppt_h</p:attrName>
                                            </p:attrNameLst>
                                          </p:cBhvr>
                                          <p:tavLst>
                                            <p:tav tm="0">
                                              <p:val>
                                                <p:fltVal val="0"/>
                                              </p:val>
                                            </p:tav>
                                            <p:tav tm="100000">
                                              <p:val>
                                                <p:strVal val="#ppt_h"/>
                                              </p:val>
                                            </p:tav>
                                          </p:tavLst>
                                        </p:anim>
                                        <p:animEffect transition="in" filter="fade">
                                          <p:cBhvr>
                                            <p:cTn id="9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 presetClass="entr" presetSubtype="2"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1+#ppt_w/2"/>
                                              </p:val>
                                            </p:tav>
                                            <p:tav tm="100000">
                                              <p:val>
                                                <p:strVal val="#ppt_x"/>
                                              </p:val>
                                            </p:tav>
                                          </p:tavLst>
                                        </p:anim>
                                        <p:anim calcmode="lin" valueType="num">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78"/>
                                            </p:tgtEl>
                                            <p:attrNameLst>
                                              <p:attrName>style.visibility</p:attrName>
                                            </p:attrNameLst>
                                          </p:cBhvr>
                                          <p:to>
                                            <p:strVal val="visible"/>
                                          </p:to>
                                        </p:set>
                                        <p:animEffect transition="in" filter="fade">
                                          <p:cBhvr>
                                            <p:cTn id="16" dur="500"/>
                                            <p:tgtEl>
                                              <p:spTgt spid="878"/>
                                            </p:tgtEl>
                                          </p:cBhvr>
                                        </p:animEffect>
                                      </p:childTnLst>
                                    </p:cTn>
                                  </p:par>
                                  <p:par>
                                    <p:cTn id="17" presetID="2" presetClass="entr" presetSubtype="2"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877"/>
                                            </p:tgtEl>
                                            <p:attrNameLst>
                                              <p:attrName>style.visibility</p:attrName>
                                            </p:attrNameLst>
                                          </p:cBhvr>
                                          <p:to>
                                            <p:strVal val="visible"/>
                                          </p:to>
                                        </p:set>
                                        <p:animEffect transition="in" filter="fade">
                                          <p:cBhvr>
                                            <p:cTn id="23" dur="500"/>
                                            <p:tgtEl>
                                              <p:spTgt spid="877"/>
                                            </p:tgtEl>
                                          </p:cBhvr>
                                        </p:animEffect>
                                      </p:childTnLst>
                                    </p:cTn>
                                  </p:par>
                                  <p:par>
                                    <p:cTn id="24" presetID="10" presetClass="entr" presetSubtype="0" fill="hold" nodeType="withEffect">
                                      <p:stCondLst>
                                        <p:cond delay="0"/>
                                      </p:stCondLst>
                                      <p:childTnLst>
                                        <p:set>
                                          <p:cBhvr>
                                            <p:cTn id="25" dur="1" fill="hold">
                                              <p:stCondLst>
                                                <p:cond delay="0"/>
                                              </p:stCondLst>
                                            </p:cTn>
                                            <p:tgtEl>
                                              <p:spTgt spid="879"/>
                                            </p:tgtEl>
                                            <p:attrNameLst>
                                              <p:attrName>style.visibility</p:attrName>
                                            </p:attrNameLst>
                                          </p:cBhvr>
                                          <p:to>
                                            <p:strVal val="visible"/>
                                          </p:to>
                                        </p:set>
                                        <p:animEffect transition="in" filter="fade">
                                          <p:cBhvr>
                                            <p:cTn id="26" dur="500"/>
                                            <p:tgtEl>
                                              <p:spTgt spid="879"/>
                                            </p:tgtEl>
                                          </p:cBhvr>
                                        </p:animEffect>
                                      </p:childTnLst>
                                    </p:cTn>
                                  </p:par>
                                  <p:par>
                                    <p:cTn id="27" presetID="10" presetClass="entr" presetSubtype="0" fill="hold" nodeType="withEffect">
                                      <p:stCondLst>
                                        <p:cond delay="0"/>
                                      </p:stCondLst>
                                      <p:childTnLst>
                                        <p:set>
                                          <p:cBhvr>
                                            <p:cTn id="28" dur="1" fill="hold">
                                              <p:stCondLst>
                                                <p:cond delay="0"/>
                                              </p:stCondLst>
                                            </p:cTn>
                                            <p:tgtEl>
                                              <p:spTgt spid="880"/>
                                            </p:tgtEl>
                                            <p:attrNameLst>
                                              <p:attrName>style.visibility</p:attrName>
                                            </p:attrNameLst>
                                          </p:cBhvr>
                                          <p:to>
                                            <p:strVal val="visible"/>
                                          </p:to>
                                        </p:set>
                                        <p:animEffect transition="in" filter="fade">
                                          <p:cBhvr>
                                            <p:cTn id="29" dur="500"/>
                                            <p:tgtEl>
                                              <p:spTgt spid="880"/>
                                            </p:tgtEl>
                                          </p:cBhvr>
                                        </p:animEffect>
                                      </p:childTnLst>
                                    </p:cTn>
                                  </p:par>
                                  <p:par>
                                    <p:cTn id="30" presetID="10" presetClass="entr" presetSubtype="0" fill="hold" nodeType="withEffect">
                                      <p:stCondLst>
                                        <p:cond delay="0"/>
                                      </p:stCondLst>
                                      <p:childTnLst>
                                        <p:set>
                                          <p:cBhvr>
                                            <p:cTn id="31" dur="1" fill="hold">
                                              <p:stCondLst>
                                                <p:cond delay="0"/>
                                              </p:stCondLst>
                                            </p:cTn>
                                            <p:tgtEl>
                                              <p:spTgt spid="1381"/>
                                            </p:tgtEl>
                                            <p:attrNameLst>
                                              <p:attrName>style.visibility</p:attrName>
                                            </p:attrNameLst>
                                          </p:cBhvr>
                                          <p:to>
                                            <p:strVal val="visible"/>
                                          </p:to>
                                        </p:set>
                                        <p:animEffect transition="in" filter="fade">
                                          <p:cBhvr>
                                            <p:cTn id="32" dur="500"/>
                                            <p:tgtEl>
                                              <p:spTgt spid="1381"/>
                                            </p:tgtEl>
                                          </p:cBhvr>
                                        </p:animEffect>
                                      </p:childTnLst>
                                    </p:cTn>
                                  </p:par>
                                  <p:par>
                                    <p:cTn id="33" presetID="10"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1356"/>
                                            </p:tgtEl>
                                            <p:attrNameLst>
                                              <p:attrName>style.visibility</p:attrName>
                                            </p:attrNameLst>
                                          </p:cBhvr>
                                          <p:to>
                                            <p:strVal val="visible"/>
                                          </p:to>
                                        </p:set>
                                        <p:animEffect transition="in" filter="fade">
                                          <p:cBhvr>
                                            <p:cTn id="38" dur="500"/>
                                            <p:tgtEl>
                                              <p:spTgt spid="1356"/>
                                            </p:tgtEl>
                                          </p:cBhvr>
                                        </p:animEffect>
                                      </p:childTnLst>
                                    </p:cTn>
                                  </p:par>
                                  <p:par>
                                    <p:cTn id="39" presetID="10" presetClass="entr" presetSubtype="0" fill="hold" nodeType="withEffect">
                                      <p:stCondLst>
                                        <p:cond delay="0"/>
                                      </p:stCondLst>
                                      <p:childTnLst>
                                        <p:set>
                                          <p:cBhvr>
                                            <p:cTn id="40" dur="1" fill="hold">
                                              <p:stCondLst>
                                                <p:cond delay="0"/>
                                              </p:stCondLst>
                                            </p:cTn>
                                            <p:tgtEl>
                                              <p:spTgt spid="1376"/>
                                            </p:tgtEl>
                                            <p:attrNameLst>
                                              <p:attrName>style.visibility</p:attrName>
                                            </p:attrNameLst>
                                          </p:cBhvr>
                                          <p:to>
                                            <p:strVal val="visible"/>
                                          </p:to>
                                        </p:set>
                                        <p:animEffect transition="in" filter="fade">
                                          <p:cBhvr>
                                            <p:cTn id="41" dur="500"/>
                                            <p:tgtEl>
                                              <p:spTgt spid="1376"/>
                                            </p:tgtEl>
                                          </p:cBhvr>
                                        </p:animEffect>
                                      </p:childTnLst>
                                    </p:cTn>
                                  </p:par>
                                  <p:par>
                                    <p:cTn id="42" presetID="16" presetClass="entr" presetSubtype="42" fill="hold" nodeType="withEffect">
                                      <p:stCondLst>
                                        <p:cond delay="0"/>
                                      </p:stCondLst>
                                      <p:childTnLst>
                                        <p:set>
                                          <p:cBhvr>
                                            <p:cTn id="43" dur="1" fill="hold">
                                              <p:stCondLst>
                                                <p:cond delay="0"/>
                                              </p:stCondLst>
                                            </p:cTn>
                                            <p:tgtEl>
                                              <p:spTgt spid="1258"/>
                                            </p:tgtEl>
                                            <p:attrNameLst>
                                              <p:attrName>style.visibility</p:attrName>
                                            </p:attrNameLst>
                                          </p:cBhvr>
                                          <p:to>
                                            <p:strVal val="visible"/>
                                          </p:to>
                                        </p:set>
                                        <p:animEffect transition="in" filter="barn(outHorizontal)">
                                          <p:cBhvr>
                                            <p:cTn id="44" dur="1000"/>
                                            <p:tgtEl>
                                              <p:spTgt spid="1258"/>
                                            </p:tgtEl>
                                          </p:cBhvr>
                                        </p:animEffect>
                                      </p:childTnLst>
                                    </p:cTn>
                                  </p:par>
                                  <p:par>
                                    <p:cTn id="45" presetID="16" presetClass="entr" presetSubtype="42" fill="hold" nodeType="withEffect">
                                      <p:stCondLst>
                                        <p:cond delay="0"/>
                                      </p:stCondLst>
                                      <p:childTnLst>
                                        <p:set>
                                          <p:cBhvr>
                                            <p:cTn id="46" dur="1" fill="hold">
                                              <p:stCondLst>
                                                <p:cond delay="0"/>
                                              </p:stCondLst>
                                            </p:cTn>
                                            <p:tgtEl>
                                              <p:spTgt spid="1255"/>
                                            </p:tgtEl>
                                            <p:attrNameLst>
                                              <p:attrName>style.visibility</p:attrName>
                                            </p:attrNameLst>
                                          </p:cBhvr>
                                          <p:to>
                                            <p:strVal val="visible"/>
                                          </p:to>
                                        </p:set>
                                        <p:animEffect transition="in" filter="barn(outHorizontal)">
                                          <p:cBhvr>
                                            <p:cTn id="47" dur="1000"/>
                                            <p:tgtEl>
                                              <p:spTgt spid="1255"/>
                                            </p:tgtEl>
                                          </p:cBhvr>
                                        </p:animEffect>
                                      </p:childTnLst>
                                    </p:cTn>
                                  </p:par>
                                  <p:par>
                                    <p:cTn id="48" presetID="16" presetClass="entr" presetSubtype="37" fill="hold" nodeType="withEffect">
                                      <p:stCondLst>
                                        <p:cond delay="0"/>
                                      </p:stCondLst>
                                      <p:childTnLst>
                                        <p:set>
                                          <p:cBhvr>
                                            <p:cTn id="49" dur="1" fill="hold">
                                              <p:stCondLst>
                                                <p:cond delay="0"/>
                                              </p:stCondLst>
                                            </p:cTn>
                                            <p:tgtEl>
                                              <p:spTgt spid="538"/>
                                            </p:tgtEl>
                                            <p:attrNameLst>
                                              <p:attrName>style.visibility</p:attrName>
                                            </p:attrNameLst>
                                          </p:cBhvr>
                                          <p:to>
                                            <p:strVal val="visible"/>
                                          </p:to>
                                        </p:set>
                                        <p:animEffect transition="in" filter="barn(outVertical)">
                                          <p:cBhvr>
                                            <p:cTn id="50" dur="1000"/>
                                            <p:tgtEl>
                                              <p:spTgt spid="538"/>
                                            </p:tgtEl>
                                          </p:cBhvr>
                                        </p:animEffect>
                                      </p:childTnLst>
                                    </p:cTn>
                                  </p:par>
                                  <p:par>
                                    <p:cTn id="51" presetID="16" presetClass="entr" presetSubtype="37" fill="hold" nodeType="withEffect">
                                      <p:stCondLst>
                                        <p:cond delay="0"/>
                                      </p:stCondLst>
                                      <p:childTnLst>
                                        <p:set>
                                          <p:cBhvr>
                                            <p:cTn id="52" dur="1" fill="hold">
                                              <p:stCondLst>
                                                <p:cond delay="0"/>
                                              </p:stCondLst>
                                            </p:cTn>
                                            <p:tgtEl>
                                              <p:spTgt spid="539"/>
                                            </p:tgtEl>
                                            <p:attrNameLst>
                                              <p:attrName>style.visibility</p:attrName>
                                            </p:attrNameLst>
                                          </p:cBhvr>
                                          <p:to>
                                            <p:strVal val="visible"/>
                                          </p:to>
                                        </p:set>
                                        <p:animEffect transition="in" filter="barn(outVertical)">
                                          <p:cBhvr>
                                            <p:cTn id="53" dur="1000"/>
                                            <p:tgtEl>
                                              <p:spTgt spid="539"/>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fill="hold"/>
                                            <p:tgtEl>
                                              <p:spTgt spid="21"/>
                                            </p:tgtEl>
                                            <p:attrNameLst>
                                              <p:attrName>ppt_x</p:attrName>
                                            </p:attrNameLst>
                                          </p:cBhvr>
                                          <p:tavLst>
                                            <p:tav tm="0">
                                              <p:val>
                                                <p:strVal val="1+#ppt_w/2"/>
                                              </p:val>
                                            </p:tav>
                                            <p:tav tm="100000">
                                              <p:val>
                                                <p:strVal val="#ppt_x"/>
                                              </p:val>
                                            </p:tav>
                                          </p:tavLst>
                                        </p:anim>
                                        <p:anim calcmode="lin" valueType="num">
                                          <p:cBhvr additive="base">
                                            <p:cTn id="59" dur="500" fill="hold"/>
                                            <p:tgtEl>
                                              <p:spTgt spid="21"/>
                                            </p:tgtEl>
                                            <p:attrNameLst>
                                              <p:attrName>ppt_y</p:attrName>
                                            </p:attrNameLst>
                                          </p:cBhvr>
                                          <p:tavLst>
                                            <p:tav tm="0">
                                              <p:val>
                                                <p:strVal val="#ppt_y"/>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par>
                                    <p:cTn id="65" presetID="53" presetClass="entr" presetSubtype="16" fill="hold" nodeType="withEffect">
                                      <p:stCondLst>
                                        <p:cond delay="0"/>
                                      </p:stCondLst>
                                      <p:childTnLst>
                                        <p:set>
                                          <p:cBhvr>
                                            <p:cTn id="66" dur="1" fill="hold">
                                              <p:stCondLst>
                                                <p:cond delay="0"/>
                                              </p:stCondLst>
                                            </p:cTn>
                                            <p:tgtEl>
                                              <p:spTgt spid="1390"/>
                                            </p:tgtEl>
                                            <p:attrNameLst>
                                              <p:attrName>style.visibility</p:attrName>
                                            </p:attrNameLst>
                                          </p:cBhvr>
                                          <p:to>
                                            <p:strVal val="visible"/>
                                          </p:to>
                                        </p:set>
                                        <p:anim calcmode="lin" valueType="num">
                                          <p:cBhvr>
                                            <p:cTn id="67" dur="500" fill="hold"/>
                                            <p:tgtEl>
                                              <p:spTgt spid="1390"/>
                                            </p:tgtEl>
                                            <p:attrNameLst>
                                              <p:attrName>ppt_w</p:attrName>
                                            </p:attrNameLst>
                                          </p:cBhvr>
                                          <p:tavLst>
                                            <p:tav tm="0">
                                              <p:val>
                                                <p:fltVal val="0"/>
                                              </p:val>
                                            </p:tav>
                                            <p:tav tm="100000">
                                              <p:val>
                                                <p:strVal val="#ppt_w"/>
                                              </p:val>
                                            </p:tav>
                                          </p:tavLst>
                                        </p:anim>
                                        <p:anim calcmode="lin" valueType="num">
                                          <p:cBhvr>
                                            <p:cTn id="68" dur="500" fill="hold"/>
                                            <p:tgtEl>
                                              <p:spTgt spid="1390"/>
                                            </p:tgtEl>
                                            <p:attrNameLst>
                                              <p:attrName>ppt_h</p:attrName>
                                            </p:attrNameLst>
                                          </p:cBhvr>
                                          <p:tavLst>
                                            <p:tav tm="0">
                                              <p:val>
                                                <p:fltVal val="0"/>
                                              </p:val>
                                            </p:tav>
                                            <p:tav tm="100000">
                                              <p:val>
                                                <p:strVal val="#ppt_h"/>
                                              </p:val>
                                            </p:tav>
                                          </p:tavLst>
                                        </p:anim>
                                        <p:animEffect transition="in" filter="fade">
                                          <p:cBhvr>
                                            <p:cTn id="69" dur="500"/>
                                            <p:tgtEl>
                                              <p:spTgt spid="1390"/>
                                            </p:tgtEl>
                                          </p:cBhvr>
                                        </p:animEffect>
                                      </p:childTnLst>
                                    </p:cTn>
                                  </p:par>
                                  <p:par>
                                    <p:cTn id="70" presetID="53" presetClass="entr" presetSubtype="16" fill="hold" nodeType="withEffect">
                                      <p:stCondLst>
                                        <p:cond delay="0"/>
                                      </p:stCondLst>
                                      <p:childTnLst>
                                        <p:set>
                                          <p:cBhvr>
                                            <p:cTn id="71" dur="1" fill="hold">
                                              <p:stCondLst>
                                                <p:cond delay="0"/>
                                              </p:stCondLst>
                                            </p:cTn>
                                            <p:tgtEl>
                                              <p:spTgt spid="1387"/>
                                            </p:tgtEl>
                                            <p:attrNameLst>
                                              <p:attrName>style.visibility</p:attrName>
                                            </p:attrNameLst>
                                          </p:cBhvr>
                                          <p:to>
                                            <p:strVal val="visible"/>
                                          </p:to>
                                        </p:set>
                                        <p:anim calcmode="lin" valueType="num">
                                          <p:cBhvr>
                                            <p:cTn id="72" dur="500" fill="hold"/>
                                            <p:tgtEl>
                                              <p:spTgt spid="1387"/>
                                            </p:tgtEl>
                                            <p:attrNameLst>
                                              <p:attrName>ppt_w</p:attrName>
                                            </p:attrNameLst>
                                          </p:cBhvr>
                                          <p:tavLst>
                                            <p:tav tm="0">
                                              <p:val>
                                                <p:fltVal val="0"/>
                                              </p:val>
                                            </p:tav>
                                            <p:tav tm="100000">
                                              <p:val>
                                                <p:strVal val="#ppt_w"/>
                                              </p:val>
                                            </p:tav>
                                          </p:tavLst>
                                        </p:anim>
                                        <p:anim calcmode="lin" valueType="num">
                                          <p:cBhvr>
                                            <p:cTn id="73" dur="500" fill="hold"/>
                                            <p:tgtEl>
                                              <p:spTgt spid="1387"/>
                                            </p:tgtEl>
                                            <p:attrNameLst>
                                              <p:attrName>ppt_h</p:attrName>
                                            </p:attrNameLst>
                                          </p:cBhvr>
                                          <p:tavLst>
                                            <p:tav tm="0">
                                              <p:val>
                                                <p:fltVal val="0"/>
                                              </p:val>
                                            </p:tav>
                                            <p:tav tm="100000">
                                              <p:val>
                                                <p:strVal val="#ppt_h"/>
                                              </p:val>
                                            </p:tav>
                                          </p:tavLst>
                                        </p:anim>
                                        <p:animEffect transition="in" filter="fade">
                                          <p:cBhvr>
                                            <p:cTn id="74" dur="500"/>
                                            <p:tgtEl>
                                              <p:spTgt spid="1387"/>
                                            </p:tgtEl>
                                          </p:cBhvr>
                                        </p:animEffect>
                                      </p:childTnLst>
                                    </p:cTn>
                                  </p:par>
                                  <p:par>
                                    <p:cTn id="75" presetID="53" presetClass="entr" presetSubtype="16" fill="hold" nodeType="withEffect">
                                      <p:stCondLst>
                                        <p:cond delay="0"/>
                                      </p:stCondLst>
                                      <p:childTnLst>
                                        <p:set>
                                          <p:cBhvr>
                                            <p:cTn id="76" dur="1" fill="hold">
                                              <p:stCondLst>
                                                <p:cond delay="0"/>
                                              </p:stCondLst>
                                            </p:cTn>
                                            <p:tgtEl>
                                              <p:spTgt spid="1393"/>
                                            </p:tgtEl>
                                            <p:attrNameLst>
                                              <p:attrName>style.visibility</p:attrName>
                                            </p:attrNameLst>
                                          </p:cBhvr>
                                          <p:to>
                                            <p:strVal val="visible"/>
                                          </p:to>
                                        </p:set>
                                        <p:anim calcmode="lin" valueType="num">
                                          <p:cBhvr>
                                            <p:cTn id="77" dur="500" fill="hold"/>
                                            <p:tgtEl>
                                              <p:spTgt spid="1393"/>
                                            </p:tgtEl>
                                            <p:attrNameLst>
                                              <p:attrName>ppt_w</p:attrName>
                                            </p:attrNameLst>
                                          </p:cBhvr>
                                          <p:tavLst>
                                            <p:tav tm="0">
                                              <p:val>
                                                <p:fltVal val="0"/>
                                              </p:val>
                                            </p:tav>
                                            <p:tav tm="100000">
                                              <p:val>
                                                <p:strVal val="#ppt_w"/>
                                              </p:val>
                                            </p:tav>
                                          </p:tavLst>
                                        </p:anim>
                                        <p:anim calcmode="lin" valueType="num">
                                          <p:cBhvr>
                                            <p:cTn id="78" dur="500" fill="hold"/>
                                            <p:tgtEl>
                                              <p:spTgt spid="1393"/>
                                            </p:tgtEl>
                                            <p:attrNameLst>
                                              <p:attrName>ppt_h</p:attrName>
                                            </p:attrNameLst>
                                          </p:cBhvr>
                                          <p:tavLst>
                                            <p:tav tm="0">
                                              <p:val>
                                                <p:fltVal val="0"/>
                                              </p:val>
                                            </p:tav>
                                            <p:tav tm="100000">
                                              <p:val>
                                                <p:strVal val="#ppt_h"/>
                                              </p:val>
                                            </p:tav>
                                          </p:tavLst>
                                        </p:anim>
                                        <p:animEffect transition="in" filter="fade">
                                          <p:cBhvr>
                                            <p:cTn id="79" dur="500"/>
                                            <p:tgtEl>
                                              <p:spTgt spid="1393"/>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par>
                                    <p:cTn id="84" presetID="22" presetClass="entr" presetSubtype="2" fill="hold" nodeType="withEffect">
                                      <p:stCondLst>
                                        <p:cond delay="0"/>
                                      </p:stCondLst>
                                      <p:childTnLst>
                                        <p:set>
                                          <p:cBhvr>
                                            <p:cTn id="85" dur="1" fill="hold">
                                              <p:stCondLst>
                                                <p:cond delay="0"/>
                                              </p:stCondLst>
                                            </p:cTn>
                                            <p:tgtEl>
                                              <p:spTgt spid="534"/>
                                            </p:tgtEl>
                                            <p:attrNameLst>
                                              <p:attrName>style.visibility</p:attrName>
                                            </p:attrNameLst>
                                          </p:cBhvr>
                                          <p:to>
                                            <p:strVal val="visible"/>
                                          </p:to>
                                        </p:set>
                                        <p:animEffect transition="in" filter="wipe(right)">
                                          <p:cBhvr>
                                            <p:cTn id="86" dur="500"/>
                                            <p:tgtEl>
                                              <p:spTgt spid="534"/>
                                            </p:tgtEl>
                                          </p:cBhvr>
                                        </p:animEffect>
                                      </p:childTnLst>
                                    </p:cTn>
                                  </p:par>
                                  <p:par>
                                    <p:cTn id="87" presetID="22" presetClass="entr" presetSubtype="8" fill="hold" nodeType="withEffect">
                                      <p:stCondLst>
                                        <p:cond delay="0"/>
                                      </p:stCondLst>
                                      <p:childTnLst>
                                        <p:set>
                                          <p:cBhvr>
                                            <p:cTn id="88" dur="1" fill="hold">
                                              <p:stCondLst>
                                                <p:cond delay="0"/>
                                              </p:stCondLst>
                                            </p:cTn>
                                            <p:tgtEl>
                                              <p:spTgt spid="530"/>
                                            </p:tgtEl>
                                            <p:attrNameLst>
                                              <p:attrName>style.visibility</p:attrName>
                                            </p:attrNameLst>
                                          </p:cBhvr>
                                          <p:to>
                                            <p:strVal val="visible"/>
                                          </p:to>
                                        </p:set>
                                        <p:animEffect transition="in" filter="wipe(left)">
                                          <p:cBhvr>
                                            <p:cTn id="89" dur="500"/>
                                            <p:tgtEl>
                                              <p:spTgt spid="530"/>
                                            </p:tgtEl>
                                          </p:cBhvr>
                                        </p:animEffect>
                                      </p:childTnLst>
                                    </p:cTn>
                                  </p:par>
                                  <p:par>
                                    <p:cTn id="90" presetID="22" presetClass="entr" presetSubtype="2" fill="hold" nodeType="withEffect">
                                      <p:stCondLst>
                                        <p:cond delay="0"/>
                                      </p:stCondLst>
                                      <p:childTnLst>
                                        <p:set>
                                          <p:cBhvr>
                                            <p:cTn id="91" dur="1" fill="hold">
                                              <p:stCondLst>
                                                <p:cond delay="0"/>
                                              </p:stCondLst>
                                            </p:cTn>
                                            <p:tgtEl>
                                              <p:spTgt spid="532"/>
                                            </p:tgtEl>
                                            <p:attrNameLst>
                                              <p:attrName>style.visibility</p:attrName>
                                            </p:attrNameLst>
                                          </p:cBhvr>
                                          <p:to>
                                            <p:strVal val="visible"/>
                                          </p:to>
                                        </p:set>
                                        <p:animEffect transition="in" filter="wipe(right)">
                                          <p:cBhvr>
                                            <p:cTn id="92" dur="500"/>
                                            <p:tgtEl>
                                              <p:spTgt spid="532"/>
                                            </p:tgtEl>
                                          </p:cBhvr>
                                        </p:animEffect>
                                      </p:childTnLst>
                                    </p:cTn>
                                  </p:par>
                                </p:childTnLst>
                              </p:cTn>
                            </p:par>
                            <p:par>
                              <p:cTn id="93" fill="hold">
                                <p:stCondLst>
                                  <p:cond delay="1000"/>
                                </p:stCondLst>
                                <p:childTnLst>
                                  <p:par>
                                    <p:cTn id="94" presetID="53" presetClass="entr" presetSubtype="16"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p:cTn id="96" dur="500" fill="hold"/>
                                            <p:tgtEl>
                                              <p:spTgt spid="32"/>
                                            </p:tgtEl>
                                            <p:attrNameLst>
                                              <p:attrName>ppt_w</p:attrName>
                                            </p:attrNameLst>
                                          </p:cBhvr>
                                          <p:tavLst>
                                            <p:tav tm="0">
                                              <p:val>
                                                <p:fltVal val="0"/>
                                              </p:val>
                                            </p:tav>
                                            <p:tav tm="100000">
                                              <p:val>
                                                <p:strVal val="#ppt_w"/>
                                              </p:val>
                                            </p:tav>
                                          </p:tavLst>
                                        </p:anim>
                                        <p:anim calcmode="lin" valueType="num">
                                          <p:cBhvr>
                                            <p:cTn id="97" dur="500" fill="hold"/>
                                            <p:tgtEl>
                                              <p:spTgt spid="32"/>
                                            </p:tgtEl>
                                            <p:attrNameLst>
                                              <p:attrName>ppt_h</p:attrName>
                                            </p:attrNameLst>
                                          </p:cBhvr>
                                          <p:tavLst>
                                            <p:tav tm="0">
                                              <p:val>
                                                <p:fltVal val="0"/>
                                              </p:val>
                                            </p:tav>
                                            <p:tav tm="100000">
                                              <p:val>
                                                <p:strVal val="#ppt_h"/>
                                              </p:val>
                                            </p:tav>
                                          </p:tavLst>
                                        </p:anim>
                                        <p:animEffect transition="in" filter="fade">
                                          <p:cBhvr>
                                            <p:cTn id="9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4780" t="13898" b="11931"/>
          <a:stretch/>
        </p:blipFill>
        <p:spPr>
          <a:xfrm flipH="1">
            <a:off x="302503" y="0"/>
            <a:ext cx="12041277" cy="6985025"/>
          </a:xfrm>
          <a:prstGeom prst="rect">
            <a:avLst/>
          </a:prstGeom>
          <a:effectLst>
            <a:softEdge rad="635000"/>
          </a:effectLst>
        </p:spPr>
      </p:pic>
      <p:sp>
        <p:nvSpPr>
          <p:cNvPr id="5" name="Rectangle 4"/>
          <p:cNvSpPr/>
          <p:nvPr/>
        </p:nvSpPr>
        <p:spPr>
          <a:xfrm>
            <a:off x="1" y="0"/>
            <a:ext cx="12192000" cy="6858001"/>
          </a:xfrm>
          <a:prstGeom prst="rect">
            <a:avLst/>
          </a:prstGeom>
          <a:solidFill>
            <a:srgbClr val="4F4F4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2400" kern="0">
              <a:solidFill>
                <a:sysClr val="windowText" lastClr="000000"/>
              </a:solidFill>
              <a:latin typeface="Segoe UI Light" panose="020B0502040204020203" pitchFamily="34" charset="0"/>
              <a:cs typeface="Segoe UI Light" panose="020B0502040204020203" pitchFamily="34" charset="0"/>
            </a:endParaRPr>
          </a:p>
        </p:txBody>
      </p:sp>
      <p:sp>
        <p:nvSpPr>
          <p:cNvPr id="7" name="TextBox 6"/>
          <p:cNvSpPr txBox="1"/>
          <p:nvPr/>
        </p:nvSpPr>
        <p:spPr>
          <a:xfrm>
            <a:off x="260332" y="1486945"/>
            <a:ext cx="7994007" cy="461665"/>
          </a:xfrm>
          <a:prstGeom prst="rect">
            <a:avLst/>
          </a:prstGeom>
          <a:noFill/>
        </p:spPr>
        <p:txBody>
          <a:bodyPr wrap="square" rtlCol="0">
            <a:spAutoFit/>
          </a:bodyPr>
          <a:lstStyle/>
          <a:p>
            <a:pPr defTabSz="1218996"/>
            <a:r>
              <a:rPr lang="en-US" sz="2400" kern="0">
                <a:solidFill>
                  <a:prstClr val="white"/>
                </a:solidFill>
                <a:latin typeface="Segoe UI Light" panose="020B0502040204020203" pitchFamily="34" charset="0"/>
                <a:cs typeface="Segoe UI Light" panose="020B0502040204020203" pitchFamily="34" charset="0"/>
              </a:rPr>
              <a:t> from one place – the Azure portal</a:t>
            </a:r>
            <a:endParaRPr lang="en-US" sz="2400" kern="0">
              <a:solidFill>
                <a:prstClr val="white"/>
              </a:solidFill>
              <a:latin typeface="Segoe UI"/>
            </a:endParaRPr>
          </a:p>
        </p:txBody>
      </p:sp>
      <p:sp>
        <p:nvSpPr>
          <p:cNvPr id="10" name="Rectangle 9"/>
          <p:cNvSpPr/>
          <p:nvPr/>
        </p:nvSpPr>
        <p:spPr>
          <a:xfrm>
            <a:off x="4268535" y="2871390"/>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11" name="Rectangle 10"/>
          <p:cNvSpPr/>
          <p:nvPr/>
        </p:nvSpPr>
        <p:spPr>
          <a:xfrm>
            <a:off x="8254339" y="2871391"/>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12" name="Rectangle 11"/>
          <p:cNvSpPr/>
          <p:nvPr/>
        </p:nvSpPr>
        <p:spPr>
          <a:xfrm>
            <a:off x="264845" y="2871390"/>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17" name="TextBox 16"/>
          <p:cNvSpPr txBox="1"/>
          <p:nvPr/>
        </p:nvSpPr>
        <p:spPr>
          <a:xfrm>
            <a:off x="4531636" y="3092189"/>
            <a:ext cx="3691733"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Advisor</a:t>
            </a:r>
          </a:p>
        </p:txBody>
      </p:sp>
      <p:sp>
        <p:nvSpPr>
          <p:cNvPr id="18" name="TextBox 17"/>
          <p:cNvSpPr txBox="1"/>
          <p:nvPr/>
        </p:nvSpPr>
        <p:spPr>
          <a:xfrm>
            <a:off x="8449613" y="3092189"/>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19" name="TextBox 18"/>
          <p:cNvSpPr txBox="1"/>
          <p:nvPr/>
        </p:nvSpPr>
        <p:spPr>
          <a:xfrm>
            <a:off x="599323" y="3092188"/>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21" name="Straight Connector 20"/>
          <p:cNvCxnSpPr/>
          <p:nvPr/>
        </p:nvCxnSpPr>
        <p:spPr>
          <a:xfrm>
            <a:off x="4531636" y="355845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449613" y="355845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00157" y="3550957"/>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1636" y="3593361"/>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27" name="TextBox 26"/>
          <p:cNvSpPr txBox="1"/>
          <p:nvPr/>
        </p:nvSpPr>
        <p:spPr>
          <a:xfrm>
            <a:off x="8540306" y="3608351"/>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599324" y="3615134"/>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33" name="Title 2"/>
          <p:cNvSpPr txBox="1">
            <a:spLocks/>
          </p:cNvSpPr>
          <p:nvPr/>
        </p:nvSpPr>
        <p:spPr>
          <a:xfrm>
            <a:off x="137887" y="150873"/>
            <a:ext cx="8570797" cy="98199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a:solidFill>
                  <a:srgbClr val="FFFFFF"/>
                </a:solidFill>
                <a:latin typeface="Segoe UI Light"/>
              </a:rPr>
              <a:t>Monitor, optimize and diagnose</a:t>
            </a:r>
          </a:p>
        </p:txBody>
      </p:sp>
      <p:sp>
        <p:nvSpPr>
          <p:cNvPr id="34" name="TextBox 33"/>
          <p:cNvSpPr txBox="1"/>
          <p:nvPr/>
        </p:nvSpPr>
        <p:spPr>
          <a:xfrm>
            <a:off x="169495" y="747278"/>
            <a:ext cx="8507580" cy="830997"/>
          </a:xfrm>
          <a:prstGeom prst="rect">
            <a:avLst/>
          </a:prstGeom>
          <a:noFill/>
        </p:spPr>
        <p:txBody>
          <a:bodyPr wrap="square" rtlCol="0">
            <a:spAutoFit/>
          </a:bodyPr>
          <a:lstStyle/>
          <a:p>
            <a:pPr defTabSz="896386">
              <a:defRPr/>
            </a:pPr>
            <a:r>
              <a:rPr lang="en-US" sz="4800" kern="0" cap="all">
                <a:solidFill>
                  <a:srgbClr val="FFFFFF"/>
                </a:solidFill>
                <a:latin typeface="Segoe UI"/>
              </a:rPr>
              <a:t>Your Azure resources</a:t>
            </a:r>
            <a:endParaRPr lang="cs-CZ" sz="4800" kern="0" cap="all">
              <a:solidFill>
                <a:srgbClr val="FFFFFF"/>
              </a:solidFill>
              <a:latin typeface="Segoe UI"/>
            </a:endParaRPr>
          </a:p>
        </p:txBody>
      </p:sp>
      <p:sp>
        <p:nvSpPr>
          <p:cNvPr id="20" name="TextBox 19"/>
          <p:cNvSpPr txBox="1"/>
          <p:nvPr/>
        </p:nvSpPr>
        <p:spPr>
          <a:xfrm>
            <a:off x="8449613" y="5838898"/>
            <a:ext cx="3395624" cy="353943"/>
          </a:xfrm>
          <a:prstGeom prst="rect">
            <a:avLst/>
          </a:prstGeom>
          <a:noFill/>
        </p:spPr>
        <p:txBody>
          <a:bodyPr wrap="square" rtlCol="0">
            <a:spAutoFit/>
          </a:bodyPr>
          <a:lstStyle/>
          <a:p>
            <a:pPr defTabSz="1218996">
              <a:spcAft>
                <a:spcPts val="800"/>
              </a:spcAft>
            </a:pPr>
            <a:r>
              <a:rPr lang="en-US" sz="1700"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23" name="TextBox 22"/>
          <p:cNvSpPr txBox="1"/>
          <p:nvPr/>
        </p:nvSpPr>
        <p:spPr>
          <a:xfrm>
            <a:off x="4531635" y="5813001"/>
            <a:ext cx="2859434"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http://aka.ms/azureadvisor/</a:t>
            </a:r>
          </a:p>
        </p:txBody>
      </p:sp>
      <p:sp>
        <p:nvSpPr>
          <p:cNvPr id="25" name="TextBox 24"/>
          <p:cNvSpPr txBox="1"/>
          <p:nvPr/>
        </p:nvSpPr>
        <p:spPr>
          <a:xfrm>
            <a:off x="599325" y="5810333"/>
            <a:ext cx="3070303"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39227820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C07EE7-659E-49A9-A6E0-443378FBAAB0}"/>
              </a:ext>
            </a:extLst>
          </p:cNvPr>
          <p:cNvSpPr>
            <a:spLocks noGrp="1"/>
          </p:cNvSpPr>
          <p:nvPr>
            <p:ph type="title"/>
          </p:nvPr>
        </p:nvSpPr>
        <p:spPr/>
        <p:txBody>
          <a:bodyPr/>
          <a:lstStyle/>
          <a:p>
            <a:r>
              <a:rPr lang="en-US" dirty="0"/>
              <a:t>Azure Cloud Remediation</a:t>
            </a:r>
          </a:p>
        </p:txBody>
      </p:sp>
      <p:sp>
        <p:nvSpPr>
          <p:cNvPr id="9" name="Content Placeholder 8">
            <a:extLst>
              <a:ext uri="{FF2B5EF4-FFF2-40B4-BE49-F238E27FC236}">
                <a16:creationId xmlns:a16="http://schemas.microsoft.com/office/drawing/2014/main" id="{6D173DB6-3947-4F4C-BA4E-7BC2A9D7D795}"/>
              </a:ext>
            </a:extLst>
          </p:cNvPr>
          <p:cNvSpPr>
            <a:spLocks noGrp="1"/>
          </p:cNvSpPr>
          <p:nvPr>
            <p:ph idx="1"/>
          </p:nvPr>
        </p:nvSpPr>
        <p:spPr>
          <a:xfrm>
            <a:off x="673239" y="1477108"/>
            <a:ext cx="11073283" cy="5024176"/>
          </a:xfrm>
        </p:spPr>
        <p:txBody>
          <a:bodyPr>
            <a:normAutofit fontScale="85000" lnSpcReduction="20000"/>
          </a:bodyPr>
          <a:lstStyle/>
          <a:p>
            <a:pPr>
              <a:buFont typeface="Wingdings" panose="05000000000000000000" pitchFamily="2" charset="2"/>
              <a:buChar char="q"/>
            </a:pPr>
            <a:r>
              <a:rPr lang="en-US" dirty="0"/>
              <a:t>Dec 28</a:t>
            </a:r>
            <a:r>
              <a:rPr lang="en-US" baseline="30000" dirty="0"/>
              <a:t>th</a:t>
            </a:r>
            <a:r>
              <a:rPr lang="en-US" dirty="0"/>
              <a:t> Controlled Emergency Maintenance Window Opened: +99% success rate on updates</a:t>
            </a:r>
          </a:p>
          <a:p>
            <a:pPr>
              <a:buFont typeface="Wingdings" panose="05000000000000000000" pitchFamily="2" charset="2"/>
              <a:buChar char="q"/>
            </a:pPr>
            <a:r>
              <a:rPr lang="en-US" dirty="0"/>
              <a:t>Jan 3</a:t>
            </a:r>
            <a:r>
              <a:rPr lang="en-US" baseline="30000" dirty="0"/>
              <a:t>rd</a:t>
            </a:r>
            <a:r>
              <a:rPr lang="en-US" dirty="0"/>
              <a:t> Vulnerability Leaked. Disclosed within 24 hours of the leak </a:t>
            </a:r>
            <a:r>
              <a:rPr lang="en-US" dirty="0">
                <a:hlinkClick r:id="rId3"/>
              </a:rPr>
              <a:t>https://googleprojectzero.blogspot.com/2018/01/reading-privileged-memory-with-side.html</a:t>
            </a:r>
            <a:r>
              <a:rPr lang="en-US" dirty="0"/>
              <a:t> </a:t>
            </a:r>
          </a:p>
          <a:p>
            <a:pPr>
              <a:buFont typeface="Wingdings" panose="05000000000000000000" pitchFamily="2" charset="2"/>
              <a:buChar char="q"/>
            </a:pPr>
            <a:r>
              <a:rPr lang="en-US" dirty="0"/>
              <a:t> Accelerated patch and reboots </a:t>
            </a:r>
            <a:r>
              <a:rPr lang="en-US" dirty="0">
                <a:hlinkClick r:id="rId4"/>
              </a:rPr>
              <a:t>https://docs.microsoft.com/en-us/azure/virtual-machines/windows/mitigate-se</a:t>
            </a:r>
            <a:r>
              <a:rPr lang="en-US" dirty="0"/>
              <a:t> </a:t>
            </a:r>
          </a:p>
          <a:p>
            <a:pPr lvl="1">
              <a:buFont typeface="Wingdings" panose="05000000000000000000" pitchFamily="2" charset="2"/>
              <a:buChar char="q"/>
            </a:pPr>
            <a:r>
              <a:rPr lang="en-US" dirty="0"/>
              <a:t>Jan 7</a:t>
            </a:r>
            <a:r>
              <a:rPr lang="en-US" baseline="30000" dirty="0"/>
              <a:t>th</a:t>
            </a:r>
            <a:r>
              <a:rPr lang="en-US" dirty="0"/>
              <a:t> Emergency Maintenance Window Closed</a:t>
            </a:r>
          </a:p>
          <a:p>
            <a:pPr lvl="2">
              <a:buFont typeface="Wingdings" panose="05000000000000000000" pitchFamily="2" charset="2"/>
              <a:buChar char="q"/>
            </a:pPr>
            <a:r>
              <a:rPr lang="en-US" dirty="0"/>
              <a:t>No additional action needed by customers</a:t>
            </a:r>
          </a:p>
          <a:p>
            <a:pPr lvl="2">
              <a:buFont typeface="Wingdings" panose="05000000000000000000" pitchFamily="2" charset="2"/>
              <a:buChar char="q"/>
            </a:pPr>
            <a:r>
              <a:rPr lang="en-US" dirty="0"/>
              <a:t>No significant complaints / some related to performance</a:t>
            </a:r>
          </a:p>
          <a:p>
            <a:pPr>
              <a:buFont typeface="Wingdings" panose="05000000000000000000" pitchFamily="2" charset="2"/>
              <a:buChar char="q"/>
            </a:pPr>
            <a:r>
              <a:rPr lang="en-US" dirty="0"/>
              <a:t> Host Upgrades via Live Migration</a:t>
            </a:r>
          </a:p>
          <a:p>
            <a:pPr>
              <a:buFont typeface="Wingdings" panose="05000000000000000000" pitchFamily="2" charset="2"/>
              <a:buChar char="q"/>
            </a:pPr>
            <a:r>
              <a:rPr lang="en-US" dirty="0"/>
              <a:t>VM’s updated based on Availability Sets and custom tool from Microsoft</a:t>
            </a:r>
          </a:p>
          <a:p>
            <a:pPr>
              <a:buFont typeface="Wingdings" panose="05000000000000000000" pitchFamily="2" charset="2"/>
              <a:buChar char="q"/>
            </a:pPr>
            <a:r>
              <a:rPr lang="en-US" dirty="0"/>
              <a:t>Improvements to Planned Maintenance</a:t>
            </a:r>
          </a:p>
          <a:p>
            <a:pPr lvl="1">
              <a:buFont typeface="Wingdings" panose="05000000000000000000" pitchFamily="2" charset="2"/>
              <a:buChar char="q"/>
            </a:pPr>
            <a:r>
              <a:rPr lang="en-US" dirty="0"/>
              <a:t>New Availability Zones Created to combat future vulnerabilities</a:t>
            </a:r>
          </a:p>
          <a:p>
            <a:pPr lvl="1">
              <a:buFont typeface="Wingdings" panose="05000000000000000000" pitchFamily="2" charset="2"/>
              <a:buChar char="q"/>
            </a:pPr>
            <a:r>
              <a:rPr lang="en-US" dirty="0"/>
              <a:t>Tools Created (patch and reboot most </a:t>
            </a:r>
          </a:p>
          <a:p>
            <a:pPr lvl="2">
              <a:buFont typeface="Wingdings" panose="05000000000000000000" pitchFamily="2" charset="2"/>
              <a:buChar char="q"/>
            </a:pPr>
            <a:r>
              <a:rPr lang="en-US" dirty="0"/>
              <a:t>Provide more control to customers</a:t>
            </a:r>
          </a:p>
          <a:p>
            <a:pPr lvl="2">
              <a:buFont typeface="Wingdings" panose="05000000000000000000" pitchFamily="2" charset="2"/>
              <a:buChar char="q"/>
            </a:pPr>
            <a:r>
              <a:rPr lang="en-US" dirty="0"/>
              <a:t>Enable Retry</a:t>
            </a:r>
          </a:p>
          <a:p>
            <a:pPr lvl="2">
              <a:buFont typeface="Wingdings" panose="05000000000000000000" pitchFamily="2" charset="2"/>
              <a:buChar char="q"/>
            </a:pPr>
            <a:r>
              <a:rPr lang="en-US" dirty="0"/>
              <a:t>Support VM Scale Sets</a:t>
            </a:r>
          </a:p>
          <a:p>
            <a:pPr lvl="1">
              <a:buFont typeface="Wingdings" panose="05000000000000000000" pitchFamily="2" charset="2"/>
              <a:buChar char="q"/>
            </a:pPr>
            <a:r>
              <a:rPr lang="en-US" dirty="0"/>
              <a:t>Resource Health Activity Log and Alerts</a:t>
            </a:r>
          </a:p>
          <a:p>
            <a:pPr lvl="2">
              <a:buFont typeface="Wingdings" panose="05000000000000000000" pitchFamily="2" charset="2"/>
              <a:buChar char="q"/>
            </a:pPr>
            <a:r>
              <a:rPr lang="en-US" dirty="0"/>
              <a:t>In-VM notification of upcoming maintenance events</a:t>
            </a:r>
          </a:p>
          <a:p>
            <a:pPr lvl="2">
              <a:buFont typeface="Wingdings" panose="05000000000000000000" pitchFamily="2" charset="2"/>
              <a:buChar char="q"/>
            </a:pPr>
            <a:r>
              <a:rPr lang="en-US" dirty="0"/>
              <a:t>More</a:t>
            </a:r>
          </a:p>
          <a:p>
            <a:pPr lvl="1">
              <a:buFont typeface="Wingdings" panose="05000000000000000000" pitchFamily="2" charset="2"/>
              <a:buChar char="q"/>
            </a:pPr>
            <a:r>
              <a:rPr lang="en-US" dirty="0"/>
              <a:t>Many Lessons Learned!  More advanced capabilities coming to reduce impact even more</a:t>
            </a:r>
          </a:p>
          <a:p>
            <a:pPr>
              <a:buFont typeface="Wingdings" panose="05000000000000000000" pitchFamily="2" charset="2"/>
              <a:buChar char="q"/>
            </a:pPr>
            <a:endParaRPr lang="en-US" dirty="0"/>
          </a:p>
          <a:p>
            <a:pPr lvl="1">
              <a:buFont typeface="Wingdings" panose="05000000000000000000" pitchFamily="2" charset="2"/>
              <a:buChar char="q"/>
            </a:pPr>
            <a:endParaRPr lang="en-US" dirty="0"/>
          </a:p>
          <a:p>
            <a:pPr>
              <a:buFont typeface="Wingdings" panose="05000000000000000000" pitchFamily="2" charset="2"/>
              <a:buChar char="q"/>
            </a:pPr>
            <a:endParaRPr lang="en-US" dirty="0"/>
          </a:p>
          <a:p>
            <a:endParaRPr lang="en-US" dirty="0"/>
          </a:p>
          <a:p>
            <a:endParaRPr lang="en-US" dirty="0"/>
          </a:p>
        </p:txBody>
      </p:sp>
    </p:spTree>
    <p:extLst>
      <p:ext uri="{BB962C8B-B14F-4D97-AF65-F5344CB8AC3E}">
        <p14:creationId xmlns:p14="http://schemas.microsoft.com/office/powerpoint/2010/main" val="77126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78522"/>
          </a:xfrm>
        </p:spPr>
        <p:txBody>
          <a:bodyPr/>
          <a:lstStyle/>
          <a:p>
            <a:r>
              <a:rPr lang="en-US" dirty="0">
                <a:gradFill>
                  <a:gsLst>
                    <a:gs pos="2655">
                      <a:schemeClr val="tx1"/>
                    </a:gs>
                    <a:gs pos="31000">
                      <a:schemeClr val="tx1"/>
                    </a:gs>
                  </a:gsLst>
                  <a:lin ang="5400000" scaled="0"/>
                </a:gradFill>
              </a:rPr>
              <a:t>Cloud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accent1"/>
                </a:solidFill>
                <a:effectLst/>
                <a:uLnTx/>
                <a:uFillTx/>
                <a:latin typeface="Segoe UI Semibold" panose="020B0702040204020203" pitchFamily="34" charset="0"/>
                <a:ea typeface="Segoe UI" pitchFamily="34" charset="0"/>
                <a:cs typeface="Segoe UI Semibold" panose="020B0702040204020203" pitchFamily="34" charset="0"/>
              </a:rPr>
              <a:t>CUSTOMER</a:t>
            </a:r>
            <a:endParaRPr kumimoji="0" lang="en-US" sz="2800" b="0" i="0" u="none" strike="noStrike" kern="0" cap="none" spc="0" normalizeH="0" baseline="0" noProof="0">
              <a:ln>
                <a:noFill/>
              </a:ln>
              <a:solidFill>
                <a:schemeClr val="tx1"/>
              </a:solidFill>
              <a:effectLst/>
              <a:uLnTx/>
              <a:uFillTx/>
              <a:ea typeface="Segoe UI" pitchFamily="34" charset="0"/>
              <a:cs typeface="Segoe UI" pitchFamily="34" charset="0"/>
            </a:endParaRPr>
          </a:p>
          <a:p>
            <a:pPr marR="0" lvl="0" defTabSz="932472" eaLnBrk="1" fontAlgn="base" latinLnBrk="0" hangingPunct="1">
              <a:lnSpc>
                <a:spcPct val="90000"/>
              </a:lnSpc>
              <a:spcBef>
                <a:spcPts val="600"/>
              </a:spcBef>
              <a:spcAft>
                <a:spcPct val="0"/>
              </a:spcAft>
              <a:buClrTx/>
              <a:buSzTx/>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Balance of responsibility</a:t>
            </a:r>
            <a:r>
              <a:rPr kumimoji="0" lang="en-US" sz="2000" b="0" i="0" u="none" strike="noStrike" kern="0" cap="none" spc="0" normalizeH="0" noProof="0">
                <a:ln>
                  <a:noFill/>
                </a:ln>
                <a:solidFill>
                  <a:schemeClr val="tx1"/>
                </a:solidFill>
                <a:effectLst/>
                <a:uLnTx/>
                <a:uFillTx/>
                <a:ea typeface="Segoe UI" pitchFamily="34" charset="0"/>
                <a:cs typeface="Segoe UI" pitchFamily="34" charset="0"/>
              </a:rPr>
              <a:t> </a:t>
            </a: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a:p>
            <a:pPr marR="0" lvl="0" defTabSz="932472" eaLnBrk="1" fontAlgn="base" latinLnBrk="0" hangingPunct="1">
              <a:lnSpc>
                <a:spcPct val="90000"/>
              </a:lnSpc>
              <a:spcBef>
                <a:spcPts val="600"/>
              </a:spcBef>
              <a:spcAft>
                <a:spcPct val="0"/>
              </a:spcAft>
              <a:buClrTx/>
              <a:buSzTx/>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Cloud architectures</a:t>
            </a:r>
          </a:p>
          <a:p>
            <a:pPr marR="0" lvl="0" defTabSz="932472" eaLnBrk="1" fontAlgn="base" latinLnBrk="0" hangingPunct="1">
              <a:lnSpc>
                <a:spcPct val="90000"/>
              </a:lnSpc>
              <a:spcBef>
                <a:spcPts val="600"/>
              </a:spcBef>
              <a:spcAft>
                <a:spcPct val="0"/>
              </a:spcAft>
              <a:buClrTx/>
              <a:buSzTx/>
              <a:tabLs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Design for high-availability</a:t>
            </a:r>
          </a:p>
          <a:p>
            <a:pPr marR="0" lvl="0" defTabSz="932472" eaLnBrk="1" fontAlgn="base" latinLnBrk="0" hangingPunct="1">
              <a:lnSpc>
                <a:spcPct val="90000"/>
              </a:lnSpc>
              <a:spcBef>
                <a:spcPts val="600"/>
              </a:spcBef>
              <a:spcAft>
                <a:spcPct val="0"/>
              </a:spcAft>
              <a:buClrTx/>
              <a:buSzTx/>
              <a:tabLst/>
              <a:defRPr/>
            </a:pPr>
            <a:r>
              <a:rPr lang="en-US" sz="2000" kern="0">
                <a:solidFill>
                  <a:schemeClr val="tx1"/>
                </a:solidFill>
                <a:ea typeface="Segoe UI" pitchFamily="34" charset="0"/>
                <a:cs typeface="Segoe UI" pitchFamily="34" charset="0"/>
              </a:rPr>
              <a:t>Leverage Microsoft resources</a:t>
            </a: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90000"/>
              </a:lnSpc>
              <a:spcBef>
                <a:spcPct val="0"/>
              </a:spcBef>
              <a:spcAft>
                <a:spcPct val="0"/>
              </a:spcAft>
              <a:buClrTx/>
              <a:buSzTx/>
              <a:buFontTx/>
              <a:buNone/>
              <a:tabLst/>
              <a:defRPr/>
            </a:pPr>
            <a:b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br>
            <a:endPar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chemeClr val="accent1"/>
                </a:solidFill>
                <a:latin typeface="Segoe UI Semibold" panose="020B0702040204020203" pitchFamily="34" charset="0"/>
                <a:ea typeface="Segoe UI" pitchFamily="34" charset="0"/>
                <a:cs typeface="Segoe UI Semibold" panose="020B0702040204020203" pitchFamily="34" charset="0"/>
              </a:rPr>
              <a:t>MICROSOFT RESOURCES</a:t>
            </a:r>
            <a:endParaRPr kumimoji="0" lang="en-US" sz="20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chemeClr val="tx1"/>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dirty="0">
                <a:solidFill>
                  <a:schemeClr val="tx1"/>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dirty="0">
                <a:solidFill>
                  <a:schemeClr val="tx1"/>
                </a:solidFill>
                <a:ea typeface="Segoe UI" pitchFamily="34" charset="0"/>
                <a:cs typeface="Segoe UI" pitchFamily="34" charset="0"/>
              </a:rPr>
              <a:t>Proactive and reactive support </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lang="en-US" sz="2400" kern="0">
                <a:solidFill>
                  <a:schemeClr val="accent1"/>
                </a:solidFill>
                <a:latin typeface="Segoe UI Semibold" panose="020B0702040204020203" pitchFamily="34" charset="0"/>
                <a:ea typeface="Segoe UI" pitchFamily="34" charset="0"/>
                <a:cs typeface="Segoe UI Semibold" panose="020B0702040204020203" pitchFamily="34" charset="0"/>
              </a:rPr>
              <a:t>CLOUD PLATFORM RELIABILITY </a:t>
            </a: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a:p>
            <a:pPr lvl="0" defTabSz="932472" fontAlgn="base">
              <a:lnSpc>
                <a:spcPct val="90000"/>
              </a:lnSpc>
              <a:spcBef>
                <a:spcPct val="0"/>
              </a:spcBef>
              <a:spcAft>
                <a:spcPct val="0"/>
              </a:spcAft>
              <a:defRPr/>
            </a:pP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Availability</a:t>
            </a:r>
            <a:r>
              <a:rPr lang="en-US" sz="2000" kern="0">
                <a:solidFill>
                  <a:schemeClr val="tx1"/>
                </a:solidFill>
                <a:ea typeface="Segoe UI" pitchFamily="34" charset="0"/>
                <a:cs typeface="Segoe UI" pitchFamily="34" charset="0"/>
              </a:rPr>
              <a:t>, change orchestration, monitoring, communications</a:t>
            </a:r>
            <a:r>
              <a:rPr kumimoji="0" lang="en-US" sz="2000" b="0" i="0" u="none" strike="noStrike" kern="0" cap="none" spc="0" normalizeH="0" baseline="0" noProof="0">
                <a:ln>
                  <a:noFill/>
                </a:ln>
                <a:solidFill>
                  <a:schemeClr val="tx1"/>
                </a:solidFill>
                <a:effectLst/>
                <a:uLnTx/>
                <a:uFillTx/>
                <a:ea typeface="Segoe UI" pitchFamily="34" charset="0"/>
                <a:cs typeface="Segoe UI" pitchFamily="34" charset="0"/>
              </a:rPr>
              <a:t>, recommendations</a:t>
            </a:r>
          </a:p>
        </p:txBody>
      </p:sp>
      <p:grpSp>
        <p:nvGrpSpPr>
          <p:cNvPr id="10" name="Group 9"/>
          <p:cNvGrpSpPr/>
          <p:nvPr/>
        </p:nvGrpSpPr>
        <p:grpSpPr>
          <a:xfrm>
            <a:off x="4391130" y="2863781"/>
            <a:ext cx="3315956" cy="1768510"/>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9574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59923" y="756426"/>
            <a:ext cx="10127352" cy="4700130"/>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6574221" y="5460000"/>
            <a:ext cx="550647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Hit Refresh</a:t>
            </a: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Quest to Rediscover Microsoft's Soul </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and Imagine a Better Future for Everyone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457200" marR="0" lvl="1" indent="0" algn="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2017 - Satya Nadella, Greg Shaw, Jill Tracie Nichols - Biography &amp; Memoirs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2572" y="4060964"/>
            <a:ext cx="952500" cy="1428750"/>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110359" y="6396335"/>
            <a:ext cx="3801438" cy="461665"/>
          </a:xfrm>
          <a:prstGeom prst="rect">
            <a:avLst/>
          </a:prstGeom>
          <a:noFill/>
        </p:spPr>
        <p:txBody>
          <a:bodyPr wrap="square" rtlCol="0">
            <a:spAutoFit/>
          </a:bodyPr>
          <a:lstStyle/>
          <a:p>
            <a:r>
              <a:rPr lang="en-US" sz="2400"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69607" y="5379967"/>
            <a:ext cx="3272058" cy="923330"/>
          </a:xfrm>
          <a:prstGeom prst="rect">
            <a:avLst/>
          </a:prstGeom>
          <a:noFill/>
        </p:spPr>
        <p:txBody>
          <a:bodyPr wrap="square" rtlCol="0">
            <a:spAutoFit/>
          </a:bodyPr>
          <a:lstStyle/>
          <a:p>
            <a:r>
              <a:rPr lang="en-US" u="sng" dirty="0"/>
              <a:t>Open Source: </a:t>
            </a:r>
          </a:p>
          <a:p>
            <a:r>
              <a:rPr lang="en-US" dirty="0"/>
              <a:t>Power BI, PowerShell, Visual Studio Code… 1732+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8199" y="5662829"/>
            <a:ext cx="2509754" cy="912637"/>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95103-0D34-4DCC-90AB-FB08A2C0D6BE}"/>
              </a:ext>
            </a:extLst>
          </p:cNvPr>
          <p:cNvSpPr>
            <a:spLocks noGrp="1"/>
          </p:cNvSpPr>
          <p:nvPr>
            <p:ph type="title"/>
          </p:nvPr>
        </p:nvSpPr>
        <p:spPr>
          <a:xfrm>
            <a:off x="1097280" y="286604"/>
            <a:ext cx="10058400" cy="654430"/>
          </a:xfrm>
        </p:spPr>
        <p:txBody>
          <a:bodyPr>
            <a:normAutofit fontScale="90000"/>
          </a:bodyPr>
          <a:lstStyle/>
          <a:p>
            <a:r>
              <a:rPr lang="en-US" dirty="0"/>
              <a:t>Value of DevOps</a:t>
            </a:r>
          </a:p>
        </p:txBody>
      </p:sp>
      <p:sp>
        <p:nvSpPr>
          <p:cNvPr id="6" name="Content Placeholder 5">
            <a:extLst>
              <a:ext uri="{FF2B5EF4-FFF2-40B4-BE49-F238E27FC236}">
                <a16:creationId xmlns:a16="http://schemas.microsoft.com/office/drawing/2014/main" id="{E8952BC1-CCBD-45A0-B015-D17561FC544A}"/>
              </a:ext>
            </a:extLst>
          </p:cNvPr>
          <p:cNvSpPr>
            <a:spLocks noGrp="1"/>
          </p:cNvSpPr>
          <p:nvPr>
            <p:ph sz="half" idx="1"/>
          </p:nvPr>
        </p:nvSpPr>
        <p:spPr>
          <a:xfrm>
            <a:off x="8389846" y="1607736"/>
            <a:ext cx="3200400" cy="4572000"/>
          </a:xfrm>
        </p:spPr>
        <p:txBody>
          <a:bodyPr>
            <a:normAutofit/>
          </a:bodyPr>
          <a:lstStyle/>
          <a:p>
            <a:r>
              <a:rPr lang="en-US" b="1" u="sng" dirty="0"/>
              <a:t>Systems: </a:t>
            </a:r>
          </a:p>
          <a:p>
            <a:pPr>
              <a:buFont typeface="Wingdings" panose="05000000000000000000" pitchFamily="2" charset="2"/>
              <a:buChar char="q"/>
            </a:pPr>
            <a:r>
              <a:rPr lang="en-US" dirty="0"/>
              <a:t>Highly Scalable</a:t>
            </a:r>
          </a:p>
          <a:p>
            <a:pPr>
              <a:buFont typeface="Wingdings" panose="05000000000000000000" pitchFamily="2" charset="2"/>
              <a:buChar char="q"/>
            </a:pPr>
            <a:r>
              <a:rPr lang="en-US" dirty="0"/>
              <a:t>Highly Resilient</a:t>
            </a:r>
          </a:p>
          <a:p>
            <a:pPr>
              <a:buFont typeface="Wingdings" panose="05000000000000000000" pitchFamily="2" charset="2"/>
              <a:buChar char="q"/>
            </a:pPr>
            <a:r>
              <a:rPr lang="en-US" dirty="0"/>
              <a:t>Highly Performant </a:t>
            </a:r>
          </a:p>
          <a:p>
            <a:pPr>
              <a:buFont typeface="Wingdings" panose="05000000000000000000" pitchFamily="2" charset="2"/>
              <a:buChar char="q"/>
            </a:pPr>
            <a:r>
              <a:rPr lang="en-US" dirty="0"/>
              <a:t>Right Sized</a:t>
            </a:r>
          </a:p>
          <a:p>
            <a:pPr>
              <a:buFont typeface="Wingdings" panose="05000000000000000000" pitchFamily="2" charset="2"/>
              <a:buChar char="q"/>
            </a:pPr>
            <a:r>
              <a:rPr lang="en-US" dirty="0"/>
              <a:t>Fully Automated</a:t>
            </a:r>
          </a:p>
          <a:p>
            <a:pPr>
              <a:buFont typeface="Wingdings" panose="05000000000000000000" pitchFamily="2" charset="2"/>
              <a:buChar char="q"/>
            </a:pPr>
            <a:r>
              <a:rPr lang="en-US" dirty="0"/>
              <a:t>CI/CD  - Continuous Integration/ Continuous Deployment</a:t>
            </a:r>
          </a:p>
          <a:p>
            <a:pPr>
              <a:buFont typeface="Wingdings" panose="05000000000000000000" pitchFamily="2" charset="2"/>
              <a:buChar char="q"/>
            </a:pPr>
            <a:r>
              <a:rPr lang="en-US" dirty="0"/>
              <a:t>Continuous Improvement</a:t>
            </a:r>
          </a:p>
          <a:p>
            <a:pPr>
              <a:buFont typeface="Wingdings" panose="05000000000000000000" pitchFamily="2" charset="2"/>
              <a:buChar char="q"/>
            </a:pPr>
            <a:r>
              <a:rPr lang="en-US" dirty="0"/>
              <a:t>Much More!</a:t>
            </a:r>
          </a:p>
          <a:p>
            <a:endParaRPr lang="en-US" dirty="0"/>
          </a:p>
        </p:txBody>
      </p:sp>
      <p:sp>
        <p:nvSpPr>
          <p:cNvPr id="2" name="Content Placeholder 1">
            <a:extLst>
              <a:ext uri="{FF2B5EF4-FFF2-40B4-BE49-F238E27FC236}">
                <a16:creationId xmlns:a16="http://schemas.microsoft.com/office/drawing/2014/main" id="{79DC1E2F-6B9B-452F-B4EC-68582A839096}"/>
              </a:ext>
            </a:extLst>
          </p:cNvPr>
          <p:cNvSpPr>
            <a:spLocks noGrp="1"/>
          </p:cNvSpPr>
          <p:nvPr>
            <p:ph sz="half" idx="2"/>
          </p:nvPr>
        </p:nvSpPr>
        <p:spPr>
          <a:xfrm>
            <a:off x="4521895" y="1607736"/>
            <a:ext cx="3200400" cy="4572000"/>
          </a:xfrm>
        </p:spPr>
        <p:txBody>
          <a:bodyPr>
            <a:normAutofit/>
          </a:bodyPr>
          <a:lstStyle/>
          <a:p>
            <a:r>
              <a:rPr lang="en-US" b="1" u="sng" dirty="0"/>
              <a:t>Business:</a:t>
            </a:r>
          </a:p>
          <a:p>
            <a:pPr>
              <a:buFont typeface="Wingdings" panose="05000000000000000000" pitchFamily="2" charset="2"/>
              <a:buChar char="q"/>
            </a:pPr>
            <a:r>
              <a:rPr lang="en-US" dirty="0"/>
              <a:t> Higher Productivity</a:t>
            </a:r>
          </a:p>
          <a:p>
            <a:pPr>
              <a:buFont typeface="Wingdings" panose="05000000000000000000" pitchFamily="2" charset="2"/>
              <a:buChar char="q"/>
            </a:pPr>
            <a:r>
              <a:rPr lang="en-US" dirty="0"/>
              <a:t>High Moral</a:t>
            </a:r>
          </a:p>
          <a:p>
            <a:pPr>
              <a:buFont typeface="Wingdings" panose="05000000000000000000" pitchFamily="2" charset="2"/>
              <a:buChar char="q"/>
            </a:pPr>
            <a:r>
              <a:rPr lang="en-US" dirty="0"/>
              <a:t>Competitive Advantage</a:t>
            </a:r>
          </a:p>
          <a:p>
            <a:pPr>
              <a:buFont typeface="Wingdings" panose="05000000000000000000" pitchFamily="2" charset="2"/>
              <a:buChar char="q"/>
            </a:pPr>
            <a:r>
              <a:rPr lang="en-US" dirty="0"/>
              <a:t>Speed to market</a:t>
            </a:r>
          </a:p>
          <a:p>
            <a:pPr>
              <a:buFont typeface="Wingdings" panose="05000000000000000000" pitchFamily="2" charset="2"/>
              <a:buChar char="q"/>
            </a:pPr>
            <a:r>
              <a:rPr lang="en-US" dirty="0"/>
              <a:t>Continuous Innovation</a:t>
            </a:r>
          </a:p>
          <a:p>
            <a:pPr>
              <a:buFont typeface="Wingdings" panose="05000000000000000000" pitchFamily="2" charset="2"/>
              <a:buChar char="q"/>
            </a:pPr>
            <a:r>
              <a:rPr lang="en-US" dirty="0"/>
              <a:t>Lower Costs</a:t>
            </a:r>
          </a:p>
          <a:p>
            <a:pPr>
              <a:buFont typeface="Wingdings" panose="05000000000000000000" pitchFamily="2" charset="2"/>
              <a:buChar char="q"/>
            </a:pPr>
            <a:r>
              <a:rPr lang="en-US" dirty="0"/>
              <a:t>Culture of Trust</a:t>
            </a:r>
          </a:p>
          <a:p>
            <a:pPr>
              <a:buFont typeface="Wingdings" panose="05000000000000000000" pitchFamily="2" charset="2"/>
              <a:buChar char="q"/>
            </a:pPr>
            <a:r>
              <a:rPr lang="en-US" dirty="0"/>
              <a:t>Culture of Innovation</a:t>
            </a:r>
          </a:p>
          <a:p>
            <a:pPr>
              <a:buFont typeface="Wingdings" panose="05000000000000000000" pitchFamily="2" charset="2"/>
              <a:buChar char="q"/>
            </a:pPr>
            <a:r>
              <a:rPr lang="en-US" dirty="0"/>
              <a:t>Much More!</a:t>
            </a:r>
          </a:p>
        </p:txBody>
      </p:sp>
      <p:sp>
        <p:nvSpPr>
          <p:cNvPr id="7" name="Content Placeholder 1">
            <a:extLst>
              <a:ext uri="{FF2B5EF4-FFF2-40B4-BE49-F238E27FC236}">
                <a16:creationId xmlns:a16="http://schemas.microsoft.com/office/drawing/2014/main" id="{849A7C7F-2963-45FC-AE06-251AEFFFA2C1}"/>
              </a:ext>
            </a:extLst>
          </p:cNvPr>
          <p:cNvSpPr txBox="1">
            <a:spLocks/>
          </p:cNvSpPr>
          <p:nvPr/>
        </p:nvSpPr>
        <p:spPr>
          <a:xfrm>
            <a:off x="848604" y="1607736"/>
            <a:ext cx="3200400" cy="4572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u="sng" dirty="0"/>
              <a:t>People:</a:t>
            </a:r>
          </a:p>
          <a:p>
            <a:pPr>
              <a:buFont typeface="Wingdings" panose="05000000000000000000" pitchFamily="2" charset="2"/>
              <a:buChar char="q"/>
            </a:pPr>
            <a:r>
              <a:rPr lang="en-US" dirty="0"/>
              <a:t> Personal Self-worth</a:t>
            </a:r>
          </a:p>
          <a:p>
            <a:pPr>
              <a:buFont typeface="Wingdings" panose="05000000000000000000" pitchFamily="2" charset="2"/>
              <a:buChar char="q"/>
            </a:pPr>
            <a:r>
              <a:rPr lang="en-US" dirty="0"/>
              <a:t>Confidence </a:t>
            </a:r>
          </a:p>
          <a:p>
            <a:pPr>
              <a:buFont typeface="Wingdings" panose="05000000000000000000" pitchFamily="2" charset="2"/>
              <a:buChar char="q"/>
            </a:pPr>
            <a:r>
              <a:rPr lang="en-US" dirty="0"/>
              <a:t>Lower Stress</a:t>
            </a:r>
          </a:p>
          <a:p>
            <a:pPr>
              <a:buFont typeface="Wingdings" panose="05000000000000000000" pitchFamily="2" charset="2"/>
              <a:buChar char="q"/>
            </a:pPr>
            <a:r>
              <a:rPr lang="en-US" dirty="0"/>
              <a:t>Higher Pay</a:t>
            </a:r>
          </a:p>
          <a:p>
            <a:pPr>
              <a:buFont typeface="Wingdings" panose="05000000000000000000" pitchFamily="2" charset="2"/>
              <a:buChar char="q"/>
            </a:pPr>
            <a:r>
              <a:rPr lang="en-US" dirty="0"/>
              <a:t>Continuous Learning</a:t>
            </a:r>
          </a:p>
          <a:p>
            <a:pPr>
              <a:buFont typeface="Wingdings" panose="05000000000000000000" pitchFamily="2" charset="2"/>
              <a:buChar char="q"/>
            </a:pPr>
            <a:r>
              <a:rPr lang="en-US" dirty="0"/>
              <a:t>Continuous Innovation</a:t>
            </a:r>
          </a:p>
          <a:p>
            <a:pPr>
              <a:buFont typeface="Wingdings" panose="05000000000000000000" pitchFamily="2" charset="2"/>
              <a:buChar char="q"/>
            </a:pPr>
            <a:r>
              <a:rPr lang="en-US" dirty="0"/>
              <a:t>Higher Productivity</a:t>
            </a:r>
          </a:p>
          <a:p>
            <a:pPr>
              <a:buFont typeface="Wingdings" panose="05000000000000000000" pitchFamily="2" charset="2"/>
              <a:buChar char="q"/>
            </a:pPr>
            <a:r>
              <a:rPr lang="en-US" dirty="0"/>
              <a:t>Culture of Working Together</a:t>
            </a:r>
          </a:p>
          <a:p>
            <a:pPr>
              <a:buFont typeface="Wingdings" panose="05000000000000000000" pitchFamily="2" charset="2"/>
              <a:buChar char="q"/>
            </a:pPr>
            <a:r>
              <a:rPr lang="en-US" dirty="0"/>
              <a:t>More!</a:t>
            </a:r>
          </a:p>
        </p:txBody>
      </p:sp>
    </p:spTree>
    <p:extLst>
      <p:ext uri="{BB962C8B-B14F-4D97-AF65-F5344CB8AC3E}">
        <p14:creationId xmlns:p14="http://schemas.microsoft.com/office/powerpoint/2010/main" val="311471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4AAA-23D8-45FA-A471-8A789DCC3394}"/>
              </a:ext>
            </a:extLst>
          </p:cNvPr>
          <p:cNvSpPr>
            <a:spLocks noGrp="1"/>
          </p:cNvSpPr>
          <p:nvPr>
            <p:ph type="title"/>
          </p:nvPr>
        </p:nvSpPr>
        <p:spPr/>
        <p:txBody>
          <a:bodyPr/>
          <a:lstStyle/>
          <a:p>
            <a:r>
              <a:rPr lang="en-US" b="1" dirty="0"/>
              <a:t>Expected results</a:t>
            </a:r>
            <a:endParaRPr lang="en-US" dirty="0"/>
          </a:p>
        </p:txBody>
      </p:sp>
      <p:sp>
        <p:nvSpPr>
          <p:cNvPr id="3" name="Content Placeholder 2">
            <a:extLst>
              <a:ext uri="{FF2B5EF4-FFF2-40B4-BE49-F238E27FC236}">
                <a16:creationId xmlns:a16="http://schemas.microsoft.com/office/drawing/2014/main" id="{C5AE88FB-FC5F-43E4-BDB2-D0FD7DF2AC7C}"/>
              </a:ext>
            </a:extLst>
          </p:cNvPr>
          <p:cNvSpPr>
            <a:spLocks noGrp="1"/>
          </p:cNvSpPr>
          <p:nvPr>
            <p:ph idx="1"/>
          </p:nvPr>
        </p:nvSpPr>
        <p:spPr/>
        <p:txBody>
          <a:bodyPr>
            <a:normAutofit fontScale="92500" lnSpcReduction="20000"/>
          </a:bodyPr>
          <a:lstStyle/>
          <a:p>
            <a:pPr fontAlgn="ctr"/>
            <a:r>
              <a:rPr lang="en-US" sz="3500" dirty="0"/>
              <a:t>Decrease Application and Application hotfix/patch deployment time by many months</a:t>
            </a:r>
          </a:p>
          <a:p>
            <a:pPr fontAlgn="ctr"/>
            <a:r>
              <a:rPr lang="en-US" sz="3500" dirty="0"/>
              <a:t>Teach your experts how they can use the latest technology to improve their results</a:t>
            </a:r>
          </a:p>
          <a:p>
            <a:pPr fontAlgn="ctr"/>
            <a:r>
              <a:rPr lang="en-US" sz="3500" dirty="0"/>
              <a:t>Significantly reduce waste cycles in many aspects of the organization as it relates to technology and deployment</a:t>
            </a:r>
          </a:p>
          <a:p>
            <a:pPr fontAlgn="ctr"/>
            <a:r>
              <a:rPr lang="en-US" sz="3500" dirty="0"/>
              <a:t>Work cross teams collaboratively</a:t>
            </a:r>
          </a:p>
          <a:p>
            <a:pPr fontAlgn="ctr"/>
            <a:r>
              <a:rPr lang="en-US" sz="3500" dirty="0"/>
              <a:t>Get Hands-on solving the teams most challenging problems with Microsoft Sr Experts working side-by-side with them.</a:t>
            </a:r>
          </a:p>
          <a:p>
            <a:pPr fontAlgn="ctr"/>
            <a:r>
              <a:rPr lang="en-US" sz="3500" dirty="0"/>
              <a:t>Increase DevOps journey speed and performance</a:t>
            </a:r>
          </a:p>
        </p:txBody>
      </p:sp>
    </p:spTree>
    <p:extLst>
      <p:ext uri="{BB962C8B-B14F-4D97-AF65-F5344CB8AC3E}">
        <p14:creationId xmlns:p14="http://schemas.microsoft.com/office/powerpoint/2010/main" val="3916092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4294967295"/>
          </p:nvPr>
        </p:nvSpPr>
        <p:spPr>
          <a:xfrm>
            <a:off x="788275" y="2133655"/>
            <a:ext cx="6527800" cy="4529137"/>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4294967295"/>
          </p:nvPr>
        </p:nvSpPr>
        <p:spPr>
          <a:xfrm>
            <a:off x="6543675" y="2149421"/>
            <a:ext cx="5648325" cy="3805237"/>
          </a:xfrm>
          <a:ln>
            <a:noFill/>
          </a:ln>
        </p:spPr>
        <p:txBody>
          <a:bodyPr>
            <a:normAutofit lnSpcReduction="10000"/>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273225"/>
            <a:ext cx="9820689" cy="584775"/>
          </a:xfrm>
          <a:prstGeom prst="rect">
            <a:avLst/>
          </a:prstGeom>
        </p:spPr>
        <p:txBody>
          <a:bodyPr wrap="square">
            <a:spAutoFit/>
          </a:bodyPr>
          <a:lstStyle/>
          <a:p>
            <a:r>
              <a:rPr lang="en-US" sz="3200" i="1" dirty="0">
                <a:hlinkClick r:id="rId3"/>
              </a:rPr>
              <a:t>http://www.itproguy.com/devops-practices/</a:t>
            </a:r>
            <a:r>
              <a:rPr lang="en-US" sz="3200" i="1" dirty="0"/>
              <a:t> </a:t>
            </a:r>
          </a:p>
        </p:txBody>
      </p:sp>
      <p:sp>
        <p:nvSpPr>
          <p:cNvPr id="6" name="テキスト ボックス 5"/>
          <p:cNvSpPr txBox="1"/>
          <p:nvPr/>
        </p:nvSpPr>
        <p:spPr>
          <a:xfrm>
            <a:off x="650002" y="1304062"/>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477135" y="1286192"/>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E304-00C0-438F-86B1-F9D17E407D0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6B8DCBB-F3AC-4D7F-872E-55905A15C72D}"/>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7BB8A3C7-C163-43FD-8710-D26D0160E4E9}"/>
              </a:ext>
            </a:extLst>
          </p:cNvPr>
          <p:cNvSpPr>
            <a:spLocks noGrp="1"/>
          </p:cNvSpPr>
          <p:nvPr>
            <p:ph type="body" sz="quarter" idx="4294967295"/>
          </p:nvPr>
        </p:nvSpPr>
        <p:spPr>
          <a:xfrm>
            <a:off x="0" y="0"/>
            <a:ext cx="12192000" cy="1233488"/>
          </a:xfrm>
        </p:spPr>
        <p:txBody>
          <a:bodyPr>
            <a:noAutofit/>
          </a:bodyPr>
          <a:lstStyle/>
          <a:p>
            <a:r>
              <a:rPr lang="en-US" dirty="0"/>
              <a:t>DevOps process</a:t>
            </a:r>
          </a:p>
        </p:txBody>
      </p:sp>
      <p:pic>
        <p:nvPicPr>
          <p:cNvPr id="4" name="Picture 3">
            <a:extLst>
              <a:ext uri="{FF2B5EF4-FFF2-40B4-BE49-F238E27FC236}">
                <a16:creationId xmlns:a16="http://schemas.microsoft.com/office/drawing/2014/main" id="{C1921EDB-DBE8-4ABD-925E-513EEB051102}"/>
              </a:ext>
            </a:extLst>
          </p:cNvPr>
          <p:cNvPicPr>
            <a:picLocks noChangeAspect="1"/>
          </p:cNvPicPr>
          <p:nvPr/>
        </p:nvPicPr>
        <p:blipFill>
          <a:blip r:embed="rId3"/>
          <a:stretch>
            <a:fillRect/>
          </a:stretch>
        </p:blipFill>
        <p:spPr>
          <a:xfrm>
            <a:off x="4569367" y="183350"/>
            <a:ext cx="2544573" cy="2070623"/>
          </a:xfrm>
          <a:prstGeom prst="rect">
            <a:avLst/>
          </a:prstGeom>
        </p:spPr>
      </p:pic>
      <p:pic>
        <p:nvPicPr>
          <p:cNvPr id="6" name="Picture 5">
            <a:extLst>
              <a:ext uri="{FF2B5EF4-FFF2-40B4-BE49-F238E27FC236}">
                <a16:creationId xmlns:a16="http://schemas.microsoft.com/office/drawing/2014/main" id="{67D91AC8-9573-40AA-A377-D64B07600124}"/>
              </a:ext>
            </a:extLst>
          </p:cNvPr>
          <p:cNvPicPr>
            <a:picLocks noChangeAspect="1"/>
          </p:cNvPicPr>
          <p:nvPr/>
        </p:nvPicPr>
        <p:blipFill>
          <a:blip r:embed="rId4"/>
          <a:stretch>
            <a:fillRect/>
          </a:stretch>
        </p:blipFill>
        <p:spPr>
          <a:xfrm>
            <a:off x="4437304" y="3512397"/>
            <a:ext cx="3185572" cy="3170033"/>
          </a:xfrm>
          <a:prstGeom prst="rect">
            <a:avLst/>
          </a:prstGeom>
        </p:spPr>
      </p:pic>
      <p:pic>
        <p:nvPicPr>
          <p:cNvPr id="7" name="Picture 6">
            <a:extLst>
              <a:ext uri="{FF2B5EF4-FFF2-40B4-BE49-F238E27FC236}">
                <a16:creationId xmlns:a16="http://schemas.microsoft.com/office/drawing/2014/main" id="{43BD928D-CA62-4C32-867B-E323E3F4515D}"/>
              </a:ext>
            </a:extLst>
          </p:cNvPr>
          <p:cNvPicPr>
            <a:picLocks noChangeAspect="1"/>
          </p:cNvPicPr>
          <p:nvPr/>
        </p:nvPicPr>
        <p:blipFill>
          <a:blip r:embed="rId5"/>
          <a:stretch>
            <a:fillRect/>
          </a:stretch>
        </p:blipFill>
        <p:spPr>
          <a:xfrm>
            <a:off x="411181" y="2025815"/>
            <a:ext cx="4770589" cy="1662713"/>
          </a:xfrm>
          <a:prstGeom prst="rect">
            <a:avLst/>
          </a:prstGeom>
        </p:spPr>
      </p:pic>
      <p:pic>
        <p:nvPicPr>
          <p:cNvPr id="8" name="Picture 7">
            <a:extLst>
              <a:ext uri="{FF2B5EF4-FFF2-40B4-BE49-F238E27FC236}">
                <a16:creationId xmlns:a16="http://schemas.microsoft.com/office/drawing/2014/main" id="{13F07F51-9B79-4C28-B05D-E1B84EFE2A0C}"/>
              </a:ext>
            </a:extLst>
          </p:cNvPr>
          <p:cNvPicPr>
            <a:picLocks noChangeAspect="1"/>
          </p:cNvPicPr>
          <p:nvPr/>
        </p:nvPicPr>
        <p:blipFill>
          <a:blip r:embed="rId6"/>
          <a:stretch>
            <a:fillRect/>
          </a:stretch>
        </p:blipFill>
        <p:spPr>
          <a:xfrm>
            <a:off x="6377002" y="1810673"/>
            <a:ext cx="5403818" cy="2027889"/>
          </a:xfrm>
          <a:prstGeom prst="rect">
            <a:avLst/>
          </a:prstGeom>
        </p:spPr>
      </p:pic>
      <p:grpSp>
        <p:nvGrpSpPr>
          <p:cNvPr id="9" name="Group 8">
            <a:extLst>
              <a:ext uri="{FF2B5EF4-FFF2-40B4-BE49-F238E27FC236}">
                <a16:creationId xmlns:a16="http://schemas.microsoft.com/office/drawing/2014/main" id="{6A84A1A6-044A-4360-BE01-A1A60E112189}"/>
              </a:ext>
            </a:extLst>
          </p:cNvPr>
          <p:cNvGrpSpPr/>
          <p:nvPr/>
        </p:nvGrpSpPr>
        <p:grpSpPr>
          <a:xfrm>
            <a:off x="5046995" y="1998923"/>
            <a:ext cx="1549783" cy="1551910"/>
            <a:chOff x="5148197" y="2034540"/>
            <a:chExt cx="1580859" cy="1583029"/>
          </a:xfrm>
        </p:grpSpPr>
        <p:grpSp>
          <p:nvGrpSpPr>
            <p:cNvPr id="10" name="Group 9">
              <a:extLst>
                <a:ext uri="{FF2B5EF4-FFF2-40B4-BE49-F238E27FC236}">
                  <a16:creationId xmlns:a16="http://schemas.microsoft.com/office/drawing/2014/main" id="{15683D25-8FB6-42CC-BEA4-FDED49AFFA23}"/>
                </a:ext>
              </a:extLst>
            </p:cNvPr>
            <p:cNvGrpSpPr/>
            <p:nvPr/>
          </p:nvGrpSpPr>
          <p:grpSpPr>
            <a:xfrm>
              <a:off x="5148197" y="2034540"/>
              <a:ext cx="1580859" cy="1583029"/>
              <a:chOff x="8015890" y="2477276"/>
              <a:chExt cx="1580859" cy="1583029"/>
            </a:xfrm>
          </p:grpSpPr>
          <p:sp>
            <p:nvSpPr>
              <p:cNvPr id="12" name="Oval 11">
                <a:extLst>
                  <a:ext uri="{FF2B5EF4-FFF2-40B4-BE49-F238E27FC236}">
                    <a16:creationId xmlns:a16="http://schemas.microsoft.com/office/drawing/2014/main" id="{31709A3E-F2E4-423C-9D73-C803338435C8}"/>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gradFill>
                      <a:gsLst>
                        <a:gs pos="4000">
                          <a:srgbClr val="FFFFFF"/>
                        </a:gs>
                        <a:gs pos="10667">
                          <a:srgbClr val="FFFFFF"/>
                        </a:gs>
                      </a:gsLst>
                      <a:lin ang="5400000" scaled="0"/>
                    </a:gradFill>
                    <a:ea typeface="Segoe UI" pitchFamily="34" charset="0"/>
                    <a:cs typeface="Segoe UI" pitchFamily="34" charset="0"/>
                  </a:rPr>
                  <a:t>DevOps</a:t>
                </a:r>
              </a:p>
            </p:txBody>
          </p:sp>
          <p:pic>
            <p:nvPicPr>
              <p:cNvPr id="13" name="Picture 12">
                <a:extLst>
                  <a:ext uri="{FF2B5EF4-FFF2-40B4-BE49-F238E27FC236}">
                    <a16:creationId xmlns:a16="http://schemas.microsoft.com/office/drawing/2014/main" id="{3FDD2A5A-174F-4D67-96B1-D1288530718E}"/>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1" name="Oval 10">
              <a:extLst>
                <a:ext uri="{FF2B5EF4-FFF2-40B4-BE49-F238E27FC236}">
                  <a16:creationId xmlns:a16="http://schemas.microsoft.com/office/drawing/2014/main" id="{470D81CE-47DA-409B-BAD1-19E6708DFCAB}"/>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spc="-49" dirty="0">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4" name="Picture 13" descr="A close up of a sign&#10;&#10;Description generated with high confidence">
            <a:extLst>
              <a:ext uri="{FF2B5EF4-FFF2-40B4-BE49-F238E27FC236}">
                <a16:creationId xmlns:a16="http://schemas.microsoft.com/office/drawing/2014/main" id="{2D76A0A7-FFE9-47DC-BB5D-F0875EAA12E2}"/>
              </a:ext>
            </a:extLst>
          </p:cNvPr>
          <p:cNvPicPr>
            <a:picLocks noChangeAspect="1"/>
          </p:cNvPicPr>
          <p:nvPr/>
        </p:nvPicPr>
        <p:blipFill>
          <a:blip r:embed="rId9"/>
          <a:stretch>
            <a:fillRect/>
          </a:stretch>
        </p:blipFill>
        <p:spPr>
          <a:xfrm>
            <a:off x="3332024" y="2139603"/>
            <a:ext cx="943130" cy="471565"/>
          </a:xfrm>
          <a:prstGeom prst="rect">
            <a:avLst/>
          </a:prstGeom>
        </p:spPr>
      </p:pic>
      <p:pic>
        <p:nvPicPr>
          <p:cNvPr id="15" name="Picture 14">
            <a:extLst>
              <a:ext uri="{FF2B5EF4-FFF2-40B4-BE49-F238E27FC236}">
                <a16:creationId xmlns:a16="http://schemas.microsoft.com/office/drawing/2014/main" id="{B3055803-2945-4F53-BDB6-8E53DABC1B44}"/>
              </a:ext>
            </a:extLst>
          </p:cNvPr>
          <p:cNvPicPr>
            <a:picLocks noChangeAspect="1"/>
          </p:cNvPicPr>
          <p:nvPr/>
        </p:nvPicPr>
        <p:blipFill>
          <a:blip r:embed="rId10"/>
          <a:stretch>
            <a:fillRect/>
          </a:stretch>
        </p:blipFill>
        <p:spPr>
          <a:xfrm>
            <a:off x="2286195" y="3060575"/>
            <a:ext cx="1072189" cy="251294"/>
          </a:xfrm>
          <a:prstGeom prst="rect">
            <a:avLst/>
          </a:prstGeom>
        </p:spPr>
      </p:pic>
      <p:pic>
        <p:nvPicPr>
          <p:cNvPr id="16" name="Picture 15">
            <a:extLst>
              <a:ext uri="{FF2B5EF4-FFF2-40B4-BE49-F238E27FC236}">
                <a16:creationId xmlns:a16="http://schemas.microsoft.com/office/drawing/2014/main" id="{0EBCA587-8D7F-4315-9FE2-EF88AD9094E7}"/>
              </a:ext>
            </a:extLst>
          </p:cNvPr>
          <p:cNvPicPr>
            <a:picLocks noChangeAspect="1"/>
          </p:cNvPicPr>
          <p:nvPr/>
        </p:nvPicPr>
        <p:blipFill>
          <a:blip r:embed="rId11"/>
          <a:stretch>
            <a:fillRect/>
          </a:stretch>
        </p:blipFill>
        <p:spPr>
          <a:xfrm>
            <a:off x="1240366" y="1958234"/>
            <a:ext cx="955278" cy="589406"/>
          </a:xfrm>
          <a:prstGeom prst="rect">
            <a:avLst/>
          </a:prstGeom>
        </p:spPr>
      </p:pic>
      <p:pic>
        <p:nvPicPr>
          <p:cNvPr id="17" name="Picture 16" descr="A drawing of a face&#10;&#10;Description generated with high confidence">
            <a:extLst>
              <a:ext uri="{FF2B5EF4-FFF2-40B4-BE49-F238E27FC236}">
                <a16:creationId xmlns:a16="http://schemas.microsoft.com/office/drawing/2014/main" id="{51D74E0E-D276-4C73-9FDB-80CB4363F042}"/>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561" y="3756110"/>
            <a:ext cx="864525" cy="536253"/>
          </a:xfrm>
          <a:prstGeom prst="rect">
            <a:avLst/>
          </a:prstGeom>
        </p:spPr>
      </p:pic>
      <p:pic>
        <p:nvPicPr>
          <p:cNvPr id="18" name="Picture 17" descr="A close up of a sign&#10;&#10;Description generated with very high confidence">
            <a:extLst>
              <a:ext uri="{FF2B5EF4-FFF2-40B4-BE49-F238E27FC236}">
                <a16:creationId xmlns:a16="http://schemas.microsoft.com/office/drawing/2014/main" id="{B293E252-0507-416B-B738-572B80FA738D}"/>
              </a:ext>
            </a:extLst>
          </p:cNvPr>
          <p:cNvPicPr>
            <a:picLocks noChangeAspect="1"/>
          </p:cNvPicPr>
          <p:nvPr/>
        </p:nvPicPr>
        <p:blipFill>
          <a:blip r:embed="rId13"/>
          <a:stretch>
            <a:fillRect/>
          </a:stretch>
        </p:blipFill>
        <p:spPr>
          <a:xfrm>
            <a:off x="3780236" y="3851127"/>
            <a:ext cx="853622" cy="523270"/>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20EE6DE0-B32F-4492-94D5-E02962E71A05}"/>
              </a:ext>
            </a:extLst>
          </p:cNvPr>
          <p:cNvPicPr>
            <a:picLocks noChangeAspect="1"/>
          </p:cNvPicPr>
          <p:nvPr/>
        </p:nvPicPr>
        <p:blipFill>
          <a:blip r:embed="rId14"/>
          <a:stretch>
            <a:fillRect/>
          </a:stretch>
        </p:blipFill>
        <p:spPr>
          <a:xfrm>
            <a:off x="2360541" y="3805854"/>
            <a:ext cx="523270" cy="523270"/>
          </a:xfrm>
          <a:prstGeom prst="rect">
            <a:avLst/>
          </a:prstGeom>
        </p:spPr>
      </p:pic>
      <p:pic>
        <p:nvPicPr>
          <p:cNvPr id="20" name="Picture 19">
            <a:extLst>
              <a:ext uri="{FF2B5EF4-FFF2-40B4-BE49-F238E27FC236}">
                <a16:creationId xmlns:a16="http://schemas.microsoft.com/office/drawing/2014/main" id="{B8995865-CC35-4408-849A-AA6FE675AE94}"/>
              </a:ext>
            </a:extLst>
          </p:cNvPr>
          <p:cNvPicPr>
            <a:picLocks noChangeAspect="1"/>
          </p:cNvPicPr>
          <p:nvPr/>
        </p:nvPicPr>
        <p:blipFill>
          <a:blip r:embed="rId10"/>
          <a:stretch>
            <a:fillRect/>
          </a:stretch>
        </p:blipFill>
        <p:spPr>
          <a:xfrm>
            <a:off x="1192246" y="3928615"/>
            <a:ext cx="1072189" cy="251294"/>
          </a:xfrm>
          <a:prstGeom prst="rect">
            <a:avLst/>
          </a:prstGeom>
        </p:spPr>
      </p:pic>
      <p:pic>
        <p:nvPicPr>
          <p:cNvPr id="21" name="Picture 20">
            <a:extLst>
              <a:ext uri="{FF2B5EF4-FFF2-40B4-BE49-F238E27FC236}">
                <a16:creationId xmlns:a16="http://schemas.microsoft.com/office/drawing/2014/main" id="{ED946AE9-BC9A-4C6D-BFC8-0BF9A6DCDDA4}"/>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504" y="3833706"/>
            <a:ext cx="698030" cy="471171"/>
          </a:xfrm>
          <a:prstGeom prst="rect">
            <a:avLst/>
          </a:prstGeom>
        </p:spPr>
      </p:pic>
      <p:pic>
        <p:nvPicPr>
          <p:cNvPr id="22" name="Picture 21">
            <a:extLst>
              <a:ext uri="{FF2B5EF4-FFF2-40B4-BE49-F238E27FC236}">
                <a16:creationId xmlns:a16="http://schemas.microsoft.com/office/drawing/2014/main" id="{4AE19AC6-C4FE-4E99-9B91-4238257DECE7}"/>
              </a:ext>
            </a:extLst>
          </p:cNvPr>
          <p:cNvPicPr>
            <a:picLocks noChangeAspect="1"/>
          </p:cNvPicPr>
          <p:nvPr/>
        </p:nvPicPr>
        <p:blipFill>
          <a:blip r:embed="rId16"/>
          <a:stretch>
            <a:fillRect/>
          </a:stretch>
        </p:blipFill>
        <p:spPr>
          <a:xfrm>
            <a:off x="14381" y="3816163"/>
            <a:ext cx="1151283" cy="476200"/>
          </a:xfrm>
          <a:prstGeom prst="rect">
            <a:avLst/>
          </a:prstGeom>
        </p:spPr>
      </p:pic>
      <p:pic>
        <p:nvPicPr>
          <p:cNvPr id="23" name="Picture 22" descr="A drawing of a face&#10;&#10;Description generated with high confidence">
            <a:extLst>
              <a:ext uri="{FF2B5EF4-FFF2-40B4-BE49-F238E27FC236}">
                <a16:creationId xmlns:a16="http://schemas.microsoft.com/office/drawing/2014/main" id="{49E62E03-5DD2-41EB-8A35-D9FDCBD8BFC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694" y="4317777"/>
            <a:ext cx="834796" cy="585478"/>
          </a:xfrm>
          <a:prstGeom prst="rect">
            <a:avLst/>
          </a:prstGeom>
        </p:spPr>
      </p:pic>
      <p:pic>
        <p:nvPicPr>
          <p:cNvPr id="24" name="Picture 23">
            <a:extLst>
              <a:ext uri="{FF2B5EF4-FFF2-40B4-BE49-F238E27FC236}">
                <a16:creationId xmlns:a16="http://schemas.microsoft.com/office/drawing/2014/main" id="{05A4C200-347C-4871-A1FE-BEE04B16D194}"/>
              </a:ext>
            </a:extLst>
          </p:cNvPr>
          <p:cNvPicPr>
            <a:picLocks noChangeAspect="1"/>
          </p:cNvPicPr>
          <p:nvPr/>
        </p:nvPicPr>
        <p:blipFill>
          <a:blip r:embed="rId18"/>
          <a:stretch>
            <a:fillRect/>
          </a:stretch>
        </p:blipFill>
        <p:spPr>
          <a:xfrm>
            <a:off x="4165244" y="4817813"/>
            <a:ext cx="1407842" cy="468107"/>
          </a:xfrm>
          <a:prstGeom prst="rect">
            <a:avLst/>
          </a:prstGeom>
        </p:spPr>
      </p:pic>
      <p:pic>
        <p:nvPicPr>
          <p:cNvPr id="25" name="Picture 24">
            <a:extLst>
              <a:ext uri="{FF2B5EF4-FFF2-40B4-BE49-F238E27FC236}">
                <a16:creationId xmlns:a16="http://schemas.microsoft.com/office/drawing/2014/main" id="{39D894A6-38C2-499E-8605-F3AAD5EBB06E}"/>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289" y="4817813"/>
            <a:ext cx="1315382" cy="468107"/>
          </a:xfrm>
          <a:prstGeom prst="rect">
            <a:avLst/>
          </a:prstGeom>
        </p:spPr>
      </p:pic>
      <p:pic>
        <p:nvPicPr>
          <p:cNvPr id="26" name="Picture 25" descr="A close up of a sign&#10;&#10;Description generated with very high confidence">
            <a:extLst>
              <a:ext uri="{FF2B5EF4-FFF2-40B4-BE49-F238E27FC236}">
                <a16:creationId xmlns:a16="http://schemas.microsoft.com/office/drawing/2014/main" id="{F8B096E5-B372-4E59-9D95-B52F997EC5FF}"/>
              </a:ext>
            </a:extLst>
          </p:cNvPr>
          <p:cNvPicPr>
            <a:picLocks noChangeAspect="1"/>
          </p:cNvPicPr>
          <p:nvPr/>
        </p:nvPicPr>
        <p:blipFill>
          <a:blip r:embed="rId20"/>
          <a:stretch>
            <a:fillRect/>
          </a:stretch>
        </p:blipFill>
        <p:spPr>
          <a:xfrm>
            <a:off x="7367956" y="5235401"/>
            <a:ext cx="1545700" cy="520016"/>
          </a:xfrm>
          <a:prstGeom prst="rect">
            <a:avLst/>
          </a:prstGeom>
        </p:spPr>
      </p:pic>
      <p:pic>
        <p:nvPicPr>
          <p:cNvPr id="27" name="Picture 26">
            <a:extLst>
              <a:ext uri="{FF2B5EF4-FFF2-40B4-BE49-F238E27FC236}">
                <a16:creationId xmlns:a16="http://schemas.microsoft.com/office/drawing/2014/main" id="{269CED5C-872F-41A5-A608-DA798933011A}"/>
              </a:ext>
            </a:extLst>
          </p:cNvPr>
          <p:cNvPicPr>
            <a:picLocks noChangeAspect="1"/>
          </p:cNvPicPr>
          <p:nvPr/>
        </p:nvPicPr>
        <p:blipFill rotWithShape="1">
          <a:blip r:embed="rId21"/>
          <a:srcRect l="28897" t="9516" b="15012"/>
          <a:stretch/>
        </p:blipFill>
        <p:spPr>
          <a:xfrm>
            <a:off x="8930522" y="5185664"/>
            <a:ext cx="975284" cy="608947"/>
          </a:xfrm>
          <a:prstGeom prst="rect">
            <a:avLst/>
          </a:prstGeom>
        </p:spPr>
      </p:pic>
      <p:pic>
        <p:nvPicPr>
          <p:cNvPr id="28" name="Picture 27">
            <a:extLst>
              <a:ext uri="{FF2B5EF4-FFF2-40B4-BE49-F238E27FC236}">
                <a16:creationId xmlns:a16="http://schemas.microsoft.com/office/drawing/2014/main" id="{0E2A2693-4466-45B1-90BB-58F761C878D7}"/>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150" y="5257221"/>
            <a:ext cx="1936908" cy="594000"/>
          </a:xfrm>
          <a:prstGeom prst="rect">
            <a:avLst/>
          </a:prstGeom>
        </p:spPr>
      </p:pic>
      <p:pic>
        <p:nvPicPr>
          <p:cNvPr id="29" name="Picture 28">
            <a:extLst>
              <a:ext uri="{FF2B5EF4-FFF2-40B4-BE49-F238E27FC236}">
                <a16:creationId xmlns:a16="http://schemas.microsoft.com/office/drawing/2014/main" id="{FBD6C8E0-CFE9-4B8A-808F-89815F32F925}"/>
              </a:ext>
            </a:extLst>
          </p:cNvPr>
          <p:cNvPicPr>
            <a:picLocks noChangeAspect="1"/>
          </p:cNvPicPr>
          <p:nvPr/>
        </p:nvPicPr>
        <p:blipFill>
          <a:blip r:embed="rId23"/>
          <a:stretch>
            <a:fillRect/>
          </a:stretch>
        </p:blipFill>
        <p:spPr>
          <a:xfrm>
            <a:off x="9950521" y="5204776"/>
            <a:ext cx="1225220" cy="543878"/>
          </a:xfrm>
          <a:prstGeom prst="rect">
            <a:avLst/>
          </a:prstGeom>
        </p:spPr>
      </p:pic>
      <p:pic>
        <p:nvPicPr>
          <p:cNvPr id="30" name="Picture 29" descr="A close up of a sign&#10;&#10;Description generated with high confidence">
            <a:extLst>
              <a:ext uri="{FF2B5EF4-FFF2-40B4-BE49-F238E27FC236}">
                <a16:creationId xmlns:a16="http://schemas.microsoft.com/office/drawing/2014/main" id="{DB7139F1-EACB-4174-AC57-DF4FA6DA18CC}"/>
              </a:ext>
            </a:extLst>
          </p:cNvPr>
          <p:cNvPicPr>
            <a:picLocks noChangeAspect="1"/>
          </p:cNvPicPr>
          <p:nvPr/>
        </p:nvPicPr>
        <p:blipFill>
          <a:blip r:embed="rId24"/>
          <a:stretch>
            <a:fillRect/>
          </a:stretch>
        </p:blipFill>
        <p:spPr>
          <a:xfrm>
            <a:off x="8561169" y="3833672"/>
            <a:ext cx="1675353" cy="346239"/>
          </a:xfrm>
          <a:prstGeom prst="rect">
            <a:avLst/>
          </a:prstGeom>
        </p:spPr>
      </p:pic>
      <p:pic>
        <p:nvPicPr>
          <p:cNvPr id="31" name="Picture 30">
            <a:extLst>
              <a:ext uri="{FF2B5EF4-FFF2-40B4-BE49-F238E27FC236}">
                <a16:creationId xmlns:a16="http://schemas.microsoft.com/office/drawing/2014/main" id="{BA8D9A53-1285-46C2-B954-48497EF5FE8A}"/>
              </a:ext>
            </a:extLst>
          </p:cNvPr>
          <p:cNvPicPr>
            <a:picLocks noChangeAspect="1"/>
          </p:cNvPicPr>
          <p:nvPr/>
        </p:nvPicPr>
        <p:blipFill>
          <a:blip r:embed="rId25"/>
          <a:stretch>
            <a:fillRect/>
          </a:stretch>
        </p:blipFill>
        <p:spPr>
          <a:xfrm>
            <a:off x="3773851" y="5760064"/>
            <a:ext cx="1842576" cy="443193"/>
          </a:xfrm>
          <a:prstGeom prst="rect">
            <a:avLst/>
          </a:prstGeom>
        </p:spPr>
      </p:pic>
      <p:pic>
        <p:nvPicPr>
          <p:cNvPr id="32" name="Picture 31" descr="A picture containing clipart&#10;&#10;Description generated with very high confidence">
            <a:extLst>
              <a:ext uri="{FF2B5EF4-FFF2-40B4-BE49-F238E27FC236}">
                <a16:creationId xmlns:a16="http://schemas.microsoft.com/office/drawing/2014/main" id="{69261438-0E26-40C0-AB06-4ABF6F245768}"/>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1476" y="5748655"/>
            <a:ext cx="1621035" cy="457550"/>
          </a:xfrm>
          <a:prstGeom prst="rect">
            <a:avLst/>
          </a:prstGeom>
        </p:spPr>
      </p:pic>
      <p:pic>
        <p:nvPicPr>
          <p:cNvPr id="33" name="Picture 32">
            <a:extLst>
              <a:ext uri="{FF2B5EF4-FFF2-40B4-BE49-F238E27FC236}">
                <a16:creationId xmlns:a16="http://schemas.microsoft.com/office/drawing/2014/main" id="{EFB58F19-14D7-4A6C-87DF-C17F4D8B6DE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318" y="1901285"/>
            <a:ext cx="649185" cy="801180"/>
          </a:xfrm>
          <a:prstGeom prst="rect">
            <a:avLst/>
          </a:prstGeom>
        </p:spPr>
      </p:pic>
      <p:pic>
        <p:nvPicPr>
          <p:cNvPr id="34" name="Picture 33" descr="A picture containing object, clock&#10;&#10;Description generated with high confidence">
            <a:extLst>
              <a:ext uri="{FF2B5EF4-FFF2-40B4-BE49-F238E27FC236}">
                <a16:creationId xmlns:a16="http://schemas.microsoft.com/office/drawing/2014/main" id="{C2586C39-4A2D-4396-953B-82D6CA92C6F7}"/>
              </a:ext>
            </a:extLst>
          </p:cNvPr>
          <p:cNvPicPr>
            <a:picLocks noChangeAspect="1"/>
          </p:cNvPicPr>
          <p:nvPr/>
        </p:nvPicPr>
        <p:blipFill>
          <a:blip r:embed="rId28"/>
          <a:stretch>
            <a:fillRect/>
          </a:stretch>
        </p:blipFill>
        <p:spPr>
          <a:xfrm>
            <a:off x="8855308" y="2247929"/>
            <a:ext cx="1050498" cy="288537"/>
          </a:xfrm>
          <a:prstGeom prst="rect">
            <a:avLst/>
          </a:prstGeom>
        </p:spPr>
      </p:pic>
      <p:pic>
        <p:nvPicPr>
          <p:cNvPr id="35" name="Picture 34">
            <a:extLst>
              <a:ext uri="{FF2B5EF4-FFF2-40B4-BE49-F238E27FC236}">
                <a16:creationId xmlns:a16="http://schemas.microsoft.com/office/drawing/2014/main" id="{C93E46E9-74FE-4A93-A243-DCFC2300432B}"/>
              </a:ext>
            </a:extLst>
          </p:cNvPr>
          <p:cNvPicPr>
            <a:picLocks noChangeAspect="1"/>
          </p:cNvPicPr>
          <p:nvPr/>
        </p:nvPicPr>
        <p:blipFill>
          <a:blip r:embed="rId29"/>
          <a:stretch>
            <a:fillRect/>
          </a:stretch>
        </p:blipFill>
        <p:spPr>
          <a:xfrm>
            <a:off x="10039958" y="2984677"/>
            <a:ext cx="597617" cy="597617"/>
          </a:xfrm>
          <a:prstGeom prst="rect">
            <a:avLst/>
          </a:prstGeom>
        </p:spPr>
      </p:pic>
      <p:pic>
        <p:nvPicPr>
          <p:cNvPr id="36" name="Picture 35">
            <a:extLst>
              <a:ext uri="{FF2B5EF4-FFF2-40B4-BE49-F238E27FC236}">
                <a16:creationId xmlns:a16="http://schemas.microsoft.com/office/drawing/2014/main" id="{3501D6A4-FAA9-4FBB-A959-E9C8EBF40C81}"/>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751" y="3004934"/>
            <a:ext cx="1429413" cy="454292"/>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0EE0439C-3695-46AA-A29B-1533AAC7D641}"/>
              </a:ext>
            </a:extLst>
          </p:cNvPr>
          <p:cNvPicPr>
            <a:picLocks noChangeAspect="1"/>
          </p:cNvPicPr>
          <p:nvPr/>
        </p:nvPicPr>
        <p:blipFill>
          <a:blip r:embed="rId20"/>
          <a:stretch>
            <a:fillRect/>
          </a:stretch>
        </p:blipFill>
        <p:spPr>
          <a:xfrm>
            <a:off x="10739170" y="3474909"/>
            <a:ext cx="1287864" cy="433272"/>
          </a:xfrm>
          <a:prstGeom prst="rect">
            <a:avLst/>
          </a:prstGeom>
        </p:spPr>
      </p:pic>
      <p:pic>
        <p:nvPicPr>
          <p:cNvPr id="38" name="Picture 37">
            <a:extLst>
              <a:ext uri="{FF2B5EF4-FFF2-40B4-BE49-F238E27FC236}">
                <a16:creationId xmlns:a16="http://schemas.microsoft.com/office/drawing/2014/main" id="{F2F0257D-190F-478A-821C-1CB9CC8150C9}"/>
              </a:ext>
            </a:extLst>
          </p:cNvPr>
          <p:cNvPicPr>
            <a:picLocks noChangeAspect="1"/>
          </p:cNvPicPr>
          <p:nvPr/>
        </p:nvPicPr>
        <p:blipFill rotWithShape="1">
          <a:blip r:embed="rId21"/>
          <a:srcRect l="28897" t="9516" b="15012"/>
          <a:stretch/>
        </p:blipFill>
        <p:spPr>
          <a:xfrm>
            <a:off x="10727528" y="1476743"/>
            <a:ext cx="888592" cy="554819"/>
          </a:xfrm>
          <a:prstGeom prst="rect">
            <a:avLst/>
          </a:prstGeom>
        </p:spPr>
      </p:pic>
      <p:pic>
        <p:nvPicPr>
          <p:cNvPr id="39" name="Picture 38">
            <a:extLst>
              <a:ext uri="{FF2B5EF4-FFF2-40B4-BE49-F238E27FC236}">
                <a16:creationId xmlns:a16="http://schemas.microsoft.com/office/drawing/2014/main" id="{65AEC0F7-3C02-4395-927A-03F9D80557BF}"/>
              </a:ext>
            </a:extLst>
          </p:cNvPr>
          <p:cNvPicPr>
            <a:picLocks noChangeAspect="1"/>
          </p:cNvPicPr>
          <p:nvPr/>
        </p:nvPicPr>
        <p:blipFill>
          <a:blip r:embed="rId23"/>
          <a:stretch>
            <a:fillRect/>
          </a:stretch>
        </p:blipFill>
        <p:spPr>
          <a:xfrm>
            <a:off x="10769898" y="2094269"/>
            <a:ext cx="1004680" cy="445980"/>
          </a:xfrm>
          <a:prstGeom prst="rect">
            <a:avLst/>
          </a:prstGeom>
        </p:spPr>
      </p:pic>
      <p:pic>
        <p:nvPicPr>
          <p:cNvPr id="40" name="Picture 39">
            <a:extLst>
              <a:ext uri="{FF2B5EF4-FFF2-40B4-BE49-F238E27FC236}">
                <a16:creationId xmlns:a16="http://schemas.microsoft.com/office/drawing/2014/main" id="{1C7B4C00-D3E0-4FF1-898C-F2454943D088}"/>
              </a:ext>
            </a:extLst>
          </p:cNvPr>
          <p:cNvPicPr>
            <a:picLocks noChangeAspect="1"/>
          </p:cNvPicPr>
          <p:nvPr/>
        </p:nvPicPr>
        <p:blipFill>
          <a:blip r:embed="rId30"/>
          <a:stretch>
            <a:fillRect/>
          </a:stretch>
        </p:blipFill>
        <p:spPr>
          <a:xfrm>
            <a:off x="7816825" y="2980507"/>
            <a:ext cx="1012372" cy="355852"/>
          </a:xfrm>
          <a:prstGeom prst="rect">
            <a:avLst/>
          </a:prstGeom>
        </p:spPr>
      </p:pic>
      <p:cxnSp>
        <p:nvCxnSpPr>
          <p:cNvPr id="41" name="Straight Connector 40">
            <a:extLst>
              <a:ext uri="{FF2B5EF4-FFF2-40B4-BE49-F238E27FC236}">
                <a16:creationId xmlns:a16="http://schemas.microsoft.com/office/drawing/2014/main" id="{C3655B98-C529-4364-8264-10E1D8886DD3}"/>
              </a:ext>
            </a:extLst>
          </p:cNvPr>
          <p:cNvCxnSpPr>
            <a:cxnSpLocks/>
          </p:cNvCxnSpPr>
          <p:nvPr/>
        </p:nvCxnSpPr>
        <p:spPr>
          <a:xfrm flipV="1">
            <a:off x="2985095" y="3724540"/>
            <a:ext cx="0" cy="680448"/>
          </a:xfrm>
          <a:prstGeom prst="line">
            <a:avLst/>
          </a:prstGeom>
          <a:noFill/>
          <a:ln w="12700" cap="flat" cmpd="sng" algn="ctr">
            <a:solidFill>
              <a:srgbClr val="FFFFFF">
                <a:lumMod val="75000"/>
              </a:srgbClr>
            </a:solidFill>
            <a:prstDash val="solid"/>
            <a:headEnd type="none"/>
            <a:tailEnd type="none"/>
          </a:ln>
          <a:effectLst/>
        </p:spPr>
      </p:cxnSp>
      <p:pic>
        <p:nvPicPr>
          <p:cNvPr id="42" name="Picture 41">
            <a:extLst>
              <a:ext uri="{FF2B5EF4-FFF2-40B4-BE49-F238E27FC236}">
                <a16:creationId xmlns:a16="http://schemas.microsoft.com/office/drawing/2014/main" id="{9F13AD09-1F37-47E6-8A9B-8673029B7603}"/>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411" y="795979"/>
            <a:ext cx="1036491" cy="292459"/>
          </a:xfrm>
          <a:prstGeom prst="rect">
            <a:avLst/>
          </a:prstGeom>
        </p:spPr>
      </p:pic>
      <p:pic>
        <p:nvPicPr>
          <p:cNvPr id="43" name="Picture 42">
            <a:extLst>
              <a:ext uri="{FF2B5EF4-FFF2-40B4-BE49-F238E27FC236}">
                <a16:creationId xmlns:a16="http://schemas.microsoft.com/office/drawing/2014/main" id="{53F9D0AC-F595-4E70-8E78-D61867FC5D0A}"/>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829" y="775302"/>
            <a:ext cx="1195233" cy="307796"/>
          </a:xfrm>
          <a:prstGeom prst="rect">
            <a:avLst/>
          </a:prstGeom>
        </p:spPr>
      </p:pic>
      <p:pic>
        <p:nvPicPr>
          <p:cNvPr id="44" name="Picture 43">
            <a:extLst>
              <a:ext uri="{FF2B5EF4-FFF2-40B4-BE49-F238E27FC236}">
                <a16:creationId xmlns:a16="http://schemas.microsoft.com/office/drawing/2014/main" id="{925DDCF0-F0E8-4C34-992B-0CE70E74AF9E}"/>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41" y="756783"/>
            <a:ext cx="1120589" cy="388945"/>
          </a:xfrm>
          <a:prstGeom prst="rect">
            <a:avLst/>
          </a:prstGeom>
        </p:spPr>
      </p:pic>
      <p:grpSp>
        <p:nvGrpSpPr>
          <p:cNvPr id="48" name="Group 47">
            <a:extLst>
              <a:ext uri="{FF2B5EF4-FFF2-40B4-BE49-F238E27FC236}">
                <a16:creationId xmlns:a16="http://schemas.microsoft.com/office/drawing/2014/main" id="{E2E2EB16-D949-45B2-BAEB-9149D8D7D2C4}"/>
              </a:ext>
            </a:extLst>
          </p:cNvPr>
          <p:cNvGrpSpPr/>
          <p:nvPr/>
        </p:nvGrpSpPr>
        <p:grpSpPr>
          <a:xfrm>
            <a:off x="5037907" y="2003403"/>
            <a:ext cx="1577708" cy="1577708"/>
            <a:chOff x="5138927" y="2039111"/>
            <a:chExt cx="1609344" cy="1609344"/>
          </a:xfrm>
        </p:grpSpPr>
        <p:sp>
          <p:nvSpPr>
            <p:cNvPr id="49" name="Flowchart: Connector 48">
              <a:extLst>
                <a:ext uri="{FF2B5EF4-FFF2-40B4-BE49-F238E27FC236}">
                  <a16:creationId xmlns:a16="http://schemas.microsoft.com/office/drawing/2014/main" id="{9FFB61D4-8CF4-43A9-8327-27AA4382EA20}"/>
                </a:ext>
              </a:extLst>
            </p:cNvPr>
            <p:cNvSpPr/>
            <p:nvPr/>
          </p:nvSpPr>
          <p:spPr bwMode="auto">
            <a:xfrm>
              <a:off x="5138927" y="2039111"/>
              <a:ext cx="1609344" cy="1609344"/>
            </a:xfrm>
            <a:prstGeom prst="flowChartConnector">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0" name="Picture 49" descr="Visual Studio Team Services">
              <a:extLst>
                <a:ext uri="{FF2B5EF4-FFF2-40B4-BE49-F238E27FC236}">
                  <a16:creationId xmlns:a16="http://schemas.microsoft.com/office/drawing/2014/main" id="{A9722224-755D-480E-AD71-B88D3B1C4D4B}"/>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280776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nodeType="afterEffect">
                                  <p:stCondLst>
                                    <p:cond delay="0"/>
                                  </p:stCondLst>
                                  <p:childTnLst>
                                    <p:set>
                                      <p:cBhvr>
                                        <p:cTn id="81" dur="1" fill="hold">
                                          <p:stCondLst>
                                            <p:cond delay="0"/>
                                          </p:stCondLst>
                                        </p:cTn>
                                        <p:tgtEl>
                                          <p:spTgt spid="39"/>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41"/>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nodeType="after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nodeType="after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nodeType="click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p:cTn id="101" dur="500" fill="hold"/>
                                        <p:tgtEl>
                                          <p:spTgt spid="48"/>
                                        </p:tgtEl>
                                        <p:attrNameLst>
                                          <p:attrName>ppt_w</p:attrName>
                                        </p:attrNameLst>
                                      </p:cBhvr>
                                      <p:tavLst>
                                        <p:tav tm="0">
                                          <p:val>
                                            <p:fltVal val="0"/>
                                          </p:val>
                                        </p:tav>
                                        <p:tav tm="100000">
                                          <p:val>
                                            <p:strVal val="#ppt_w"/>
                                          </p:val>
                                        </p:tav>
                                      </p:tavLst>
                                    </p:anim>
                                    <p:anim calcmode="lin" valueType="num">
                                      <p:cBhvr>
                                        <p:cTn id="102" dur="500" fill="hold"/>
                                        <p:tgtEl>
                                          <p:spTgt spid="48"/>
                                        </p:tgtEl>
                                        <p:attrNameLst>
                                          <p:attrName>ppt_h</p:attrName>
                                        </p:attrNameLst>
                                      </p:cBhvr>
                                      <p:tavLst>
                                        <p:tav tm="0">
                                          <p:val>
                                            <p:fltVal val="0"/>
                                          </p:val>
                                        </p:tav>
                                        <p:tav tm="100000">
                                          <p:val>
                                            <p:strVal val="#ppt_h"/>
                                          </p:val>
                                        </p:tav>
                                      </p:tavLst>
                                    </p:anim>
                                    <p:animEffect transition="in" filter="fade">
                                      <p:cBhvr>
                                        <p:cTn id="10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p:txBody>
          <a:bodyPr>
            <a:normAutofit fontScale="90000"/>
          </a:bodyPr>
          <a:lstStyle/>
          <a:p>
            <a:r>
              <a:rPr lang="en-US" dirty="0"/>
              <a:t>Before</a:t>
            </a:r>
            <a:br>
              <a:rPr lang="en-US" dirty="0"/>
            </a:br>
            <a:r>
              <a:rPr lang="en-US" dirty="0"/>
              <a:t>DevOps</a:t>
            </a:r>
          </a:p>
        </p:txBody>
      </p:sp>
      <p:sp>
        <p:nvSpPr>
          <p:cNvPr id="6" name="Content Placeholder 5">
            <a:extLst>
              <a:ext uri="{FF2B5EF4-FFF2-40B4-BE49-F238E27FC236}">
                <a16:creationId xmlns:a16="http://schemas.microsoft.com/office/drawing/2014/main" id="{23B5A11D-0BC1-4DD1-9443-B6CB6558CD6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525F2CB5-949E-4069-B04E-0DB04E4CA83F}"/>
              </a:ext>
            </a:extLst>
          </p:cNvPr>
          <p:cNvGrpSpPr/>
          <p:nvPr/>
        </p:nvGrpSpPr>
        <p:grpSpPr>
          <a:xfrm flipV="1">
            <a:off x="4861116" y="4724931"/>
            <a:ext cx="875514" cy="875513"/>
            <a:chOff x="5687877" y="2154264"/>
            <a:chExt cx="1193370" cy="1193369"/>
          </a:xfrm>
          <a:solidFill>
            <a:srgbClr val="002050">
              <a:alpha val="30000"/>
            </a:srgbClr>
          </a:solidFill>
        </p:grpSpPr>
        <p:sp>
          <p:nvSpPr>
            <p:cNvPr id="87" name="Cube 86">
              <a:extLst>
                <a:ext uri="{FF2B5EF4-FFF2-40B4-BE49-F238E27FC236}">
                  <a16:creationId xmlns:a16="http://schemas.microsoft.com/office/drawing/2014/main" id="{369DA0A0-B312-49F9-A345-13A8E6FA676D}"/>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Cube 87">
              <a:extLst>
                <a:ext uri="{FF2B5EF4-FFF2-40B4-BE49-F238E27FC236}">
                  <a16:creationId xmlns:a16="http://schemas.microsoft.com/office/drawing/2014/main" id="{FD161F4D-4402-415C-8082-0CF2A216515D}"/>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6886CEEA-CFA6-4C8D-9818-4CF7432A9F8B}"/>
              </a:ext>
            </a:extLst>
          </p:cNvPr>
          <p:cNvGrpSpPr/>
          <p:nvPr/>
        </p:nvGrpSpPr>
        <p:grpSpPr>
          <a:xfrm flipV="1">
            <a:off x="1240058" y="3694994"/>
            <a:ext cx="1703157" cy="1703156"/>
            <a:chOff x="5687877" y="2154264"/>
            <a:chExt cx="1193370" cy="1193369"/>
          </a:xfrm>
          <a:solidFill>
            <a:srgbClr val="002050">
              <a:alpha val="30000"/>
            </a:srgbClr>
          </a:solidFill>
        </p:grpSpPr>
        <p:sp>
          <p:nvSpPr>
            <p:cNvPr id="4" name="Cube 3">
              <a:extLst>
                <a:ext uri="{FF2B5EF4-FFF2-40B4-BE49-F238E27FC236}">
                  <a16:creationId xmlns:a16="http://schemas.microsoft.com/office/drawing/2014/main" id="{56E648DA-1723-4571-9393-B6433923C3BE}"/>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Cube 10">
              <a:extLst>
                <a:ext uri="{FF2B5EF4-FFF2-40B4-BE49-F238E27FC236}">
                  <a16:creationId xmlns:a16="http://schemas.microsoft.com/office/drawing/2014/main" id="{2ADDE845-4DEF-4F7D-9CA0-C23A3E048581}"/>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A3D29FA-E553-46EE-AA84-D4996FCFE2BD}"/>
              </a:ext>
            </a:extLst>
          </p:cNvPr>
          <p:cNvGrpSpPr/>
          <p:nvPr/>
        </p:nvGrpSpPr>
        <p:grpSpPr>
          <a:xfrm flipV="1">
            <a:off x="-458924" y="1991838"/>
            <a:ext cx="1703157" cy="1703156"/>
            <a:chOff x="5687877" y="2154264"/>
            <a:chExt cx="1193370" cy="1193369"/>
          </a:xfrm>
          <a:solidFill>
            <a:srgbClr val="002050">
              <a:alpha val="30000"/>
            </a:srgbClr>
          </a:solidFill>
        </p:grpSpPr>
        <p:sp>
          <p:nvSpPr>
            <p:cNvPr id="17" name="Cube 16">
              <a:extLst>
                <a:ext uri="{FF2B5EF4-FFF2-40B4-BE49-F238E27FC236}">
                  <a16:creationId xmlns:a16="http://schemas.microsoft.com/office/drawing/2014/main" id="{10F7014B-22D4-4D4E-8E2D-8160F26C4C84}"/>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be 17">
              <a:extLst>
                <a:ext uri="{FF2B5EF4-FFF2-40B4-BE49-F238E27FC236}">
                  <a16:creationId xmlns:a16="http://schemas.microsoft.com/office/drawing/2014/main" id="{25DDB13E-2D8F-4FC9-9B82-8FEDF0CDF2B5}"/>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ED5FB4EB-1076-4A85-B621-6A0DBEDDCE84}"/>
              </a:ext>
            </a:extLst>
          </p:cNvPr>
          <p:cNvGrpSpPr/>
          <p:nvPr/>
        </p:nvGrpSpPr>
        <p:grpSpPr>
          <a:xfrm flipV="1">
            <a:off x="2952804" y="2837467"/>
            <a:ext cx="1703157" cy="1703156"/>
            <a:chOff x="5687877" y="2154264"/>
            <a:chExt cx="1193370" cy="1193369"/>
          </a:xfrm>
          <a:solidFill>
            <a:srgbClr val="002050">
              <a:alpha val="30000"/>
            </a:srgbClr>
          </a:solidFill>
        </p:grpSpPr>
        <p:sp>
          <p:nvSpPr>
            <p:cNvPr id="20" name="Cube 19">
              <a:extLst>
                <a:ext uri="{FF2B5EF4-FFF2-40B4-BE49-F238E27FC236}">
                  <a16:creationId xmlns:a16="http://schemas.microsoft.com/office/drawing/2014/main" id="{71FC6DF5-AFE4-4F59-8A71-6DE37A402068}"/>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Cube 20">
              <a:extLst>
                <a:ext uri="{FF2B5EF4-FFF2-40B4-BE49-F238E27FC236}">
                  <a16:creationId xmlns:a16="http://schemas.microsoft.com/office/drawing/2014/main" id="{A2F6D7FA-91DE-4360-87F7-579DBC82F68F}"/>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F11762F4-9902-488B-89AC-C5523FE6B7A2}"/>
              </a:ext>
            </a:extLst>
          </p:cNvPr>
          <p:cNvGrpSpPr/>
          <p:nvPr/>
        </p:nvGrpSpPr>
        <p:grpSpPr>
          <a:xfrm flipV="1">
            <a:off x="2097920" y="1991838"/>
            <a:ext cx="1703157" cy="1703156"/>
            <a:chOff x="5687877" y="2154264"/>
            <a:chExt cx="1193370" cy="1193369"/>
          </a:xfrm>
          <a:solidFill>
            <a:srgbClr val="002050">
              <a:alpha val="30000"/>
            </a:srgbClr>
          </a:solidFill>
        </p:grpSpPr>
        <p:sp>
          <p:nvSpPr>
            <p:cNvPr id="23" name="Cube 22">
              <a:extLst>
                <a:ext uri="{FF2B5EF4-FFF2-40B4-BE49-F238E27FC236}">
                  <a16:creationId xmlns:a16="http://schemas.microsoft.com/office/drawing/2014/main" id="{E34E2127-86A8-4B11-A599-12321A56222D}"/>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Cube 23">
              <a:extLst>
                <a:ext uri="{FF2B5EF4-FFF2-40B4-BE49-F238E27FC236}">
                  <a16:creationId xmlns:a16="http://schemas.microsoft.com/office/drawing/2014/main" id="{9EA489FF-EBC6-4669-A067-432B667EC1AB}"/>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F7B3828-88C1-4834-B76B-E39191EA6F8F}"/>
              </a:ext>
            </a:extLst>
          </p:cNvPr>
          <p:cNvGrpSpPr/>
          <p:nvPr/>
        </p:nvGrpSpPr>
        <p:grpSpPr>
          <a:xfrm flipV="1">
            <a:off x="-458924" y="4540147"/>
            <a:ext cx="1703157" cy="1703156"/>
            <a:chOff x="5687877" y="2154264"/>
            <a:chExt cx="1193370" cy="1193369"/>
          </a:xfrm>
          <a:solidFill>
            <a:srgbClr val="002050">
              <a:alpha val="30000"/>
            </a:srgbClr>
          </a:solidFill>
        </p:grpSpPr>
        <p:sp>
          <p:nvSpPr>
            <p:cNvPr id="26" name="Cube 25">
              <a:extLst>
                <a:ext uri="{FF2B5EF4-FFF2-40B4-BE49-F238E27FC236}">
                  <a16:creationId xmlns:a16="http://schemas.microsoft.com/office/drawing/2014/main" id="{BAC96422-6580-4922-820A-02C9EFF28764}"/>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ube 26">
              <a:extLst>
                <a:ext uri="{FF2B5EF4-FFF2-40B4-BE49-F238E27FC236}">
                  <a16:creationId xmlns:a16="http://schemas.microsoft.com/office/drawing/2014/main" id="{1332937E-9C06-4FA4-9CBC-5D380DCB4FE3}"/>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AB0DDEBB-40CB-4D18-ACED-4B0EABD1F320}"/>
              </a:ext>
            </a:extLst>
          </p:cNvPr>
          <p:cNvGrpSpPr/>
          <p:nvPr/>
        </p:nvGrpSpPr>
        <p:grpSpPr>
          <a:xfrm flipV="1">
            <a:off x="390616" y="5405614"/>
            <a:ext cx="1703157" cy="1703156"/>
            <a:chOff x="5687877" y="2154264"/>
            <a:chExt cx="1193370" cy="1193369"/>
          </a:xfrm>
          <a:solidFill>
            <a:srgbClr val="002050">
              <a:alpha val="30000"/>
            </a:srgbClr>
          </a:solidFill>
        </p:grpSpPr>
        <p:sp>
          <p:nvSpPr>
            <p:cNvPr id="29" name="Cube 28">
              <a:extLst>
                <a:ext uri="{FF2B5EF4-FFF2-40B4-BE49-F238E27FC236}">
                  <a16:creationId xmlns:a16="http://schemas.microsoft.com/office/drawing/2014/main" id="{C0A3DDCD-B56B-450B-94F0-2ADCA1EC1FDF}"/>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Cube 29">
              <a:extLst>
                <a:ext uri="{FF2B5EF4-FFF2-40B4-BE49-F238E27FC236}">
                  <a16:creationId xmlns:a16="http://schemas.microsoft.com/office/drawing/2014/main" id="{FCD2BB2E-32E4-4EC5-9316-772AB5FF6435}"/>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CE1D4C75-7485-4B05-BE5C-F6F58366C282}"/>
              </a:ext>
            </a:extLst>
          </p:cNvPr>
          <p:cNvGrpSpPr/>
          <p:nvPr/>
        </p:nvGrpSpPr>
        <p:grpSpPr>
          <a:xfrm flipV="1">
            <a:off x="392655" y="1561448"/>
            <a:ext cx="1703157" cy="1703156"/>
            <a:chOff x="5687877" y="2154264"/>
            <a:chExt cx="1193370" cy="1193369"/>
          </a:xfrm>
          <a:solidFill>
            <a:srgbClr val="002050">
              <a:alpha val="30000"/>
            </a:srgbClr>
          </a:solidFill>
        </p:grpSpPr>
        <p:sp>
          <p:nvSpPr>
            <p:cNvPr id="33" name="Cube 32">
              <a:extLst>
                <a:ext uri="{FF2B5EF4-FFF2-40B4-BE49-F238E27FC236}">
                  <a16:creationId xmlns:a16="http://schemas.microsoft.com/office/drawing/2014/main" id="{3D169822-062D-489A-89A5-95C1908E80A1}"/>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Cube 33">
              <a:extLst>
                <a:ext uri="{FF2B5EF4-FFF2-40B4-BE49-F238E27FC236}">
                  <a16:creationId xmlns:a16="http://schemas.microsoft.com/office/drawing/2014/main" id="{DE47B421-70BA-4C88-B2DD-020FBC5375C8}"/>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36ED1E9-4BC1-4EC0-B713-77A8A1231C3F}"/>
              </a:ext>
            </a:extLst>
          </p:cNvPr>
          <p:cNvGrpSpPr/>
          <p:nvPr/>
        </p:nvGrpSpPr>
        <p:grpSpPr>
          <a:xfrm flipV="1">
            <a:off x="-250964" y="4093782"/>
            <a:ext cx="875514" cy="875513"/>
            <a:chOff x="5687877" y="2154264"/>
            <a:chExt cx="1193370" cy="1193369"/>
          </a:xfrm>
          <a:solidFill>
            <a:srgbClr val="002050">
              <a:alpha val="30000"/>
            </a:srgbClr>
          </a:solidFill>
        </p:grpSpPr>
        <p:sp>
          <p:nvSpPr>
            <p:cNvPr id="60" name="Cube 59">
              <a:extLst>
                <a:ext uri="{FF2B5EF4-FFF2-40B4-BE49-F238E27FC236}">
                  <a16:creationId xmlns:a16="http://schemas.microsoft.com/office/drawing/2014/main" id="{30749867-4A3D-44D6-BA87-504779EFDB89}"/>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Cube 60">
              <a:extLst>
                <a:ext uri="{FF2B5EF4-FFF2-40B4-BE49-F238E27FC236}">
                  <a16:creationId xmlns:a16="http://schemas.microsoft.com/office/drawing/2014/main" id="{76CEDC6E-A859-4127-B10A-30CC02DFDCA7}"/>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AA153CCF-01A4-4B37-AD5F-0955401B90B0}"/>
              </a:ext>
            </a:extLst>
          </p:cNvPr>
          <p:cNvGrpSpPr/>
          <p:nvPr/>
        </p:nvGrpSpPr>
        <p:grpSpPr>
          <a:xfrm flipV="1">
            <a:off x="1437063" y="2602398"/>
            <a:ext cx="875514" cy="875513"/>
            <a:chOff x="5687877" y="2154264"/>
            <a:chExt cx="1193370" cy="1193369"/>
          </a:xfrm>
          <a:solidFill>
            <a:srgbClr val="002050">
              <a:alpha val="30000"/>
            </a:srgbClr>
          </a:solidFill>
        </p:grpSpPr>
        <p:sp>
          <p:nvSpPr>
            <p:cNvPr id="63" name="Cube 62">
              <a:extLst>
                <a:ext uri="{FF2B5EF4-FFF2-40B4-BE49-F238E27FC236}">
                  <a16:creationId xmlns:a16="http://schemas.microsoft.com/office/drawing/2014/main" id="{9F81A66F-74F4-4A3E-8702-DD1594ED9F95}"/>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Cube 63">
              <a:extLst>
                <a:ext uri="{FF2B5EF4-FFF2-40B4-BE49-F238E27FC236}">
                  <a16:creationId xmlns:a16="http://schemas.microsoft.com/office/drawing/2014/main" id="{FDE71133-CE08-42B1-91A0-D3A16B7AEE16}"/>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CADEB8AB-5E09-402B-A47C-2678B103AD23}"/>
              </a:ext>
            </a:extLst>
          </p:cNvPr>
          <p:cNvGrpSpPr/>
          <p:nvPr/>
        </p:nvGrpSpPr>
        <p:grpSpPr>
          <a:xfrm flipV="1">
            <a:off x="3984850" y="3881075"/>
            <a:ext cx="875514" cy="875513"/>
            <a:chOff x="5687877" y="2154264"/>
            <a:chExt cx="1193370" cy="1193369"/>
          </a:xfrm>
          <a:solidFill>
            <a:srgbClr val="002050">
              <a:alpha val="30000"/>
            </a:srgbClr>
          </a:solidFill>
        </p:grpSpPr>
        <p:sp>
          <p:nvSpPr>
            <p:cNvPr id="66" name="Cube 65">
              <a:extLst>
                <a:ext uri="{FF2B5EF4-FFF2-40B4-BE49-F238E27FC236}">
                  <a16:creationId xmlns:a16="http://schemas.microsoft.com/office/drawing/2014/main" id="{C7F5589C-8D93-4659-8B08-0A89A5E6E436}"/>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Cube 66">
              <a:extLst>
                <a:ext uri="{FF2B5EF4-FFF2-40B4-BE49-F238E27FC236}">
                  <a16:creationId xmlns:a16="http://schemas.microsoft.com/office/drawing/2014/main" id="{DB524F8D-1D86-42DC-95D6-3AD6851BC8F6}"/>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2396F60E-0E9D-4B43-94C0-A8CE2D8261AB}"/>
              </a:ext>
            </a:extLst>
          </p:cNvPr>
          <p:cNvGrpSpPr/>
          <p:nvPr/>
        </p:nvGrpSpPr>
        <p:grpSpPr>
          <a:xfrm flipV="1">
            <a:off x="3583073" y="4101631"/>
            <a:ext cx="1703157" cy="1703156"/>
            <a:chOff x="5687877" y="2154264"/>
            <a:chExt cx="1193370" cy="1193369"/>
          </a:xfrm>
          <a:solidFill>
            <a:srgbClr val="002050">
              <a:alpha val="30000"/>
            </a:srgbClr>
          </a:solidFill>
        </p:grpSpPr>
        <p:sp>
          <p:nvSpPr>
            <p:cNvPr id="78" name="Cube 77">
              <a:extLst>
                <a:ext uri="{FF2B5EF4-FFF2-40B4-BE49-F238E27FC236}">
                  <a16:creationId xmlns:a16="http://schemas.microsoft.com/office/drawing/2014/main" id="{0074CAB7-D5EF-4AEC-B249-9982074B835B}"/>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Cube 78">
              <a:extLst>
                <a:ext uri="{FF2B5EF4-FFF2-40B4-BE49-F238E27FC236}">
                  <a16:creationId xmlns:a16="http://schemas.microsoft.com/office/drawing/2014/main" id="{F93E5511-5D4E-423B-B372-1CEC6FBAFA48}"/>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738F389D-1AB0-487A-8057-2B11F3EFB0D5}"/>
              </a:ext>
            </a:extLst>
          </p:cNvPr>
          <p:cNvGrpSpPr/>
          <p:nvPr/>
        </p:nvGrpSpPr>
        <p:grpSpPr>
          <a:xfrm flipV="1">
            <a:off x="1008880" y="4747042"/>
            <a:ext cx="875514" cy="875513"/>
            <a:chOff x="5687877" y="2154264"/>
            <a:chExt cx="1193370" cy="1193369"/>
          </a:xfrm>
          <a:solidFill>
            <a:srgbClr val="002050">
              <a:alpha val="30000"/>
            </a:srgbClr>
          </a:solidFill>
        </p:grpSpPr>
        <p:sp>
          <p:nvSpPr>
            <p:cNvPr id="81" name="Cube 80">
              <a:extLst>
                <a:ext uri="{FF2B5EF4-FFF2-40B4-BE49-F238E27FC236}">
                  <a16:creationId xmlns:a16="http://schemas.microsoft.com/office/drawing/2014/main" id="{EB891475-1878-44DC-B2DA-975922A9E329}"/>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Cube 81">
              <a:extLst>
                <a:ext uri="{FF2B5EF4-FFF2-40B4-BE49-F238E27FC236}">
                  <a16:creationId xmlns:a16="http://schemas.microsoft.com/office/drawing/2014/main" id="{BE69B2BA-B8E6-4DA5-AD7A-8E43AAB1C34D}"/>
                </a:ext>
              </a:extLst>
            </p:cNvPr>
            <p:cNvSpPr/>
            <p:nvPr/>
          </p:nvSpPr>
          <p:spPr bwMode="auto">
            <a:xfrm flipH="1" flipV="1">
              <a:off x="5687877"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B7946996-BF55-4BD2-BC80-DB9B9347F090}"/>
              </a:ext>
            </a:extLst>
          </p:cNvPr>
          <p:cNvGrpSpPr/>
          <p:nvPr/>
        </p:nvGrpSpPr>
        <p:grpSpPr>
          <a:xfrm flipV="1">
            <a:off x="2099166" y="4554034"/>
            <a:ext cx="1703157" cy="1703158"/>
            <a:chOff x="5687878" y="2154263"/>
            <a:chExt cx="1193370" cy="1193370"/>
          </a:xfrm>
          <a:solidFill>
            <a:srgbClr val="002050">
              <a:alpha val="30000"/>
            </a:srgbClr>
          </a:solidFill>
        </p:grpSpPr>
        <p:sp>
          <p:nvSpPr>
            <p:cNvPr id="90" name="Cube 89">
              <a:extLst>
                <a:ext uri="{FF2B5EF4-FFF2-40B4-BE49-F238E27FC236}">
                  <a16:creationId xmlns:a16="http://schemas.microsoft.com/office/drawing/2014/main" id="{C6ED89CD-B148-44F0-B50F-907C62D966EE}"/>
                </a:ext>
              </a:extLst>
            </p:cNvPr>
            <p:cNvSpPr/>
            <p:nvPr/>
          </p:nvSpPr>
          <p:spPr bwMode="auto">
            <a:xfrm>
              <a:off x="5687878" y="2154264"/>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ube 90">
              <a:extLst>
                <a:ext uri="{FF2B5EF4-FFF2-40B4-BE49-F238E27FC236}">
                  <a16:creationId xmlns:a16="http://schemas.microsoft.com/office/drawing/2014/main" id="{01C3DEFB-745D-49BD-BD73-CD4E41E2399E}"/>
                </a:ext>
              </a:extLst>
            </p:cNvPr>
            <p:cNvSpPr/>
            <p:nvPr/>
          </p:nvSpPr>
          <p:spPr bwMode="auto">
            <a:xfrm flipH="1" flipV="1">
              <a:off x="5687879" y="2154263"/>
              <a:ext cx="1193369" cy="1193369"/>
            </a:xfrm>
            <a:prstGeom prst="cub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62CD92BA-0D10-4EB2-A4C6-C40573B5995E}"/>
              </a:ext>
            </a:extLst>
          </p:cNvPr>
          <p:cNvSpPr>
            <a:spLocks noGrp="1"/>
          </p:cNvSpPr>
          <p:nvPr>
            <p:ph type="title"/>
          </p:nvPr>
        </p:nvSpPr>
        <p:spPr/>
        <p:txBody>
          <a:bodyPr/>
          <a:lstStyle/>
          <a:p>
            <a:r>
              <a:rPr lang="en-US" dirty="0"/>
              <a:t>Why does it matter for business?</a:t>
            </a:r>
          </a:p>
        </p:txBody>
      </p:sp>
      <p:sp>
        <p:nvSpPr>
          <p:cNvPr id="12" name="TextBox 11">
            <a:extLst>
              <a:ext uri="{FF2B5EF4-FFF2-40B4-BE49-F238E27FC236}">
                <a16:creationId xmlns:a16="http://schemas.microsoft.com/office/drawing/2014/main" id="{D2C56531-81E0-45B8-987C-30173C11B914}"/>
              </a:ext>
            </a:extLst>
          </p:cNvPr>
          <p:cNvSpPr txBox="1"/>
          <p:nvPr/>
        </p:nvSpPr>
        <p:spPr>
          <a:xfrm>
            <a:off x="6097160" y="2906086"/>
            <a:ext cx="5646628" cy="959984"/>
          </a:xfrm>
          <a:prstGeom prst="rect">
            <a:avLst/>
          </a:prstGeom>
          <a:noFill/>
        </p:spPr>
        <p:txBody>
          <a:bodyPr wrap="square" lIns="0" tIns="0" rIns="0" bIns="0" rtlCol="0" anchor="ctr">
            <a:noAutofit/>
          </a:bodyPr>
          <a:lstStyle/>
          <a:p>
            <a:pPr defTabSz="914225">
              <a:spcAft>
                <a:spcPts val="600"/>
              </a:spcAft>
            </a:pPr>
            <a:r>
              <a:rPr lang="en-US" sz="2353" dirty="0">
                <a:solidFill>
                  <a:srgbClr val="002050"/>
                </a:solidFill>
                <a:latin typeface="Segoe UI Semibold" panose="020B0702040204020203" pitchFamily="34" charset="0"/>
                <a:cs typeface="Segoe UI Semibold" panose="020B0702040204020203" pitchFamily="34" charset="0"/>
              </a:rPr>
              <a:t>$280B in banking industry fines</a:t>
            </a:r>
            <a:br>
              <a:rPr lang="en-US" sz="2353" dirty="0">
                <a:solidFill>
                  <a:srgbClr val="002050"/>
                </a:solidFill>
                <a:latin typeface="Segoe UI Semibold" panose="020B0702040204020203" pitchFamily="34" charset="0"/>
                <a:cs typeface="Segoe UI Semibold" panose="020B0702040204020203" pitchFamily="34" charset="0"/>
              </a:rPr>
            </a:br>
            <a:r>
              <a:rPr lang="en-US" sz="2353" dirty="0">
                <a:solidFill>
                  <a:srgbClr val="002050"/>
                </a:solidFill>
                <a:latin typeface="+mj-lt"/>
              </a:rPr>
              <a:t>since 2009</a:t>
            </a:r>
          </a:p>
        </p:txBody>
      </p:sp>
      <p:sp>
        <p:nvSpPr>
          <p:cNvPr id="93" name="TextBox 92">
            <a:extLst>
              <a:ext uri="{FF2B5EF4-FFF2-40B4-BE49-F238E27FC236}">
                <a16:creationId xmlns:a16="http://schemas.microsoft.com/office/drawing/2014/main" id="{6DB0BD95-4B18-4894-A34F-E5E5876C4966}"/>
              </a:ext>
            </a:extLst>
          </p:cNvPr>
          <p:cNvSpPr txBox="1"/>
          <p:nvPr/>
        </p:nvSpPr>
        <p:spPr>
          <a:xfrm>
            <a:off x="6097160" y="5115826"/>
            <a:ext cx="5646628" cy="959984"/>
          </a:xfrm>
          <a:prstGeom prst="rect">
            <a:avLst/>
          </a:prstGeom>
          <a:noFill/>
        </p:spPr>
        <p:txBody>
          <a:bodyPr wrap="square" lIns="0" tIns="0" rIns="0" bIns="0" rtlCol="0" anchor="ctr">
            <a:noAutofit/>
          </a:bodyPr>
          <a:lstStyle/>
          <a:p>
            <a:pPr defTabSz="914225">
              <a:spcAft>
                <a:spcPts val="600"/>
              </a:spcAft>
            </a:pPr>
            <a:r>
              <a:rPr lang="en-US" sz="2353" dirty="0">
                <a:solidFill>
                  <a:srgbClr val="002050"/>
                </a:solidFill>
                <a:latin typeface="Segoe UI Semibold" panose="020B0702040204020203" pitchFamily="34" charset="0"/>
                <a:cs typeface="Segoe UI Semibold" panose="020B0702040204020203" pitchFamily="34" charset="0"/>
              </a:rPr>
              <a:t>48M illnesses from contaminated food</a:t>
            </a:r>
          </a:p>
          <a:p>
            <a:pPr defTabSz="914225">
              <a:spcAft>
                <a:spcPts val="600"/>
              </a:spcAft>
            </a:pPr>
            <a:r>
              <a:rPr lang="en-US" sz="2353" dirty="0">
                <a:solidFill>
                  <a:srgbClr val="002050"/>
                </a:solidFill>
                <a:latin typeface="+mj-lt"/>
                <a:cs typeface="Segoe UI Semibold" panose="020B0702040204020203" pitchFamily="34" charset="0"/>
              </a:rPr>
              <a:t>in the U.S. each year</a:t>
            </a:r>
          </a:p>
        </p:txBody>
      </p:sp>
      <p:sp>
        <p:nvSpPr>
          <p:cNvPr id="95" name="TextBox 94">
            <a:extLst>
              <a:ext uri="{FF2B5EF4-FFF2-40B4-BE49-F238E27FC236}">
                <a16:creationId xmlns:a16="http://schemas.microsoft.com/office/drawing/2014/main" id="{287F613D-AD21-4D4B-B2CD-98B2BA3FC79A}"/>
              </a:ext>
            </a:extLst>
          </p:cNvPr>
          <p:cNvSpPr txBox="1"/>
          <p:nvPr/>
        </p:nvSpPr>
        <p:spPr>
          <a:xfrm>
            <a:off x="6097159" y="4010955"/>
            <a:ext cx="5646628" cy="959984"/>
          </a:xfrm>
          <a:prstGeom prst="rect">
            <a:avLst/>
          </a:prstGeom>
          <a:noFill/>
        </p:spPr>
        <p:txBody>
          <a:bodyPr wrap="square" lIns="0" tIns="0" rIns="0" bIns="0" rtlCol="0" anchor="ctr">
            <a:noAutofit/>
          </a:bodyPr>
          <a:lstStyle/>
          <a:p>
            <a:pPr defTabSz="914225">
              <a:spcAft>
                <a:spcPts val="600"/>
              </a:spcAft>
            </a:pPr>
            <a:r>
              <a:rPr lang="en-US" sz="2353" dirty="0">
                <a:solidFill>
                  <a:srgbClr val="002050"/>
                </a:solidFill>
                <a:latin typeface="Segoe UI Semibold" panose="020B0702040204020203" pitchFamily="34" charset="0"/>
                <a:cs typeface="Segoe UI Semibold" panose="020B0702040204020203" pitchFamily="34" charset="0"/>
              </a:rPr>
              <a:t>$21B cost of tax return fraud </a:t>
            </a:r>
            <a:r>
              <a:rPr lang="en-US" sz="2353" dirty="0">
                <a:solidFill>
                  <a:srgbClr val="002050"/>
                </a:solidFill>
                <a:latin typeface="+mj-lt"/>
                <a:cs typeface="Segoe UI Semibold" panose="020B0702040204020203" pitchFamily="34" charset="0"/>
              </a:rPr>
              <a:t>in the U.S.</a:t>
            </a:r>
            <a:endParaRPr lang="en-US" sz="2353" dirty="0">
              <a:solidFill>
                <a:srgbClr val="002050"/>
              </a:solidFill>
              <a:latin typeface="+mj-lt"/>
            </a:endParaRPr>
          </a:p>
        </p:txBody>
      </p:sp>
      <p:cxnSp>
        <p:nvCxnSpPr>
          <p:cNvPr id="99" name="Straight Connector 98">
            <a:extLst>
              <a:ext uri="{FF2B5EF4-FFF2-40B4-BE49-F238E27FC236}">
                <a16:creationId xmlns:a16="http://schemas.microsoft.com/office/drawing/2014/main" id="{EBCDBEF0-2F79-4575-A9CD-C8EA1C0D2E49}"/>
              </a:ext>
            </a:extLst>
          </p:cNvPr>
          <p:cNvCxnSpPr>
            <a:cxnSpLocks/>
          </p:cNvCxnSpPr>
          <p:nvPr/>
        </p:nvCxnSpPr>
        <p:spPr>
          <a:xfrm flipH="1">
            <a:off x="6097161" y="5043381"/>
            <a:ext cx="5215317"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5854845-7DEB-4671-B2D8-433B1AB11C92}"/>
              </a:ext>
            </a:extLst>
          </p:cNvPr>
          <p:cNvCxnSpPr>
            <a:cxnSpLocks/>
          </p:cNvCxnSpPr>
          <p:nvPr/>
        </p:nvCxnSpPr>
        <p:spPr>
          <a:xfrm flipH="1">
            <a:off x="6097161" y="3938512"/>
            <a:ext cx="5215317"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354C81A-4B02-4C7E-9259-806994366442}"/>
              </a:ext>
            </a:extLst>
          </p:cNvPr>
          <p:cNvCxnSpPr>
            <a:cxnSpLocks/>
          </p:cNvCxnSpPr>
          <p:nvPr/>
        </p:nvCxnSpPr>
        <p:spPr>
          <a:xfrm flipH="1">
            <a:off x="4975469" y="2681979"/>
            <a:ext cx="5215317"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 Placeholder 2">
            <a:extLst>
              <a:ext uri="{FF2B5EF4-FFF2-40B4-BE49-F238E27FC236}">
                <a16:creationId xmlns:a16="http://schemas.microsoft.com/office/drawing/2014/main" id="{5F167CC0-0458-4B72-BE35-343316029DC3}"/>
              </a:ext>
            </a:extLst>
          </p:cNvPr>
          <p:cNvSpPr txBox="1">
            <a:spLocks/>
          </p:cNvSpPr>
          <p:nvPr/>
        </p:nvSpPr>
        <p:spPr>
          <a:xfrm>
            <a:off x="4975469" y="1618085"/>
            <a:ext cx="6768320" cy="965524"/>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137">
                <a:solidFill>
                  <a:srgbClr val="002050"/>
                </a:solidFill>
                <a:cs typeface="Segoe UI Semibold" panose="020B0702040204020203" pitchFamily="34" charset="0"/>
              </a:rPr>
              <a:t>There is massive opportunity to improve shared business processes:</a:t>
            </a:r>
            <a:endParaRPr lang="en-US" sz="3137" dirty="0">
              <a:solidFill>
                <a:srgbClr val="002050"/>
              </a:solidFill>
              <a:cs typeface="Segoe UI Semibold" panose="020B0702040204020203" pitchFamily="34" charset="0"/>
            </a:endParaRPr>
          </a:p>
        </p:txBody>
      </p:sp>
    </p:spTree>
    <p:extLst>
      <p:ext uri="{BB962C8B-B14F-4D97-AF65-F5344CB8AC3E}">
        <p14:creationId xmlns:p14="http://schemas.microsoft.com/office/powerpoint/2010/main" val="25411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101600"/>
            <a:ext cx="11912600" cy="6642100"/>
          </a:xfrm>
          <a:prstGeom prst="rect">
            <a:avLst/>
          </a:prstGeom>
        </p:spPr>
      </p:pic>
      <p:sp>
        <p:nvSpPr>
          <p:cNvPr id="2" name="Title 1">
            <a:extLst>
              <a:ext uri="{FF2B5EF4-FFF2-40B4-BE49-F238E27FC236}">
                <a16:creationId xmlns:a16="http://schemas.microsoft.com/office/drawing/2014/main" id="{D90E0D89-4A45-41EC-9D2F-15CE4E6235A9}"/>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5DDA1C1-261A-4A57-AB05-CDE16F5373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3034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p:txBody>
          <a:bodyPr>
            <a:normAutofit fontScale="90000"/>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419442" y="1663063"/>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1097280" y="190919"/>
            <a:ext cx="10828020" cy="1205801"/>
          </a:xfrm>
        </p:spPr>
        <p:txBody>
          <a:bodyPr>
            <a:noAutofit/>
          </a:bodyPr>
          <a:lstStyle/>
          <a:p>
            <a:r>
              <a:rPr lang="en-US" sz="3200" dirty="0"/>
              <a:t>Release Cycle 18 months </a:t>
            </a:r>
            <a:r>
              <a:rPr lang="en-US" sz="3200" dirty="0">
                <a:sym typeface="Wingdings" panose="05000000000000000000" pitchFamily="2" charset="2"/>
              </a:rPr>
              <a:t> 4 weeks</a:t>
            </a:r>
            <a:br>
              <a:rPr lang="en-US" sz="3200" dirty="0"/>
            </a:br>
            <a:r>
              <a:rPr lang="en-US" sz="3200" dirty="0"/>
              <a:t>Hotfix 6 week </a:t>
            </a:r>
            <a:r>
              <a:rPr lang="en-US" sz="3200" dirty="0">
                <a:sym typeface="Wingdings" panose="05000000000000000000" pitchFamily="2" charset="2"/>
              </a:rPr>
              <a:t> Same Day</a:t>
            </a:r>
            <a:br>
              <a:rPr lang="en-US" sz="3200" dirty="0">
                <a:sym typeface="Wingdings" panose="05000000000000000000" pitchFamily="2" charset="2"/>
              </a:rPr>
            </a:br>
            <a:r>
              <a:rPr lang="en-US" sz="3200" dirty="0">
                <a:sym typeface="Wingdings" panose="05000000000000000000" pitchFamily="2" charset="2"/>
              </a:rPr>
              <a:t>Investment  3 weeks</a:t>
            </a:r>
            <a:endParaRPr lang="en-US" sz="3200"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2103734" y="1476375"/>
            <a:ext cx="8044858" cy="474345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Containerization</a:t>
            </a:r>
          </a:p>
        </p:txBody>
      </p:sp>
      <p:sp>
        <p:nvSpPr>
          <p:cNvPr id="16" name="Content Placeholder 15">
            <a:extLst>
              <a:ext uri="{FF2B5EF4-FFF2-40B4-BE49-F238E27FC236}">
                <a16:creationId xmlns:a16="http://schemas.microsoft.com/office/drawing/2014/main" id="{B58A538D-46E0-4044-9500-012B15948B34}"/>
              </a:ext>
            </a:extLst>
          </p:cNvPr>
          <p:cNvSpPr>
            <a:spLocks noGrp="1"/>
          </p:cNvSpPr>
          <p:nvPr>
            <p:ph idx="1"/>
          </p:nvPr>
        </p:nvSpPr>
        <p:spPr/>
        <p:txBody>
          <a:bodyPr/>
          <a:lstStyle/>
          <a:p>
            <a:endParaRPr lang="en-US"/>
          </a:p>
        </p:txBody>
      </p:sp>
      <p:sp>
        <p:nvSpPr>
          <p:cNvPr id="3" name="Text Placeholder 2"/>
          <p:cNvSpPr>
            <a:spLocks noGrp="1"/>
          </p:cNvSpPr>
          <p:nvPr>
            <p:ph type="body" sz="quarter" idx="4294967295"/>
          </p:nvPr>
        </p:nvSpPr>
        <p:spPr>
          <a:xfrm>
            <a:off x="614856" y="1772471"/>
            <a:ext cx="4978400" cy="4430712"/>
          </a:xfrm>
        </p:spPr>
        <p:txBody>
          <a:bodyPr>
            <a:normAutofit fontScale="92500" lnSpcReduction="10000"/>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343246" y="130469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228" y="582803"/>
            <a:ext cx="9382125" cy="514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60879" y="5892311"/>
            <a:ext cx="8521916" cy="369322"/>
          </a:xfrm>
          <a:prstGeom prst="rect">
            <a:avLst/>
          </a:prstGeom>
        </p:spPr>
        <p:txBody>
          <a:bodyPr wrap="square"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653C-5B38-42A2-958E-295F96D4935D}"/>
              </a:ext>
            </a:extLst>
          </p:cNvPr>
          <p:cNvSpPr>
            <a:spLocks noGrp="1"/>
          </p:cNvSpPr>
          <p:nvPr>
            <p:ph type="title"/>
          </p:nvPr>
        </p:nvSpPr>
        <p:spPr/>
        <p:txBody>
          <a:bodyPr/>
          <a:lstStyle/>
          <a:p>
            <a:r>
              <a:rPr lang="en-US" sz="3578"/>
              <a:t>Customers typically have four key questions when starting any blockchain project</a:t>
            </a:r>
          </a:p>
        </p:txBody>
      </p:sp>
      <p:sp>
        <p:nvSpPr>
          <p:cNvPr id="42" name="Cube 41">
            <a:extLst>
              <a:ext uri="{FF2B5EF4-FFF2-40B4-BE49-F238E27FC236}">
                <a16:creationId xmlns:a16="http://schemas.microsoft.com/office/drawing/2014/main" id="{58039FA6-7F10-4EF1-BB2A-0F49FF935BD5}"/>
              </a:ext>
            </a:extLst>
          </p:cNvPr>
          <p:cNvSpPr/>
          <p:nvPr/>
        </p:nvSpPr>
        <p:spPr bwMode="auto">
          <a:xfrm>
            <a:off x="452282" y="2125848"/>
            <a:ext cx="3079255" cy="2913276"/>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3" name="TextBox 42">
            <a:extLst>
              <a:ext uri="{FF2B5EF4-FFF2-40B4-BE49-F238E27FC236}">
                <a16:creationId xmlns:a16="http://schemas.microsoft.com/office/drawing/2014/main" id="{F8728E95-A8A3-43B1-9359-5E54564F4E96}"/>
              </a:ext>
            </a:extLst>
          </p:cNvPr>
          <p:cNvSpPr txBox="1"/>
          <p:nvPr/>
        </p:nvSpPr>
        <p:spPr>
          <a:xfrm>
            <a:off x="693377" y="2437812"/>
            <a:ext cx="2077310" cy="2587385"/>
          </a:xfrm>
          <a:prstGeom prst="rect">
            <a:avLst/>
          </a:prstGeom>
          <a:noFill/>
        </p:spPr>
        <p:txBody>
          <a:bodyPr wrap="square" lIns="0" tIns="0" rIns="0" bIns="0" rtlCol="0" anchor="ctr">
            <a:noAutofit/>
          </a:bodyPr>
          <a:lstStyle/>
          <a:p>
            <a:pPr algn="ctr" defTabSz="914225">
              <a:spcAft>
                <a:spcPts val="600"/>
              </a:spcAft>
            </a:pPr>
            <a:r>
              <a:rPr lang="en-US" dirty="0">
                <a:solidFill>
                  <a:schemeClr val="bg1"/>
                </a:solidFill>
                <a:latin typeface="Segoe UI Semilight"/>
                <a:cs typeface="Segoe UI Semibold" panose="020B0702040204020203" pitchFamily="34" charset="0"/>
              </a:rPr>
              <a:t>Is blockchain the right fit?</a:t>
            </a:r>
          </a:p>
        </p:txBody>
      </p:sp>
      <p:sp>
        <p:nvSpPr>
          <p:cNvPr id="44" name="Cube 43">
            <a:extLst>
              <a:ext uri="{FF2B5EF4-FFF2-40B4-BE49-F238E27FC236}">
                <a16:creationId xmlns:a16="http://schemas.microsoft.com/office/drawing/2014/main" id="{09C7ECEC-4E3A-4302-A5D1-3CCBF13D8688}"/>
              </a:ext>
            </a:extLst>
          </p:cNvPr>
          <p:cNvSpPr/>
          <p:nvPr/>
        </p:nvSpPr>
        <p:spPr bwMode="auto">
          <a:xfrm>
            <a:off x="3186436" y="2125848"/>
            <a:ext cx="3079255" cy="2913276"/>
          </a:xfrm>
          <a:prstGeom prst="cube">
            <a:avLst>
              <a:gd name="adj" fmla="val 17452"/>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5" name="TextBox 44">
            <a:extLst>
              <a:ext uri="{FF2B5EF4-FFF2-40B4-BE49-F238E27FC236}">
                <a16:creationId xmlns:a16="http://schemas.microsoft.com/office/drawing/2014/main" id="{7F8D54A3-4005-40FA-A6AC-DC3CF2529CBC}"/>
              </a:ext>
            </a:extLst>
          </p:cNvPr>
          <p:cNvSpPr txBox="1"/>
          <p:nvPr/>
        </p:nvSpPr>
        <p:spPr>
          <a:xfrm>
            <a:off x="3340117" y="2448944"/>
            <a:ext cx="2308610" cy="2590180"/>
          </a:xfrm>
          <a:prstGeom prst="rect">
            <a:avLst/>
          </a:prstGeom>
          <a:noFill/>
        </p:spPr>
        <p:txBody>
          <a:bodyPr wrap="square" lIns="0" tIns="0" rIns="0" bIns="0" rtlCol="0" anchor="ctr">
            <a:noAutofit/>
          </a:bodyPr>
          <a:lstStyle/>
          <a:p>
            <a:pPr algn="ctr" defTabSz="914225">
              <a:spcAft>
                <a:spcPts val="600"/>
              </a:spcAft>
            </a:pPr>
            <a:r>
              <a:rPr lang="en-US" dirty="0">
                <a:solidFill>
                  <a:schemeClr val="bg1"/>
                </a:solidFill>
                <a:latin typeface="Segoe UI Semilight"/>
                <a:cs typeface="Segoe UI Semibold" panose="020B0702040204020203" pitchFamily="34" charset="0"/>
              </a:rPr>
              <a:t>What do I need </a:t>
            </a:r>
            <a:br>
              <a:rPr lang="en-US" dirty="0">
                <a:solidFill>
                  <a:schemeClr val="bg1"/>
                </a:solidFill>
                <a:latin typeface="Segoe UI Semilight"/>
                <a:cs typeface="Segoe UI Semibold" panose="020B0702040204020203" pitchFamily="34" charset="0"/>
              </a:rPr>
            </a:br>
            <a:r>
              <a:rPr lang="en-US" dirty="0">
                <a:solidFill>
                  <a:schemeClr val="bg1"/>
                </a:solidFill>
                <a:latin typeface="Segoe UI Semilight"/>
                <a:cs typeface="Segoe UI Semibold" panose="020B0702040204020203" pitchFamily="34" charset="0"/>
              </a:rPr>
              <a:t>to </a:t>
            </a:r>
            <a:r>
              <a:rPr lang="en-US">
                <a:solidFill>
                  <a:schemeClr val="bg1"/>
                </a:solidFill>
                <a:latin typeface="Segoe UI Semilight"/>
                <a:cs typeface="Segoe UI Semibold" panose="020B0702040204020203" pitchFamily="34" charset="0"/>
              </a:rPr>
              <a:t>get started</a:t>
            </a:r>
            <a:r>
              <a:rPr lang="en-US" dirty="0">
                <a:solidFill>
                  <a:schemeClr val="bg1"/>
                </a:solidFill>
                <a:latin typeface="Segoe UI Semilight"/>
                <a:cs typeface="Segoe UI Semibold" panose="020B0702040204020203" pitchFamily="34" charset="0"/>
              </a:rPr>
              <a:t>?</a:t>
            </a:r>
          </a:p>
        </p:txBody>
      </p:sp>
      <p:sp>
        <p:nvSpPr>
          <p:cNvPr id="46" name="Cube 45">
            <a:extLst>
              <a:ext uri="{FF2B5EF4-FFF2-40B4-BE49-F238E27FC236}">
                <a16:creationId xmlns:a16="http://schemas.microsoft.com/office/drawing/2014/main" id="{967EEDBF-C3AF-4794-B5B6-460A57065A93}"/>
              </a:ext>
            </a:extLst>
          </p:cNvPr>
          <p:cNvSpPr/>
          <p:nvPr/>
        </p:nvSpPr>
        <p:spPr bwMode="auto">
          <a:xfrm>
            <a:off x="5920591" y="2125848"/>
            <a:ext cx="3079255" cy="2913276"/>
          </a:xfrm>
          <a:prstGeom prst="cube">
            <a:avLst>
              <a:gd name="adj" fmla="val 17452"/>
            </a:avLst>
          </a:prstGeom>
          <a:solidFill>
            <a:srgbClr val="002050"/>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7" name="TextBox 46">
            <a:extLst>
              <a:ext uri="{FF2B5EF4-FFF2-40B4-BE49-F238E27FC236}">
                <a16:creationId xmlns:a16="http://schemas.microsoft.com/office/drawing/2014/main" id="{09695E43-C664-4A8F-8758-B7F8E4A010A7}"/>
              </a:ext>
            </a:extLst>
          </p:cNvPr>
          <p:cNvSpPr txBox="1"/>
          <p:nvPr/>
        </p:nvSpPr>
        <p:spPr>
          <a:xfrm>
            <a:off x="5974013" y="2437812"/>
            <a:ext cx="2472755" cy="2587385"/>
          </a:xfrm>
          <a:prstGeom prst="rect">
            <a:avLst/>
          </a:prstGeom>
          <a:noFill/>
        </p:spPr>
        <p:txBody>
          <a:bodyPr wrap="square" lIns="0" tIns="0" rIns="0" bIns="0" rtlCol="0" anchor="ctr">
            <a:noAutofit/>
          </a:bodyPr>
          <a:lstStyle/>
          <a:p>
            <a:pPr algn="ctr" defTabSz="914225">
              <a:spcAft>
                <a:spcPts val="600"/>
              </a:spcAft>
            </a:pPr>
            <a:r>
              <a:rPr lang="en-US" dirty="0">
                <a:solidFill>
                  <a:schemeClr val="bg1"/>
                </a:solidFill>
                <a:cs typeface="Segoe UI Semibold" panose="020B0702040204020203" pitchFamily="34" charset="0"/>
              </a:rPr>
              <a:t>How do I connect to my existing infrastructure?</a:t>
            </a:r>
          </a:p>
        </p:txBody>
      </p:sp>
      <p:sp>
        <p:nvSpPr>
          <p:cNvPr id="48" name="Cube 47">
            <a:extLst>
              <a:ext uri="{FF2B5EF4-FFF2-40B4-BE49-F238E27FC236}">
                <a16:creationId xmlns:a16="http://schemas.microsoft.com/office/drawing/2014/main" id="{7C50524A-8289-4A40-A09D-63E221FE96E7}"/>
              </a:ext>
            </a:extLst>
          </p:cNvPr>
          <p:cNvSpPr/>
          <p:nvPr/>
        </p:nvSpPr>
        <p:spPr bwMode="auto">
          <a:xfrm>
            <a:off x="8654747" y="2125848"/>
            <a:ext cx="3079255" cy="2913276"/>
          </a:xfrm>
          <a:prstGeom prst="cube">
            <a:avLst>
              <a:gd name="adj" fmla="val 17452"/>
            </a:avLst>
          </a:prstGeom>
          <a:solidFill>
            <a:srgbClr val="002050"/>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49" name="TextBox 48">
            <a:extLst>
              <a:ext uri="{FF2B5EF4-FFF2-40B4-BE49-F238E27FC236}">
                <a16:creationId xmlns:a16="http://schemas.microsoft.com/office/drawing/2014/main" id="{954B5A00-BEAF-4BA8-8F10-8E9B4E6227D5}"/>
              </a:ext>
            </a:extLst>
          </p:cNvPr>
          <p:cNvSpPr txBox="1"/>
          <p:nvPr/>
        </p:nvSpPr>
        <p:spPr>
          <a:xfrm>
            <a:off x="8779836" y="2423882"/>
            <a:ext cx="2300390" cy="2587385"/>
          </a:xfrm>
          <a:prstGeom prst="rect">
            <a:avLst/>
          </a:prstGeom>
          <a:noFill/>
        </p:spPr>
        <p:txBody>
          <a:bodyPr wrap="square" lIns="0" tIns="0" rIns="0" bIns="0" rtlCol="0" anchor="ctr">
            <a:noAutofit/>
          </a:bodyPr>
          <a:lstStyle/>
          <a:p>
            <a:pPr algn="ctr" defTabSz="914225">
              <a:spcAft>
                <a:spcPts val="600"/>
              </a:spcAft>
            </a:pPr>
            <a:r>
              <a:rPr lang="en-US" dirty="0">
                <a:solidFill>
                  <a:schemeClr val="bg1"/>
                </a:solidFill>
                <a:cs typeface="Segoe UI Semibold" panose="020B0702040204020203" pitchFamily="34" charset="0"/>
              </a:rPr>
              <a:t>What barriers should I expect along the way?</a:t>
            </a:r>
          </a:p>
        </p:txBody>
      </p:sp>
    </p:spTree>
    <p:extLst>
      <p:ext uri="{BB962C8B-B14F-4D97-AF65-F5344CB8AC3E}">
        <p14:creationId xmlns:p14="http://schemas.microsoft.com/office/powerpoint/2010/main" val="9527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97"/>
                                        </p:tgtEl>
                                        <p:attrNameLst>
                                          <p:attrName>style.visibility</p:attrName>
                                        </p:attrNameLst>
                                      </p:cBhvr>
                                      <p:to>
                                        <p:strVal val="visible"/>
                                      </p:to>
                                    </p:set>
                                    <p:anim calcmode="lin" valueType="num">
                                      <p:cBhvr>
                                        <p:cTn id="57" dur="1000" fill="hold"/>
                                        <p:tgtEl>
                                          <p:spTgt spid="197"/>
                                        </p:tgtEl>
                                        <p:attrNameLst>
                                          <p:attrName>ppt_w</p:attrName>
                                        </p:attrNameLst>
                                      </p:cBhvr>
                                      <p:tavLst>
                                        <p:tav tm="0">
                                          <p:val>
                                            <p:fltVal val="0"/>
                                          </p:val>
                                        </p:tav>
                                        <p:tav tm="100000">
                                          <p:val>
                                            <p:strVal val="#ppt_w"/>
                                          </p:val>
                                        </p:tav>
                                      </p:tavLst>
                                    </p:anim>
                                    <p:anim calcmode="lin" valueType="num">
                                      <p:cBhvr>
                                        <p:cTn id="58" dur="1000" fill="hold"/>
                                        <p:tgtEl>
                                          <p:spTgt spid="197"/>
                                        </p:tgtEl>
                                        <p:attrNameLst>
                                          <p:attrName>ppt_h</p:attrName>
                                        </p:attrNameLst>
                                      </p:cBhvr>
                                      <p:tavLst>
                                        <p:tav tm="0">
                                          <p:val>
                                            <p:fltVal val="0"/>
                                          </p:val>
                                        </p:tav>
                                        <p:tav tm="100000">
                                          <p:val>
                                            <p:strVal val="#ppt_h"/>
                                          </p:val>
                                        </p:tav>
                                      </p:tavLst>
                                    </p:anim>
                                    <p:anim calcmode="lin" valueType="num">
                                      <p:cBhvr>
                                        <p:cTn id="59" dur="1000" fill="hold"/>
                                        <p:tgtEl>
                                          <p:spTgt spid="197"/>
                                        </p:tgtEl>
                                        <p:attrNameLst>
                                          <p:attrName>style.rotation</p:attrName>
                                        </p:attrNameLst>
                                      </p:cBhvr>
                                      <p:tavLst>
                                        <p:tav tm="0">
                                          <p:val>
                                            <p:fltVal val="90"/>
                                          </p:val>
                                        </p:tav>
                                        <p:tav tm="100000">
                                          <p:val>
                                            <p:fltVal val="0"/>
                                          </p:val>
                                        </p:tav>
                                      </p:tavLst>
                                    </p:anim>
                                    <p:animEffect transition="in" filter="fade">
                                      <p:cBhvr>
                                        <p:cTn id="60" dur="1000"/>
                                        <p:tgtEl>
                                          <p:spTgt spid="197"/>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203"/>
                                        </p:tgtEl>
                                        <p:attrNameLst>
                                          <p:attrName>style.visibility</p:attrName>
                                        </p:attrNameLst>
                                      </p:cBhvr>
                                      <p:to>
                                        <p:strVal val="visible"/>
                                      </p:to>
                                    </p:set>
                                    <p:anim calcmode="lin" valueType="num">
                                      <p:cBhvr>
                                        <p:cTn id="65" dur="1000" fill="hold"/>
                                        <p:tgtEl>
                                          <p:spTgt spid="203"/>
                                        </p:tgtEl>
                                        <p:attrNameLst>
                                          <p:attrName>ppt_w</p:attrName>
                                        </p:attrNameLst>
                                      </p:cBhvr>
                                      <p:tavLst>
                                        <p:tav tm="0">
                                          <p:val>
                                            <p:fltVal val="0"/>
                                          </p:val>
                                        </p:tav>
                                        <p:tav tm="100000">
                                          <p:val>
                                            <p:strVal val="#ppt_w"/>
                                          </p:val>
                                        </p:tav>
                                      </p:tavLst>
                                    </p:anim>
                                    <p:anim calcmode="lin" valueType="num">
                                      <p:cBhvr>
                                        <p:cTn id="66" dur="1000" fill="hold"/>
                                        <p:tgtEl>
                                          <p:spTgt spid="203"/>
                                        </p:tgtEl>
                                        <p:attrNameLst>
                                          <p:attrName>ppt_h</p:attrName>
                                        </p:attrNameLst>
                                      </p:cBhvr>
                                      <p:tavLst>
                                        <p:tav tm="0">
                                          <p:val>
                                            <p:fltVal val="0"/>
                                          </p:val>
                                        </p:tav>
                                        <p:tav tm="100000">
                                          <p:val>
                                            <p:strVal val="#ppt_h"/>
                                          </p:val>
                                        </p:tav>
                                      </p:tavLst>
                                    </p:anim>
                                    <p:anim calcmode="lin" valueType="num">
                                      <p:cBhvr>
                                        <p:cTn id="67" dur="1000" fill="hold"/>
                                        <p:tgtEl>
                                          <p:spTgt spid="203"/>
                                        </p:tgtEl>
                                        <p:attrNameLst>
                                          <p:attrName>style.rotation</p:attrName>
                                        </p:attrNameLst>
                                      </p:cBhvr>
                                      <p:tavLst>
                                        <p:tav tm="0">
                                          <p:val>
                                            <p:fltVal val="90"/>
                                          </p:val>
                                        </p:tav>
                                        <p:tav tm="100000">
                                          <p:val>
                                            <p:fltVal val="0"/>
                                          </p:val>
                                        </p:tav>
                                      </p:tavLst>
                                    </p:anim>
                                    <p:animEffect transition="in" filter="fade">
                                      <p:cBhvr>
                                        <p:cTn id="68" dur="10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9"/>
                                        </p:tgtEl>
                                        <p:attrNameLst>
                                          <p:attrName>style.visibility</p:attrName>
                                        </p:attrNameLst>
                                      </p:cBhvr>
                                      <p:to>
                                        <p:strVal val="visible"/>
                                      </p:to>
                                    </p:set>
                                    <p:animEffect transition="in" filter="fade">
                                      <p:cBhvr>
                                        <p:cTn id="73" dur="500"/>
                                        <p:tgtEl>
                                          <p:spTgt spid="259"/>
                                        </p:tgtEl>
                                      </p:cBhvr>
                                    </p:animEffect>
                                  </p:childTnLst>
                                </p:cTn>
                              </p:par>
                              <p:par>
                                <p:cTn id="74" presetID="10" presetClass="entr" presetSubtype="0" fill="hold" nodeType="withEffect">
                                  <p:stCondLst>
                                    <p:cond delay="0"/>
                                  </p:stCondLst>
                                  <p:childTnLst>
                                    <p:set>
                                      <p:cBhvr>
                                        <p:cTn id="75" dur="1" fill="hold">
                                          <p:stCondLst>
                                            <p:cond delay="0"/>
                                          </p:stCondLst>
                                        </p:cTn>
                                        <p:tgtEl>
                                          <p:spTgt spid="250"/>
                                        </p:tgtEl>
                                        <p:attrNameLst>
                                          <p:attrName>style.visibility</p:attrName>
                                        </p:attrNameLst>
                                      </p:cBhvr>
                                      <p:to>
                                        <p:strVal val="visible"/>
                                      </p:to>
                                    </p:set>
                                    <p:animEffect transition="in" filter="fade">
                                      <p:cBhvr>
                                        <p:cTn id="76" dur="500"/>
                                        <p:tgtEl>
                                          <p:spTgt spid="250"/>
                                        </p:tgtEl>
                                      </p:cBhvr>
                                    </p:animEffect>
                                  </p:childTnLst>
                                </p:cTn>
                              </p:par>
                              <p:par>
                                <p:cTn id="77" presetID="10" presetClass="entr" presetSubtype="0" fill="hold" nodeType="withEffect">
                                  <p:stCondLst>
                                    <p:cond delay="0"/>
                                  </p:stCondLst>
                                  <p:childTnLst>
                                    <p:set>
                                      <p:cBhvr>
                                        <p:cTn id="78" dur="1" fill="hold">
                                          <p:stCondLst>
                                            <p:cond delay="0"/>
                                          </p:stCondLst>
                                        </p:cTn>
                                        <p:tgtEl>
                                          <p:spTgt spid="206"/>
                                        </p:tgtEl>
                                        <p:attrNameLst>
                                          <p:attrName>style.visibility</p:attrName>
                                        </p:attrNameLst>
                                      </p:cBhvr>
                                      <p:to>
                                        <p:strVal val="visible"/>
                                      </p:to>
                                    </p:set>
                                    <p:animEffect transition="in" filter="fade">
                                      <p:cBhvr>
                                        <p:cTn id="79" dur="500"/>
                                        <p:tgtEl>
                                          <p:spTgt spid="206"/>
                                        </p:tgtEl>
                                      </p:cBhvr>
                                    </p:animEffect>
                                  </p:childTnLst>
                                </p:cTn>
                              </p:par>
                              <p:par>
                                <p:cTn id="80" presetID="10" presetClass="entr" presetSubtype="0" fill="hold" nodeType="withEffect">
                                  <p:stCondLst>
                                    <p:cond delay="0"/>
                                  </p:stCondLst>
                                  <p:childTnLst>
                                    <p:set>
                                      <p:cBhvr>
                                        <p:cTn id="81" dur="1" fill="hold">
                                          <p:stCondLst>
                                            <p:cond delay="0"/>
                                          </p:stCondLst>
                                        </p:cTn>
                                        <p:tgtEl>
                                          <p:spTgt spid="262"/>
                                        </p:tgtEl>
                                        <p:attrNameLst>
                                          <p:attrName>style.visibility</p:attrName>
                                        </p:attrNameLst>
                                      </p:cBhvr>
                                      <p:to>
                                        <p:strVal val="visible"/>
                                      </p:to>
                                    </p:set>
                                    <p:animEffect transition="in" filter="fade">
                                      <p:cBhvr>
                                        <p:cTn id="82" dur="500"/>
                                        <p:tgtEl>
                                          <p:spTgt spid="262"/>
                                        </p:tgtEl>
                                      </p:cBhvr>
                                    </p:animEffect>
                                  </p:childTnLst>
                                </p:cTn>
                              </p:par>
                              <p:par>
                                <p:cTn id="83" presetID="10" presetClass="entr" presetSubtype="0" fill="hold" nodeType="withEffect">
                                  <p:stCondLst>
                                    <p:cond delay="0"/>
                                  </p:stCondLst>
                                  <p:childTnLst>
                                    <p:set>
                                      <p:cBhvr>
                                        <p:cTn id="84" dur="1" fill="hold">
                                          <p:stCondLst>
                                            <p:cond delay="0"/>
                                          </p:stCondLst>
                                        </p:cTn>
                                        <p:tgtEl>
                                          <p:spTgt spid="253"/>
                                        </p:tgtEl>
                                        <p:attrNameLst>
                                          <p:attrName>style.visibility</p:attrName>
                                        </p:attrNameLst>
                                      </p:cBhvr>
                                      <p:to>
                                        <p:strVal val="visible"/>
                                      </p:to>
                                    </p:set>
                                    <p:animEffect transition="in" filter="fade">
                                      <p:cBhvr>
                                        <p:cTn id="85" dur="500"/>
                                        <p:tgtEl>
                                          <p:spTgt spid="253"/>
                                        </p:tgtEl>
                                      </p:cBhvr>
                                    </p:animEffect>
                                  </p:childTnLst>
                                </p:cTn>
                              </p:par>
                              <p:par>
                                <p:cTn id="86" presetID="10" presetClass="entr" presetSubtype="0" fill="hold" nodeType="withEffect">
                                  <p:stCondLst>
                                    <p:cond delay="0"/>
                                  </p:stCondLst>
                                  <p:childTnLst>
                                    <p:set>
                                      <p:cBhvr>
                                        <p:cTn id="87" dur="1" fill="hold">
                                          <p:stCondLst>
                                            <p:cond delay="0"/>
                                          </p:stCondLst>
                                        </p:cTn>
                                        <p:tgtEl>
                                          <p:spTgt spid="207"/>
                                        </p:tgtEl>
                                        <p:attrNameLst>
                                          <p:attrName>style.visibility</p:attrName>
                                        </p:attrNameLst>
                                      </p:cBhvr>
                                      <p:to>
                                        <p:strVal val="visible"/>
                                      </p:to>
                                    </p:set>
                                    <p:animEffect transition="in" filter="fade">
                                      <p:cBhvr>
                                        <p:cTn id="88" dur="500"/>
                                        <p:tgtEl>
                                          <p:spTgt spid="207"/>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276"/>
                                        </p:tgtEl>
                                        <p:attrNameLst>
                                          <p:attrName>style.visibility</p:attrName>
                                        </p:attrNameLst>
                                      </p:cBhvr>
                                      <p:to>
                                        <p:strVal val="visible"/>
                                      </p:to>
                                    </p:set>
                                    <p:animEffect transition="in" filter="fade">
                                      <p:cBhvr>
                                        <p:cTn id="93" dur="2000"/>
                                        <p:tgtEl>
                                          <p:spTgt spid="276"/>
                                        </p:tgtEl>
                                      </p:cBhvr>
                                    </p:animEffect>
                                    <p:anim calcmode="lin" valueType="num">
                                      <p:cBhvr>
                                        <p:cTn id="94" dur="2000" fill="hold"/>
                                        <p:tgtEl>
                                          <p:spTgt spid="276"/>
                                        </p:tgtEl>
                                        <p:attrNameLst>
                                          <p:attrName>ppt_w</p:attrName>
                                        </p:attrNameLst>
                                      </p:cBhvr>
                                      <p:tavLst>
                                        <p:tav tm="0" fmla="#ppt_w*sin(2.5*pi*$)">
                                          <p:val>
                                            <p:fltVal val="0"/>
                                          </p:val>
                                        </p:tav>
                                        <p:tav tm="100000">
                                          <p:val>
                                            <p:fltVal val="1"/>
                                          </p:val>
                                        </p:tav>
                                      </p:tavLst>
                                    </p:anim>
                                    <p:anim calcmode="lin" valueType="num">
                                      <p:cBhvr>
                                        <p:cTn id="95" dur="2000" fill="hold"/>
                                        <p:tgtEl>
                                          <p:spTgt spid="276"/>
                                        </p:tgtEl>
                                        <p:attrNameLst>
                                          <p:attrName>ppt_h</p:attrName>
                                        </p:attrNameLst>
                                      </p:cBhvr>
                                      <p:tavLst>
                                        <p:tav tm="0">
                                          <p:val>
                                            <p:strVal val="#ppt_h"/>
                                          </p:val>
                                        </p:tav>
                                        <p:tav tm="100000">
                                          <p:val>
                                            <p:strVal val="#ppt_h"/>
                                          </p:val>
                                        </p:tav>
                                      </p:tavLst>
                                    </p:anim>
                                  </p:childTnLst>
                                </p:cTn>
                              </p:par>
                              <p:par>
                                <p:cTn id="96" presetID="45" presetClass="entr" presetSubtype="0" fill="hold" grpId="0" nodeType="withEffect">
                                  <p:stCondLst>
                                    <p:cond delay="0"/>
                                  </p:stCondLst>
                                  <p:childTnLst>
                                    <p:set>
                                      <p:cBhvr>
                                        <p:cTn id="97" dur="1" fill="hold">
                                          <p:stCondLst>
                                            <p:cond delay="0"/>
                                          </p:stCondLst>
                                        </p:cTn>
                                        <p:tgtEl>
                                          <p:spTgt spid="198"/>
                                        </p:tgtEl>
                                        <p:attrNameLst>
                                          <p:attrName>style.visibility</p:attrName>
                                        </p:attrNameLst>
                                      </p:cBhvr>
                                      <p:to>
                                        <p:strVal val="visible"/>
                                      </p:to>
                                    </p:set>
                                    <p:animEffect transition="in" filter="fade">
                                      <p:cBhvr>
                                        <p:cTn id="98" dur="2000"/>
                                        <p:tgtEl>
                                          <p:spTgt spid="198"/>
                                        </p:tgtEl>
                                      </p:cBhvr>
                                    </p:animEffect>
                                    <p:anim calcmode="lin" valueType="num">
                                      <p:cBhvr>
                                        <p:cTn id="99" dur="2000" fill="hold"/>
                                        <p:tgtEl>
                                          <p:spTgt spid="198"/>
                                        </p:tgtEl>
                                        <p:attrNameLst>
                                          <p:attrName>ppt_w</p:attrName>
                                        </p:attrNameLst>
                                      </p:cBhvr>
                                      <p:tavLst>
                                        <p:tav tm="0" fmla="#ppt_w*sin(2.5*pi*$)">
                                          <p:val>
                                            <p:fltVal val="0"/>
                                          </p:val>
                                        </p:tav>
                                        <p:tav tm="100000">
                                          <p:val>
                                            <p:fltVal val="1"/>
                                          </p:val>
                                        </p:tav>
                                      </p:tavLst>
                                    </p:anim>
                                    <p:anim calcmode="lin" valueType="num">
                                      <p:cBhvr>
                                        <p:cTn id="100" dur="2000" fill="hold"/>
                                        <p:tgtEl>
                                          <p:spTgt spid="198"/>
                                        </p:tgtEl>
                                        <p:attrNameLst>
                                          <p:attrName>ppt_h</p:attrName>
                                        </p:attrNameLst>
                                      </p:cBhvr>
                                      <p:tavLst>
                                        <p:tav tm="0">
                                          <p:val>
                                            <p:strVal val="#ppt_h"/>
                                          </p:val>
                                        </p:tav>
                                        <p:tav tm="100000">
                                          <p:val>
                                            <p:strVal val="#ppt_h"/>
                                          </p:val>
                                        </p:tav>
                                      </p:tavLst>
                                    </p:anim>
                                  </p:childTnLst>
                                </p:cTn>
                              </p:par>
                              <p:par>
                                <p:cTn id="101" presetID="45" presetClass="entr" presetSubtype="0" fill="hold" nodeType="withEffect">
                                  <p:stCondLst>
                                    <p:cond delay="0"/>
                                  </p:stCondLst>
                                  <p:childTnLst>
                                    <p:set>
                                      <p:cBhvr>
                                        <p:cTn id="102" dur="1" fill="hold">
                                          <p:stCondLst>
                                            <p:cond delay="0"/>
                                          </p:stCondLst>
                                        </p:cTn>
                                        <p:tgtEl>
                                          <p:spTgt spid="243"/>
                                        </p:tgtEl>
                                        <p:attrNameLst>
                                          <p:attrName>style.visibility</p:attrName>
                                        </p:attrNameLst>
                                      </p:cBhvr>
                                      <p:to>
                                        <p:strVal val="visible"/>
                                      </p:to>
                                    </p:set>
                                    <p:animEffect transition="in" filter="fade">
                                      <p:cBhvr>
                                        <p:cTn id="103" dur="2000"/>
                                        <p:tgtEl>
                                          <p:spTgt spid="243"/>
                                        </p:tgtEl>
                                      </p:cBhvr>
                                    </p:animEffect>
                                    <p:anim calcmode="lin" valueType="num">
                                      <p:cBhvr>
                                        <p:cTn id="104" dur="2000" fill="hold"/>
                                        <p:tgtEl>
                                          <p:spTgt spid="243"/>
                                        </p:tgtEl>
                                        <p:attrNameLst>
                                          <p:attrName>ppt_w</p:attrName>
                                        </p:attrNameLst>
                                      </p:cBhvr>
                                      <p:tavLst>
                                        <p:tav tm="0" fmla="#ppt_w*sin(2.5*pi*$)">
                                          <p:val>
                                            <p:fltVal val="0"/>
                                          </p:val>
                                        </p:tav>
                                        <p:tav tm="100000">
                                          <p:val>
                                            <p:fltVal val="1"/>
                                          </p:val>
                                        </p:tav>
                                      </p:tavLst>
                                    </p:anim>
                                    <p:anim calcmode="lin" valueType="num">
                                      <p:cBhvr>
                                        <p:cTn id="105" dur="2000" fill="hold"/>
                                        <p:tgtEl>
                                          <p:spTgt spid="243"/>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56"/>
                                        </p:tgtEl>
                                        <p:attrNameLst>
                                          <p:attrName>style.visibility</p:attrName>
                                        </p:attrNameLst>
                                      </p:cBhvr>
                                      <p:to>
                                        <p:strVal val="visible"/>
                                      </p:to>
                                    </p:set>
                                    <p:animEffect transition="in" filter="fade">
                                      <p:cBhvr>
                                        <p:cTn id="108" dur="2000"/>
                                        <p:tgtEl>
                                          <p:spTgt spid="256"/>
                                        </p:tgtEl>
                                      </p:cBhvr>
                                    </p:animEffect>
                                    <p:anim calcmode="lin" valueType="num">
                                      <p:cBhvr>
                                        <p:cTn id="109" dur="2000" fill="hold"/>
                                        <p:tgtEl>
                                          <p:spTgt spid="256"/>
                                        </p:tgtEl>
                                        <p:attrNameLst>
                                          <p:attrName>ppt_w</p:attrName>
                                        </p:attrNameLst>
                                      </p:cBhvr>
                                      <p:tavLst>
                                        <p:tav tm="0" fmla="#ppt_w*sin(2.5*pi*$)">
                                          <p:val>
                                            <p:fltVal val="0"/>
                                          </p:val>
                                        </p:tav>
                                        <p:tav tm="100000">
                                          <p:val>
                                            <p:fltVal val="1"/>
                                          </p:val>
                                        </p:tav>
                                      </p:tavLst>
                                    </p:anim>
                                    <p:anim calcmode="lin" valueType="num">
                                      <p:cBhvr>
                                        <p:cTn id="110" dur="2000" fill="hold"/>
                                        <p:tgtEl>
                                          <p:spTgt spid="256"/>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65"/>
                                        </p:tgtEl>
                                        <p:attrNameLst>
                                          <p:attrName>style.visibility</p:attrName>
                                        </p:attrNameLst>
                                      </p:cBhvr>
                                      <p:to>
                                        <p:strVal val="visible"/>
                                      </p:to>
                                    </p:set>
                                    <p:animEffect transition="in" filter="fade">
                                      <p:cBhvr>
                                        <p:cTn id="113" dur="2000"/>
                                        <p:tgtEl>
                                          <p:spTgt spid="265"/>
                                        </p:tgtEl>
                                      </p:cBhvr>
                                    </p:animEffect>
                                    <p:anim calcmode="lin" valueType="num">
                                      <p:cBhvr>
                                        <p:cTn id="114" dur="2000" fill="hold"/>
                                        <p:tgtEl>
                                          <p:spTgt spid="265"/>
                                        </p:tgtEl>
                                        <p:attrNameLst>
                                          <p:attrName>ppt_w</p:attrName>
                                        </p:attrNameLst>
                                      </p:cBhvr>
                                      <p:tavLst>
                                        <p:tav tm="0" fmla="#ppt_w*sin(2.5*pi*$)">
                                          <p:val>
                                            <p:fltVal val="0"/>
                                          </p:val>
                                        </p:tav>
                                        <p:tav tm="100000">
                                          <p:val>
                                            <p:fltVal val="1"/>
                                          </p:val>
                                        </p:tav>
                                      </p:tavLst>
                                    </p:anim>
                                    <p:anim calcmode="lin" valueType="num">
                                      <p:cBhvr>
                                        <p:cTn id="115"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26" presetClass="entr" presetSubtype="0" fill="hold" grpId="0" nodeType="clickEffect">
                                  <p:stCondLst>
                                    <p:cond delay="0"/>
                                  </p:stCondLst>
                                  <p:childTnLst>
                                    <p:set>
                                      <p:cBhvr>
                                        <p:cTn id="119" dur="1" fill="hold">
                                          <p:stCondLst>
                                            <p:cond delay="0"/>
                                          </p:stCondLst>
                                        </p:cTn>
                                        <p:tgtEl>
                                          <p:spTgt spid="218"/>
                                        </p:tgtEl>
                                        <p:attrNameLst>
                                          <p:attrName>style.visibility</p:attrName>
                                        </p:attrNameLst>
                                      </p:cBhvr>
                                      <p:to>
                                        <p:strVal val="visible"/>
                                      </p:to>
                                    </p:set>
                                    <p:animEffect transition="in" filter="wipe(down)">
                                      <p:cBhvr>
                                        <p:cTn id="120" dur="580">
                                          <p:stCondLst>
                                            <p:cond delay="0"/>
                                          </p:stCondLst>
                                        </p:cTn>
                                        <p:tgtEl>
                                          <p:spTgt spid="218"/>
                                        </p:tgtEl>
                                      </p:cBhvr>
                                    </p:animEffect>
                                    <p:anim calcmode="lin" valueType="num">
                                      <p:cBhvr>
                                        <p:cTn id="121"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26" dur="26">
                                          <p:stCondLst>
                                            <p:cond delay="650"/>
                                          </p:stCondLst>
                                        </p:cTn>
                                        <p:tgtEl>
                                          <p:spTgt spid="218"/>
                                        </p:tgtEl>
                                      </p:cBhvr>
                                      <p:to x="100000" y="60000"/>
                                    </p:animScale>
                                    <p:animScale>
                                      <p:cBhvr>
                                        <p:cTn id="127" dur="166" decel="50000">
                                          <p:stCondLst>
                                            <p:cond delay="676"/>
                                          </p:stCondLst>
                                        </p:cTn>
                                        <p:tgtEl>
                                          <p:spTgt spid="218"/>
                                        </p:tgtEl>
                                      </p:cBhvr>
                                      <p:to x="100000" y="100000"/>
                                    </p:animScale>
                                    <p:animScale>
                                      <p:cBhvr>
                                        <p:cTn id="128" dur="26">
                                          <p:stCondLst>
                                            <p:cond delay="1312"/>
                                          </p:stCondLst>
                                        </p:cTn>
                                        <p:tgtEl>
                                          <p:spTgt spid="218"/>
                                        </p:tgtEl>
                                      </p:cBhvr>
                                      <p:to x="100000" y="80000"/>
                                    </p:animScale>
                                    <p:animScale>
                                      <p:cBhvr>
                                        <p:cTn id="129" dur="166" decel="50000">
                                          <p:stCondLst>
                                            <p:cond delay="1338"/>
                                          </p:stCondLst>
                                        </p:cTn>
                                        <p:tgtEl>
                                          <p:spTgt spid="218"/>
                                        </p:tgtEl>
                                      </p:cBhvr>
                                      <p:to x="100000" y="100000"/>
                                    </p:animScale>
                                    <p:animScale>
                                      <p:cBhvr>
                                        <p:cTn id="130" dur="26">
                                          <p:stCondLst>
                                            <p:cond delay="1642"/>
                                          </p:stCondLst>
                                        </p:cTn>
                                        <p:tgtEl>
                                          <p:spTgt spid="218"/>
                                        </p:tgtEl>
                                      </p:cBhvr>
                                      <p:to x="100000" y="90000"/>
                                    </p:animScale>
                                    <p:animScale>
                                      <p:cBhvr>
                                        <p:cTn id="131" dur="166" decel="50000">
                                          <p:stCondLst>
                                            <p:cond delay="1668"/>
                                          </p:stCondLst>
                                        </p:cTn>
                                        <p:tgtEl>
                                          <p:spTgt spid="218"/>
                                        </p:tgtEl>
                                      </p:cBhvr>
                                      <p:to x="100000" y="100000"/>
                                    </p:animScale>
                                    <p:animScale>
                                      <p:cBhvr>
                                        <p:cTn id="132" dur="26">
                                          <p:stCondLst>
                                            <p:cond delay="1808"/>
                                          </p:stCondLst>
                                        </p:cTn>
                                        <p:tgtEl>
                                          <p:spTgt spid="218"/>
                                        </p:tgtEl>
                                      </p:cBhvr>
                                      <p:to x="100000" y="95000"/>
                                    </p:animScale>
                                    <p:animScale>
                                      <p:cBhvr>
                                        <p:cTn id="133" dur="166" decel="50000">
                                          <p:stCondLst>
                                            <p:cond delay="1834"/>
                                          </p:stCondLst>
                                        </p:cTn>
                                        <p:tgtEl>
                                          <p:spTgt spid="218"/>
                                        </p:tgtEl>
                                      </p:cBhvr>
                                      <p:to x="100000" y="100000"/>
                                    </p:animScale>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31"/>
                                        </p:tgtEl>
                                        <p:attrNameLst>
                                          <p:attrName>style.visibility</p:attrName>
                                        </p:attrNameLst>
                                      </p:cBhvr>
                                      <p:to>
                                        <p:strVal val="visible"/>
                                      </p:to>
                                    </p:set>
                                    <p:animEffect transition="in" filter="fade">
                                      <p:cBhvr>
                                        <p:cTn id="138" dur="500"/>
                                        <p:tgtEl>
                                          <p:spTgt spid="231"/>
                                        </p:tgtEl>
                                      </p:cBhvr>
                                    </p:animEffect>
                                  </p:childTnLst>
                                </p:cTn>
                              </p:par>
                              <p:par>
                                <p:cTn id="139" presetID="10" presetClass="entr" presetSubtype="0" fill="hold" nodeType="withEffect">
                                  <p:stCondLst>
                                    <p:cond delay="0"/>
                                  </p:stCondLst>
                                  <p:childTnLst>
                                    <p:set>
                                      <p:cBhvr>
                                        <p:cTn id="140" dur="1" fill="hold">
                                          <p:stCondLst>
                                            <p:cond delay="0"/>
                                          </p:stCondLst>
                                        </p:cTn>
                                        <p:tgtEl>
                                          <p:spTgt spid="225"/>
                                        </p:tgtEl>
                                        <p:attrNameLst>
                                          <p:attrName>style.visibility</p:attrName>
                                        </p:attrNameLst>
                                      </p:cBhvr>
                                      <p:to>
                                        <p:strVal val="visible"/>
                                      </p:to>
                                    </p:set>
                                    <p:animEffect transition="in" filter="fade">
                                      <p:cBhvr>
                                        <p:cTn id="141" dur="500"/>
                                        <p:tgtEl>
                                          <p:spTgt spid="225"/>
                                        </p:tgtEl>
                                      </p:cBhvr>
                                    </p:animEffect>
                                  </p:childTnLst>
                                </p:cTn>
                              </p:par>
                              <p:par>
                                <p:cTn id="142" presetID="10" presetClass="entr" presetSubtype="0" fill="hold" nodeType="withEffect">
                                  <p:stCondLst>
                                    <p:cond delay="0"/>
                                  </p:stCondLst>
                                  <p:childTnLst>
                                    <p:set>
                                      <p:cBhvr>
                                        <p:cTn id="143" dur="1" fill="hold">
                                          <p:stCondLst>
                                            <p:cond delay="0"/>
                                          </p:stCondLst>
                                        </p:cTn>
                                        <p:tgtEl>
                                          <p:spTgt spid="219"/>
                                        </p:tgtEl>
                                        <p:attrNameLst>
                                          <p:attrName>style.visibility</p:attrName>
                                        </p:attrNameLst>
                                      </p:cBhvr>
                                      <p:to>
                                        <p:strVal val="visible"/>
                                      </p:to>
                                    </p:set>
                                    <p:animEffect transition="in" filter="fade">
                                      <p:cBhvr>
                                        <p:cTn id="144" dur="500"/>
                                        <p:tgtEl>
                                          <p:spTgt spid="219"/>
                                        </p:tgtEl>
                                      </p:cBhvr>
                                    </p:animEffect>
                                  </p:childTnLst>
                                </p:cTn>
                              </p:par>
                              <p:par>
                                <p:cTn id="145" presetID="10" presetClass="entr" presetSubtype="0" fill="hold" nodeType="withEffect">
                                  <p:stCondLst>
                                    <p:cond delay="0"/>
                                  </p:stCondLst>
                                  <p:childTnLst>
                                    <p:set>
                                      <p:cBhvr>
                                        <p:cTn id="146" dur="1" fill="hold">
                                          <p:stCondLst>
                                            <p:cond delay="0"/>
                                          </p:stCondLst>
                                        </p:cTn>
                                        <p:tgtEl>
                                          <p:spTgt spid="184"/>
                                        </p:tgtEl>
                                        <p:attrNameLst>
                                          <p:attrName>style.visibility</p:attrName>
                                        </p:attrNameLst>
                                      </p:cBhvr>
                                      <p:to>
                                        <p:strVal val="visible"/>
                                      </p:to>
                                    </p:set>
                                    <p:animEffect transition="in" filter="fade">
                                      <p:cBhvr>
                                        <p:cTn id="147" dur="500"/>
                                        <p:tgtEl>
                                          <p:spTgt spid="184"/>
                                        </p:tgtEl>
                                      </p:cBhvr>
                                    </p:animEffect>
                                  </p:childTnLst>
                                </p:cTn>
                              </p:par>
                              <p:par>
                                <p:cTn id="148" presetID="10" presetClass="entr" presetSubtype="0" fill="hold" nodeType="withEffect">
                                  <p:stCondLst>
                                    <p:cond delay="0"/>
                                  </p:stCondLst>
                                  <p:childTnLst>
                                    <p:set>
                                      <p:cBhvr>
                                        <p:cTn id="149" dur="1" fill="hold">
                                          <p:stCondLst>
                                            <p:cond delay="0"/>
                                          </p:stCondLst>
                                        </p:cTn>
                                        <p:tgtEl>
                                          <p:spTgt spid="185"/>
                                        </p:tgtEl>
                                        <p:attrNameLst>
                                          <p:attrName>style.visibility</p:attrName>
                                        </p:attrNameLst>
                                      </p:cBhvr>
                                      <p:to>
                                        <p:strVal val="visible"/>
                                      </p:to>
                                    </p:set>
                                    <p:animEffect transition="in" filter="fade">
                                      <p:cBhvr>
                                        <p:cTn id="150" dur="500"/>
                                        <p:tgtEl>
                                          <p:spTgt spid="185"/>
                                        </p:tgtEl>
                                      </p:cBhvr>
                                    </p:animEffect>
                                  </p:childTnLst>
                                </p:cTn>
                              </p:par>
                              <p:par>
                                <p:cTn id="151" presetID="10" presetClass="entr" presetSubtype="0" fill="hold" nodeType="withEffect">
                                  <p:stCondLst>
                                    <p:cond delay="0"/>
                                  </p:stCondLst>
                                  <p:childTnLst>
                                    <p:set>
                                      <p:cBhvr>
                                        <p:cTn id="152" dur="1" fill="hold">
                                          <p:stCondLst>
                                            <p:cond delay="0"/>
                                          </p:stCondLst>
                                        </p:cTn>
                                        <p:tgtEl>
                                          <p:spTgt spid="222"/>
                                        </p:tgtEl>
                                        <p:attrNameLst>
                                          <p:attrName>style.visibility</p:attrName>
                                        </p:attrNameLst>
                                      </p:cBhvr>
                                      <p:to>
                                        <p:strVal val="visible"/>
                                      </p:to>
                                    </p:set>
                                    <p:animEffect transition="in" filter="fade">
                                      <p:cBhvr>
                                        <p:cTn id="153" dur="500"/>
                                        <p:tgtEl>
                                          <p:spTgt spid="222"/>
                                        </p:tgtEl>
                                      </p:cBhvr>
                                    </p:animEffect>
                                  </p:childTnLst>
                                </p:cTn>
                              </p:par>
                              <p:par>
                                <p:cTn id="154" presetID="10" presetClass="entr" presetSubtype="0" fill="hold" nodeType="withEffect">
                                  <p:stCondLst>
                                    <p:cond delay="0"/>
                                  </p:stCondLst>
                                  <p:childTnLst>
                                    <p:set>
                                      <p:cBhvr>
                                        <p:cTn id="155" dur="1" fill="hold">
                                          <p:stCondLst>
                                            <p:cond delay="0"/>
                                          </p:stCondLst>
                                        </p:cTn>
                                        <p:tgtEl>
                                          <p:spTgt spid="228"/>
                                        </p:tgtEl>
                                        <p:attrNameLst>
                                          <p:attrName>style.visibility</p:attrName>
                                        </p:attrNameLst>
                                      </p:cBhvr>
                                      <p:to>
                                        <p:strVal val="visible"/>
                                      </p:to>
                                    </p:set>
                                    <p:animEffect transition="in" filter="fade">
                                      <p:cBhvr>
                                        <p:cTn id="156" dur="500"/>
                                        <p:tgtEl>
                                          <p:spTgt spid="228"/>
                                        </p:tgtEl>
                                      </p:cBhvr>
                                    </p:animEffect>
                                  </p:childTnLst>
                                </p:cTn>
                              </p:par>
                              <p:par>
                                <p:cTn id="157" presetID="10" presetClass="entr" presetSubtype="0" fill="hold" nodeType="withEffect">
                                  <p:stCondLst>
                                    <p:cond delay="0"/>
                                  </p:stCondLst>
                                  <p:childTnLst>
                                    <p:set>
                                      <p:cBhvr>
                                        <p:cTn id="158" dur="1" fill="hold">
                                          <p:stCondLst>
                                            <p:cond delay="0"/>
                                          </p:stCondLst>
                                        </p:cTn>
                                        <p:tgtEl>
                                          <p:spTgt spid="234"/>
                                        </p:tgtEl>
                                        <p:attrNameLst>
                                          <p:attrName>style.visibility</p:attrName>
                                        </p:attrNameLst>
                                      </p:cBhvr>
                                      <p:to>
                                        <p:strVal val="visible"/>
                                      </p:to>
                                    </p:set>
                                    <p:animEffect transition="in" filter="fade">
                                      <p:cBhvr>
                                        <p:cTn id="159"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7A5D9-D22F-438C-B288-28B8FB0DFF00}"/>
              </a:ext>
            </a:extLst>
          </p:cNvPr>
          <p:cNvPicPr>
            <a:picLocks noChangeAspect="1"/>
          </p:cNvPicPr>
          <p:nvPr/>
        </p:nvPicPr>
        <p:blipFill>
          <a:blip r:embed="rId3"/>
          <a:stretch>
            <a:fillRect/>
          </a:stretch>
        </p:blipFill>
        <p:spPr>
          <a:xfrm>
            <a:off x="1023843" y="1635920"/>
            <a:ext cx="10736975" cy="4614156"/>
          </a:xfrm>
          <a:prstGeom prst="rect">
            <a:avLst/>
          </a:prstGeom>
        </p:spPr>
      </p:pic>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66443" y="884255"/>
            <a:ext cx="11653523" cy="1502842"/>
          </a:xfrm>
        </p:spPr>
        <p:txBody>
          <a:bodyPr>
            <a:normAutofit/>
          </a:bodyPr>
          <a:lstStyle/>
          <a:p>
            <a:pPr marL="0" indent="0">
              <a:buNone/>
            </a:pPr>
            <a:r>
              <a:rPr lang="en-US" sz="3600" dirty="0">
                <a:solidFill>
                  <a:schemeClr val="tx1"/>
                </a:solidFill>
                <a:latin typeface="+mj-lt"/>
              </a:rPr>
              <a:t>Azure Container Service</a:t>
            </a:r>
            <a:endParaRPr lang="en-US" sz="1800" dirty="0">
              <a:solidFill>
                <a:schemeClr val="tx1"/>
              </a:solidFill>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88608" y="827436"/>
            <a:ext cx="5763122" cy="599430"/>
          </a:xfrm>
        </p:spPr>
        <p:txBody>
          <a:bodyPr>
            <a:normAutofit/>
          </a:bodyPr>
          <a:lstStyle/>
          <a:p>
            <a:pPr marL="0" indent="0">
              <a:buNone/>
            </a:pPr>
            <a:r>
              <a:rPr lang="en-US" sz="3600" dirty="0">
                <a:solidFill>
                  <a:schemeClr val="tx1"/>
                </a:solidFill>
                <a:latin typeface="+mj-lt"/>
              </a:rPr>
              <a:t>Chef Automation with Azure</a:t>
            </a:r>
            <a:endParaRPr lang="en-US" sz="1800" dirty="0">
              <a:solidFill>
                <a:schemeClr val="tx1"/>
              </a:solidFill>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https://lh4.googleusercontent.com/9V31_D4EOlyPllpXF3JUpOI90CDYUQ-BK3NU92TGs2H1Xdrp_D-F85kLXr9aBv652iOzP_nJvygbz1V1IrtxYpeXu7HkWHzkoCvTw3Ggxb6XWOoZkRi7XbLfaUqFCPQ92nr8sfUU">
            <a:extLst>
              <a:ext uri="{FF2B5EF4-FFF2-40B4-BE49-F238E27FC236}">
                <a16:creationId xmlns:a16="http://schemas.microsoft.com/office/drawing/2014/main" id="{3AF539B0-F33F-45C2-B3D7-B2A699C751E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8631" y="1428542"/>
            <a:ext cx="5947844" cy="4876800"/>
          </a:xfrm>
          <a:prstGeom prst="rect">
            <a:avLst/>
          </a:prstGeom>
          <a:noFill/>
          <a:ln>
            <a:noFill/>
          </a:ln>
        </p:spPr>
      </p:pic>
    </p:spTree>
    <p:extLst>
      <p:ext uri="{BB962C8B-B14F-4D97-AF65-F5344CB8AC3E}">
        <p14:creationId xmlns:p14="http://schemas.microsoft.com/office/powerpoint/2010/main" val="2881331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34C12-4E95-4B09-AD72-F29040EA28EA}"/>
              </a:ext>
            </a:extLst>
          </p:cNvPr>
          <p:cNvSpPr>
            <a:spLocks noGrp="1"/>
          </p:cNvSpPr>
          <p:nvPr>
            <p:ph type="title"/>
          </p:nvPr>
        </p:nvSpPr>
        <p:spPr/>
        <p:txBody>
          <a:bodyPr/>
          <a:lstStyle/>
          <a:p>
            <a:r>
              <a:rPr lang="en-US" dirty="0"/>
              <a:t>Container Environments in Azure</a:t>
            </a:r>
          </a:p>
        </p:txBody>
      </p:sp>
      <p:sp>
        <p:nvSpPr>
          <p:cNvPr id="3" name="Content Placeholder 2">
            <a:extLst>
              <a:ext uri="{FF2B5EF4-FFF2-40B4-BE49-F238E27FC236}">
                <a16:creationId xmlns:a16="http://schemas.microsoft.com/office/drawing/2014/main" id="{1C5B6B73-EE0A-4514-A0A5-4DFA8865E438}"/>
              </a:ext>
            </a:extLst>
          </p:cNvPr>
          <p:cNvSpPr>
            <a:spLocks noGrp="1"/>
          </p:cNvSpPr>
          <p:nvPr>
            <p:ph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C0D45863-FFE1-4FD1-883F-A566F444ACBE}"/>
              </a:ext>
            </a:extLst>
          </p:cNvPr>
          <p:cNvSpPr txBox="1"/>
          <p:nvPr/>
        </p:nvSpPr>
        <p:spPr>
          <a:xfrm>
            <a:off x="414211" y="1595505"/>
            <a:ext cx="11777790" cy="3874166"/>
          </a:xfrm>
          <a:prstGeom prst="rect">
            <a:avLst/>
          </a:prstGeom>
          <a:noFill/>
        </p:spPr>
        <p:txBody>
          <a:bodyPr wrap="square" lIns="179285" tIns="143428" rIns="179285" bIns="143428" rtlCol="0">
            <a:spAutoFit/>
          </a:bodyPr>
          <a:lstStyle/>
          <a:p>
            <a:pPr marL="336145" indent="-336145">
              <a:buFont typeface="Arial" panose="020B0604020202020204" pitchFamily="34" charset="0"/>
              <a:buChar char="•"/>
            </a:pPr>
            <a:r>
              <a:rPr lang="en-US" sz="3529" dirty="0"/>
              <a:t>Container Optimized VMs - IaaS</a:t>
            </a:r>
          </a:p>
          <a:p>
            <a:pPr marL="336145" indent="-336145">
              <a:buFont typeface="Arial" panose="020B0604020202020204" pitchFamily="34" charset="0"/>
              <a:buChar char="•"/>
            </a:pPr>
            <a:r>
              <a:rPr lang="en-US" sz="3529" dirty="0"/>
              <a:t>Azure Container Instances - Serverless</a:t>
            </a:r>
          </a:p>
          <a:p>
            <a:pPr marL="336145" indent="-336145">
              <a:buFont typeface="Arial" panose="020B0604020202020204" pitchFamily="34" charset="0"/>
              <a:buChar char="•"/>
            </a:pPr>
            <a:r>
              <a:rPr lang="en-US" sz="3529" dirty="0"/>
              <a:t>Azure Container Service – Multi-container Orchestrator</a:t>
            </a:r>
          </a:p>
          <a:p>
            <a:pPr marL="336145" indent="-336145">
              <a:buFont typeface="Arial" panose="020B0604020202020204" pitchFamily="34" charset="0"/>
              <a:buChar char="•"/>
            </a:pPr>
            <a:r>
              <a:rPr lang="en-US" sz="3529" dirty="0"/>
              <a:t>Service Fabric – Multi - Container Orchestrator</a:t>
            </a:r>
          </a:p>
          <a:p>
            <a:pPr marL="336145" indent="-336145">
              <a:buFont typeface="Arial" panose="020B0604020202020204" pitchFamily="34" charset="0"/>
              <a:buChar char="•"/>
            </a:pPr>
            <a:r>
              <a:rPr lang="en-US" sz="3529" dirty="0"/>
              <a:t>Azure App Service – Single Container PaaS</a:t>
            </a:r>
          </a:p>
          <a:p>
            <a:pPr marL="336145" indent="-336145">
              <a:buFont typeface="Arial" panose="020B0604020202020204" pitchFamily="34" charset="0"/>
              <a:buChar char="•"/>
            </a:pPr>
            <a:r>
              <a:rPr lang="en-US" sz="3529" dirty="0"/>
              <a:t>Azure Batch – Batch/HPC Compute</a:t>
            </a:r>
          </a:p>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075528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A272-A4B5-4801-85D3-67D06A6E2778}"/>
              </a:ext>
            </a:extLst>
          </p:cNvPr>
          <p:cNvSpPr>
            <a:spLocks noGrp="1"/>
          </p:cNvSpPr>
          <p:nvPr>
            <p:ph type="title"/>
          </p:nvPr>
        </p:nvSpPr>
        <p:spPr>
          <a:xfrm>
            <a:off x="1097280" y="190920"/>
            <a:ext cx="10058400" cy="1007566"/>
          </a:xfrm>
        </p:spPr>
        <p:txBody>
          <a:bodyPr/>
          <a:lstStyle/>
          <a:p>
            <a:r>
              <a:rPr lang="en-US" dirty="0"/>
              <a:t>Containers in Azure</a:t>
            </a:r>
          </a:p>
        </p:txBody>
      </p:sp>
      <p:pic>
        <p:nvPicPr>
          <p:cNvPr id="3" name="Picture 2">
            <a:extLst>
              <a:ext uri="{FF2B5EF4-FFF2-40B4-BE49-F238E27FC236}">
                <a16:creationId xmlns:a16="http://schemas.microsoft.com/office/drawing/2014/main" id="{565DBD09-D555-4037-BA3C-5521CC12582E}"/>
              </a:ext>
            </a:extLst>
          </p:cNvPr>
          <p:cNvPicPr>
            <a:picLocks noChangeAspect="1"/>
          </p:cNvPicPr>
          <p:nvPr/>
        </p:nvPicPr>
        <p:blipFill>
          <a:blip r:embed="rId3"/>
          <a:stretch>
            <a:fillRect/>
          </a:stretch>
        </p:blipFill>
        <p:spPr>
          <a:xfrm>
            <a:off x="1" y="1300034"/>
            <a:ext cx="12192000" cy="4958723"/>
          </a:xfrm>
          <a:prstGeom prst="rect">
            <a:avLst/>
          </a:prstGeom>
        </p:spPr>
      </p:pic>
    </p:spTree>
    <p:extLst>
      <p:ext uri="{BB962C8B-B14F-4D97-AF65-F5344CB8AC3E}">
        <p14:creationId xmlns:p14="http://schemas.microsoft.com/office/powerpoint/2010/main" val="2843180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34A19-D263-42C0-BCA7-E2BE0614C227}"/>
              </a:ext>
            </a:extLst>
          </p:cNvPr>
          <p:cNvSpPr>
            <a:spLocks noGrp="1"/>
          </p:cNvSpPr>
          <p:nvPr>
            <p:ph type="body" sz="quarter" idx="10"/>
          </p:nvPr>
        </p:nvSpPr>
        <p:spPr>
          <a:xfrm>
            <a:off x="319481" y="1551235"/>
            <a:ext cx="5461698" cy="4397389"/>
          </a:xfrm>
        </p:spPr>
        <p:txBody>
          <a:bodyPr/>
          <a:lstStyle/>
          <a:p>
            <a:r>
              <a:rPr lang="en-US" sz="1961" dirty="0"/>
              <a:t>Get started in seconds with containers and control your infrastructure costs by taking advantage of per-second billing</a:t>
            </a:r>
          </a:p>
          <a:p>
            <a:r>
              <a:rPr lang="en-US" sz="1961" dirty="0"/>
              <a:t>No Virtual Machine (VM) management</a:t>
            </a:r>
          </a:p>
          <a:p>
            <a:r>
              <a:rPr lang="en-US" sz="1961" dirty="0"/>
              <a:t>Skip the need to learn new container orchestration tools—it's just your application, in a container, running in the cloud</a:t>
            </a:r>
          </a:p>
          <a:p>
            <a:r>
              <a:rPr lang="en-US" sz="1961" dirty="0"/>
              <a:t>Enterprise grade security with hypervisor isolation</a:t>
            </a:r>
          </a:p>
          <a:p>
            <a:r>
              <a:rPr lang="en-US" sz="1961" dirty="0"/>
              <a:t>Pay per use - container instances are billed on a per-second, per-vCPU, per-GB of memory</a:t>
            </a:r>
          </a:p>
          <a:p>
            <a:r>
              <a:rPr lang="en-US" sz="1961" dirty="0"/>
              <a:t>Easily deploy images from Docker Hub or Azure Container Registry</a:t>
            </a:r>
          </a:p>
          <a:p>
            <a:endParaRPr lang="en-US" sz="1961" dirty="0"/>
          </a:p>
          <a:p>
            <a:endParaRPr lang="en-US" sz="1961" dirty="0"/>
          </a:p>
          <a:p>
            <a:endParaRPr lang="en-US" dirty="0"/>
          </a:p>
        </p:txBody>
      </p:sp>
      <p:sp>
        <p:nvSpPr>
          <p:cNvPr id="3" name="Title 2">
            <a:extLst>
              <a:ext uri="{FF2B5EF4-FFF2-40B4-BE49-F238E27FC236}">
                <a16:creationId xmlns:a16="http://schemas.microsoft.com/office/drawing/2014/main" id="{BEFB05F9-DAE5-47E9-8032-27FFF3A4F401}"/>
              </a:ext>
            </a:extLst>
          </p:cNvPr>
          <p:cNvSpPr>
            <a:spLocks noGrp="1"/>
          </p:cNvSpPr>
          <p:nvPr>
            <p:ph type="title"/>
          </p:nvPr>
        </p:nvSpPr>
        <p:spPr/>
        <p:txBody>
          <a:bodyPr/>
          <a:lstStyle/>
          <a:p>
            <a:r>
              <a:rPr lang="en-US" dirty="0"/>
              <a:t>Azure Container Instances</a:t>
            </a:r>
          </a:p>
        </p:txBody>
      </p:sp>
      <p:pic>
        <p:nvPicPr>
          <p:cNvPr id="1026" name="Picture 2" descr="https://azurecomcdn.azureedge.net/cvt-7b7a1f709f493cf10b53f624c75b0db0e6a034928d2cf6f917c6e7aae96d5daf/images/page/services/container-instances/start-using-containers.png">
            <a:extLst>
              <a:ext uri="{FF2B5EF4-FFF2-40B4-BE49-F238E27FC236}">
                <a16:creationId xmlns:a16="http://schemas.microsoft.com/office/drawing/2014/main" id="{A2FEF2A0-992B-4656-97EA-E1A923052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2274" y="3793762"/>
            <a:ext cx="3118811" cy="212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azure.microsoft.com/svghandler/container-instances/?width=600&amp;height=315">
            <a:extLst>
              <a:ext uri="{FF2B5EF4-FFF2-40B4-BE49-F238E27FC236}">
                <a16:creationId xmlns:a16="http://schemas.microsoft.com/office/drawing/2014/main" id="{E5485953-5201-43BF-BE3D-C687AE179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6600" y="1571941"/>
            <a:ext cx="3982981" cy="20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00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6194" y="289957"/>
            <a:ext cx="10498886" cy="899537"/>
          </a:xfrm>
        </p:spPr>
        <p:txBody>
          <a:bodyPr/>
          <a:lstStyle/>
          <a:p>
            <a:r>
              <a:rPr lang="en-US" kern="0" dirty="0">
                <a:gradFill>
                  <a:gsLst>
                    <a:gs pos="2917">
                      <a:schemeClr val="tx1"/>
                    </a:gs>
                    <a:gs pos="100000">
                      <a:schemeClr val="tx1"/>
                    </a:gs>
                  </a:gsLst>
                  <a:lin ang="5400000" scaled="0"/>
                </a:gradFill>
                <a:cs typeface="Segoe UI Semibold" panose="020B0702040204020203" pitchFamily="34" charset="0"/>
              </a:rPr>
              <a:t>Azure Container Service</a:t>
            </a:r>
          </a:p>
        </p:txBody>
      </p:sp>
      <p:sp>
        <p:nvSpPr>
          <p:cNvPr id="70" name="TextBox 69"/>
          <p:cNvSpPr txBox="1"/>
          <p:nvPr/>
        </p:nvSpPr>
        <p:spPr>
          <a:xfrm>
            <a:off x="270068" y="1586857"/>
            <a:ext cx="3854081" cy="4804156"/>
          </a:xfrm>
          <a:prstGeom prst="rect">
            <a:avLst/>
          </a:prstGeom>
          <a:solidFill>
            <a:schemeClr val="accent1">
              <a:lumMod val="75000"/>
            </a:schemeClr>
          </a:solidFill>
        </p:spPr>
        <p:txBody>
          <a:bodyPr wrap="square" lIns="179234" tIns="143387" rIns="179234"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dirty="0">
                <a:latin typeface="Segoe UI" panose="020B0502040204020203" pitchFamily="34" charset="0"/>
                <a:cs typeface="Segoe UI" panose="020B0502040204020203" pitchFamily="34" charset="0"/>
              </a:rPr>
              <a:t>Choice of most popular container orchestrators</a:t>
            </a:r>
          </a:p>
        </p:txBody>
      </p:sp>
      <p:sp>
        <p:nvSpPr>
          <p:cNvPr id="71" name="TextBox 70"/>
          <p:cNvSpPr txBox="1"/>
          <p:nvPr/>
        </p:nvSpPr>
        <p:spPr>
          <a:xfrm>
            <a:off x="4156304" y="1591676"/>
            <a:ext cx="3854081" cy="4804156"/>
          </a:xfrm>
          <a:prstGeom prst="rect">
            <a:avLst/>
          </a:prstGeom>
          <a:solidFill>
            <a:schemeClr val="accent1"/>
          </a:solidFill>
        </p:spPr>
        <p:txBody>
          <a:bodyPr wrap="square" lIns="179234" tIns="143387" rIns="179234"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sz="2000" dirty="0">
                <a:latin typeface="Segoe UI" panose="020B0502040204020203" pitchFamily="34" charset="0"/>
                <a:cs typeface="Segoe UI" panose="020B0502040204020203" pitchFamily="34" charset="0"/>
              </a:rPr>
              <a:t>Simplest way to deploy open source container management platforms on Azure</a:t>
            </a:r>
          </a:p>
        </p:txBody>
      </p:sp>
      <p:sp>
        <p:nvSpPr>
          <p:cNvPr id="72" name="TextBox 71"/>
          <p:cNvSpPr txBox="1"/>
          <p:nvPr/>
        </p:nvSpPr>
        <p:spPr>
          <a:xfrm>
            <a:off x="8042556" y="1586857"/>
            <a:ext cx="3854081" cy="4804156"/>
          </a:xfrm>
          <a:prstGeom prst="rect">
            <a:avLst/>
          </a:prstGeom>
          <a:solidFill>
            <a:schemeClr val="accent1">
              <a:lumMod val="75000"/>
            </a:schemeClr>
          </a:solidFill>
        </p:spPr>
        <p:txBody>
          <a:bodyPr wrap="square" lIns="179234" tIns="143387" rIns="179234"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r>
              <a:rPr lang="en-US" dirty="0">
                <a:latin typeface="Segoe UI" panose="020B0502040204020203" pitchFamily="34" charset="0"/>
                <a:cs typeface="Segoe UI" panose="020B0502040204020203" pitchFamily="34" charset="0"/>
              </a:rPr>
              <a:t>Few clicks to enterprise grade container solution</a:t>
            </a:r>
          </a:p>
        </p:txBody>
      </p:sp>
      <p:grpSp>
        <p:nvGrpSpPr>
          <p:cNvPr id="104" name="Group 103"/>
          <p:cNvGrpSpPr/>
          <p:nvPr/>
        </p:nvGrpSpPr>
        <p:grpSpPr>
          <a:xfrm>
            <a:off x="595736" y="2881127"/>
            <a:ext cx="1313404" cy="1642910"/>
            <a:chOff x="6389447" y="3839752"/>
            <a:chExt cx="1313590" cy="1643142"/>
          </a:xfrm>
        </p:grpSpPr>
        <p:grpSp>
          <p:nvGrpSpPr>
            <p:cNvPr id="105" name="Group 104"/>
            <p:cNvGrpSpPr/>
            <p:nvPr/>
          </p:nvGrpSpPr>
          <p:grpSpPr>
            <a:xfrm>
              <a:off x="6389447" y="3839752"/>
              <a:ext cx="1313590" cy="1193080"/>
              <a:chOff x="6559966" y="3839752"/>
              <a:chExt cx="1313590" cy="1193080"/>
            </a:xfrm>
          </p:grpSpPr>
          <p:sp>
            <p:nvSpPr>
              <p:cNvPr id="108"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sp>
            <p:nvSpPr>
              <p:cNvPr id="109"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pic>
            <p:nvPicPr>
              <p:cNvPr id="111" name="Picture 2" descr="https://mesosphere.com/wp-content/uploads/2016/04/logo-horizontal-styl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972" t="28232" r="59508" b="22874"/>
              <a:stretch/>
            </p:blipFill>
            <p:spPr bwMode="auto">
              <a:xfrm>
                <a:off x="6802197" y="3949755"/>
                <a:ext cx="823137" cy="957634"/>
              </a:xfrm>
              <a:prstGeom prst="rect">
                <a:avLst/>
              </a:prstGeom>
              <a:extLst>
                <a:ext uri="{909E8E84-426E-40DD-AFC4-6F175D3DCCD1}">
                  <a14:hiddenFill xmlns:a14="http://schemas.microsoft.com/office/drawing/2010/main">
                    <a:solidFill>
                      <a:srgbClr val="FFFFFF"/>
                    </a:solidFill>
                  </a14:hiddenFill>
                </a:ext>
              </a:extLst>
            </p:spPr>
          </p:pic>
        </p:grpSp>
        <p:sp>
          <p:nvSpPr>
            <p:cNvPr id="106" name="Rectangle 105"/>
            <p:cNvSpPr/>
            <p:nvPr/>
          </p:nvSpPr>
          <p:spPr>
            <a:xfrm>
              <a:off x="6599518" y="5118897"/>
              <a:ext cx="895005" cy="363997"/>
            </a:xfrm>
            <a:prstGeom prst="rect">
              <a:avLst/>
            </a:prstGeom>
          </p:spPr>
          <p:txBody>
            <a:bodyPr wrap="square">
              <a:spAutoFit/>
            </a:bodyPr>
            <a:lstStyle/>
            <a:p>
              <a:pPr defTabSz="896042">
                <a:defRPr/>
              </a:pPr>
              <a:r>
                <a:rPr lang="en-US" sz="1765"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DC/OS</a:t>
              </a:r>
            </a:p>
          </p:txBody>
        </p:sp>
      </p:grpSp>
      <p:grpSp>
        <p:nvGrpSpPr>
          <p:cNvPr id="112" name="Group 111"/>
          <p:cNvGrpSpPr/>
          <p:nvPr/>
        </p:nvGrpSpPr>
        <p:grpSpPr>
          <a:xfrm>
            <a:off x="2469169" y="2855440"/>
            <a:ext cx="1313404" cy="1641733"/>
            <a:chOff x="8413698" y="3840929"/>
            <a:chExt cx="1313590" cy="1641966"/>
          </a:xfrm>
        </p:grpSpPr>
        <p:sp>
          <p:nvSpPr>
            <p:cNvPr id="114" name="Rectangle 113"/>
            <p:cNvSpPr/>
            <p:nvPr/>
          </p:nvSpPr>
          <p:spPr>
            <a:xfrm>
              <a:off x="8591219" y="5118897"/>
              <a:ext cx="895005" cy="363998"/>
            </a:xfrm>
            <a:prstGeom prst="rect">
              <a:avLst/>
            </a:prstGeom>
          </p:spPr>
          <p:txBody>
            <a:bodyPr wrap="square">
              <a:spAutoFit/>
            </a:bodyPr>
            <a:lstStyle/>
            <a:p>
              <a:pPr defTabSz="896042">
                <a:defRPr/>
              </a:pPr>
              <a:r>
                <a:rPr lang="en-US" sz="1765"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Swarm</a:t>
              </a:r>
              <a:endParaRPr lang="en-US"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endParaRPr>
            </a:p>
          </p:txBody>
        </p:sp>
        <p:grpSp>
          <p:nvGrpSpPr>
            <p:cNvPr id="115" name="Group 114"/>
            <p:cNvGrpSpPr/>
            <p:nvPr/>
          </p:nvGrpSpPr>
          <p:grpSpPr>
            <a:xfrm>
              <a:off x="8413698" y="3840929"/>
              <a:ext cx="1313590" cy="1193080"/>
              <a:chOff x="8413698" y="3840929"/>
              <a:chExt cx="1313590" cy="1193080"/>
            </a:xfrm>
          </p:grpSpPr>
          <p:pic>
            <p:nvPicPr>
              <p:cNvPr id="117" name="Picture 116" descr="http://devopscube.com/wp-content/uploads/2015/01/SWA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27701" y="3971976"/>
                <a:ext cx="1095330" cy="912038"/>
              </a:xfrm>
              <a:prstGeom prst="rect">
                <a:avLst/>
              </a:prstGeom>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8413698" y="3840929"/>
                <a:ext cx="1313590" cy="1193080"/>
                <a:chOff x="6559966" y="3839752"/>
                <a:chExt cx="1313590" cy="1193080"/>
              </a:xfrm>
            </p:grpSpPr>
            <p:sp>
              <p:nvSpPr>
                <p:cNvPr id="12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sp>
              <p:nvSpPr>
                <p:cNvPr id="121"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grpSp>
        </p:grpSp>
      </p:grpSp>
      <p:grpSp>
        <p:nvGrpSpPr>
          <p:cNvPr id="123" name="Group 122"/>
          <p:cNvGrpSpPr/>
          <p:nvPr/>
        </p:nvGrpSpPr>
        <p:grpSpPr>
          <a:xfrm>
            <a:off x="1507314" y="4599351"/>
            <a:ext cx="1379587" cy="1640517"/>
            <a:chOff x="10142652" y="3842145"/>
            <a:chExt cx="1379783" cy="1640749"/>
          </a:xfrm>
        </p:grpSpPr>
        <p:sp>
          <p:nvSpPr>
            <p:cNvPr id="124" name="Rectangle 123"/>
            <p:cNvSpPr/>
            <p:nvPr/>
          </p:nvSpPr>
          <p:spPr>
            <a:xfrm>
              <a:off x="10142652" y="5118897"/>
              <a:ext cx="1379783" cy="363997"/>
            </a:xfrm>
            <a:prstGeom prst="rect">
              <a:avLst/>
            </a:prstGeom>
          </p:spPr>
          <p:txBody>
            <a:bodyPr wrap="square">
              <a:spAutoFit/>
            </a:bodyPr>
            <a:lstStyle/>
            <a:p>
              <a:pPr defTabSz="896042">
                <a:defRPr/>
              </a:pPr>
              <a:r>
                <a:rPr lang="en-US" sz="1765" kern="0" dirty="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Kubernetes</a:t>
              </a:r>
            </a:p>
          </p:txBody>
        </p:sp>
        <p:grpSp>
          <p:nvGrpSpPr>
            <p:cNvPr id="126" name="Group 125"/>
            <p:cNvGrpSpPr/>
            <p:nvPr/>
          </p:nvGrpSpPr>
          <p:grpSpPr>
            <a:xfrm>
              <a:off x="10187712" y="3842145"/>
              <a:ext cx="1313590" cy="1193080"/>
              <a:chOff x="10187712" y="3842145"/>
              <a:chExt cx="1313590" cy="1193080"/>
            </a:xfrm>
          </p:grpSpPr>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7949" y="4030850"/>
                <a:ext cx="789191" cy="765735"/>
              </a:xfrm>
              <a:prstGeom prst="rect">
                <a:avLst/>
              </a:prstGeom>
            </p:spPr>
          </p:pic>
          <p:grpSp>
            <p:nvGrpSpPr>
              <p:cNvPr id="129" name="Group 128"/>
              <p:cNvGrpSpPr/>
              <p:nvPr/>
            </p:nvGrpSpPr>
            <p:grpSpPr>
              <a:xfrm>
                <a:off x="10187712" y="3842145"/>
                <a:ext cx="1313590" cy="1193080"/>
                <a:chOff x="6559966" y="3839752"/>
                <a:chExt cx="1313590" cy="1193080"/>
              </a:xfrm>
            </p:grpSpPr>
            <p:sp>
              <p:nvSpPr>
                <p:cNvPr id="130" name="Freeform 17"/>
                <p:cNvSpPr>
                  <a:spLocks/>
                </p:cNvSpPr>
                <p:nvPr/>
              </p:nvSpPr>
              <p:spPr bwMode="auto">
                <a:xfrm>
                  <a:off x="7665042" y="3839752"/>
                  <a:ext cx="208514" cy="1193080"/>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sp>
              <p:nvSpPr>
                <p:cNvPr id="132" name="Freeform 18"/>
                <p:cNvSpPr>
                  <a:spLocks/>
                </p:cNvSpPr>
                <p:nvPr/>
              </p:nvSpPr>
              <p:spPr bwMode="auto">
                <a:xfrm>
                  <a:off x="6559966" y="3839752"/>
                  <a:ext cx="210071" cy="1193080"/>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381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000" kern="0" dirty="0">
                    <a:solidFill>
                      <a:schemeClr val="accent1"/>
                    </a:solidFill>
                    <a:latin typeface="Segoe UI"/>
                  </a:endParaRPr>
                </a:p>
              </p:txBody>
            </p:sp>
          </p:grpSp>
        </p:grpSp>
      </p:grpSp>
      <p:sp>
        <p:nvSpPr>
          <p:cNvPr id="155" name="Freeform 19"/>
          <p:cNvSpPr>
            <a:spLocks noChangeAspect="1" noEditPoints="1"/>
          </p:cNvSpPr>
          <p:nvPr/>
        </p:nvSpPr>
        <p:spPr bwMode="auto">
          <a:xfrm>
            <a:off x="4567788" y="2881126"/>
            <a:ext cx="1088205" cy="896171"/>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17" tIns="89617" rIns="89617" bIns="44808" numCol="1" anchor="t" anchorCtr="0" compatLnSpc="1">
            <a:prstTxWarp prst="textNoShape">
              <a:avLst/>
            </a:prstTxWarp>
          </a:bodyPr>
          <a:lstStyle/>
          <a:p>
            <a:pPr algn="ctr" defTabSz="896042">
              <a:defRPr/>
            </a:pPr>
            <a:r>
              <a:rPr lang="en-US" sz="2353" b="1" kern="0" dirty="0">
                <a:gradFill>
                  <a:gsLst>
                    <a:gs pos="0">
                      <a:srgbClr val="FFFFFF"/>
                    </a:gs>
                    <a:gs pos="100000">
                      <a:srgbClr val="FFFFFF"/>
                    </a:gs>
                  </a:gsLst>
                  <a:lin ang="5400000" scaled="0"/>
                </a:gradFill>
                <a:latin typeface="Segoe UI"/>
              </a:rPr>
              <a:t>&lt;`/&gt;</a:t>
            </a:r>
          </a:p>
        </p:txBody>
      </p:sp>
      <p:sp>
        <p:nvSpPr>
          <p:cNvPr id="158" name="Vertical Scroll 157"/>
          <p:cNvSpPr/>
          <p:nvPr/>
        </p:nvSpPr>
        <p:spPr bwMode="auto">
          <a:xfrm>
            <a:off x="6609455" y="2881126"/>
            <a:ext cx="1038416" cy="896171"/>
          </a:xfrm>
          <a:prstGeom prst="verticalScroll">
            <a:avLst/>
          </a:prstGeom>
          <a:noFill/>
          <a:ln w="57150">
            <a:solidFill>
              <a:schemeClr val="bg1"/>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3599" kern="0" dirty="0">
              <a:gradFill>
                <a:gsLst>
                  <a:gs pos="0">
                    <a:srgbClr val="FFFFFF"/>
                  </a:gs>
                  <a:gs pos="100000">
                    <a:srgbClr val="FFFFFF"/>
                  </a:gs>
                </a:gsLst>
                <a:lin ang="5400000" scaled="0"/>
              </a:gradFill>
            </a:endParaRPr>
          </a:p>
        </p:txBody>
      </p:sp>
      <p:sp>
        <p:nvSpPr>
          <p:cNvPr id="159" name="TextBox 158"/>
          <p:cNvSpPr txBox="1"/>
          <p:nvPr/>
        </p:nvSpPr>
        <p:spPr>
          <a:xfrm>
            <a:off x="6358501" y="3923620"/>
            <a:ext cx="1540323" cy="307733"/>
          </a:xfrm>
          <a:prstGeom prst="rect">
            <a:avLst/>
          </a:prstGeom>
          <a:noFill/>
        </p:spPr>
        <p:txBody>
          <a:bodyPr wrap="none" lIns="89617" tIns="44808" rIns="89617" bIns="44808"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042">
              <a:defRPr/>
            </a:pPr>
            <a:r>
              <a:rPr lang="en-US" sz="1568" kern="0" dirty="0">
                <a:latin typeface="Segoe UI" panose="020B0502040204020203" pitchFamily="34" charset="0"/>
                <a:cs typeface="Segoe UI" panose="020B0502040204020203" pitchFamily="34" charset="0"/>
              </a:rPr>
              <a:t>ARM templates</a:t>
            </a:r>
          </a:p>
        </p:txBody>
      </p:sp>
      <p:sp>
        <p:nvSpPr>
          <p:cNvPr id="162" name="Freeform 161"/>
          <p:cNvSpPr>
            <a:spLocks noChangeAspect="1"/>
          </p:cNvSpPr>
          <p:nvPr/>
        </p:nvSpPr>
        <p:spPr bwMode="black">
          <a:xfrm>
            <a:off x="5569060" y="4756783"/>
            <a:ext cx="1203218" cy="94692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p:cNvSpPr txBox="1"/>
          <p:nvPr/>
        </p:nvSpPr>
        <p:spPr>
          <a:xfrm>
            <a:off x="5537226" y="5830858"/>
            <a:ext cx="1266885" cy="307733"/>
          </a:xfrm>
          <a:prstGeom prst="rect">
            <a:avLst/>
          </a:prstGeom>
          <a:noFill/>
        </p:spPr>
        <p:txBody>
          <a:bodyPr wrap="none" lIns="89617" tIns="44808" rIns="89617" bIns="44808"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042">
              <a:defRPr/>
            </a:pPr>
            <a:r>
              <a:rPr lang="en-US" sz="1568" kern="0" dirty="0">
                <a:latin typeface="Segoe UI" panose="020B0502040204020203" pitchFamily="34" charset="0"/>
                <a:cs typeface="Segoe UI" panose="020B0502040204020203" pitchFamily="34" charset="0"/>
              </a:rPr>
              <a:t>Azure Portal</a:t>
            </a:r>
          </a:p>
        </p:txBody>
      </p:sp>
      <p:sp>
        <p:nvSpPr>
          <p:cNvPr id="164" name="TextBox 163"/>
          <p:cNvSpPr txBox="1"/>
          <p:nvPr/>
        </p:nvSpPr>
        <p:spPr>
          <a:xfrm>
            <a:off x="4426589" y="3893037"/>
            <a:ext cx="1370603" cy="524976"/>
          </a:xfrm>
          <a:prstGeom prst="rect">
            <a:avLst/>
          </a:prstGeom>
          <a:noFill/>
        </p:spPr>
        <p:txBody>
          <a:bodyPr wrap="none" lIns="89617" tIns="44808" rIns="89617" bIns="44808"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042">
              <a:defRPr/>
            </a:pPr>
            <a:r>
              <a:rPr lang="en-US" sz="1568" kern="0" dirty="0">
                <a:latin typeface="Segoe UI" panose="020B0502040204020203" pitchFamily="34" charset="0"/>
                <a:cs typeface="Segoe UI" panose="020B0502040204020203" pitchFamily="34" charset="0"/>
              </a:rPr>
              <a:t>Command </a:t>
            </a:r>
            <a:br>
              <a:rPr lang="en-US" sz="1568" kern="0" dirty="0">
                <a:latin typeface="Segoe UI" panose="020B0502040204020203" pitchFamily="34" charset="0"/>
                <a:cs typeface="Segoe UI" panose="020B0502040204020203" pitchFamily="34" charset="0"/>
              </a:rPr>
            </a:br>
            <a:r>
              <a:rPr lang="en-US" sz="1568" kern="0" dirty="0">
                <a:latin typeface="Segoe UI" panose="020B0502040204020203" pitchFamily="34" charset="0"/>
                <a:cs typeface="Segoe UI" panose="020B0502040204020203" pitchFamily="34" charset="0"/>
              </a:rPr>
              <a:t>Line Interface</a:t>
            </a:r>
          </a:p>
        </p:txBody>
      </p:sp>
      <p:pic>
        <p:nvPicPr>
          <p:cNvPr id="4" name="Picture 3"/>
          <p:cNvPicPr>
            <a:picLocks noChangeAspect="1"/>
          </p:cNvPicPr>
          <p:nvPr/>
        </p:nvPicPr>
        <p:blipFill>
          <a:blip r:embed="rId6"/>
          <a:stretch>
            <a:fillRect/>
          </a:stretch>
        </p:blipFill>
        <p:spPr>
          <a:xfrm>
            <a:off x="113536" y="111945"/>
            <a:ext cx="1312658" cy="1351520"/>
          </a:xfrm>
          <a:prstGeom prst="rect">
            <a:avLst/>
          </a:prstGeom>
        </p:spPr>
      </p:pic>
      <p:pic>
        <p:nvPicPr>
          <p:cNvPr id="165" name="Picture 164"/>
          <p:cNvPicPr>
            <a:picLocks noChangeAspect="1"/>
          </p:cNvPicPr>
          <p:nvPr/>
        </p:nvPicPr>
        <p:blipFill rotWithShape="1">
          <a:blip r:embed="rId7"/>
          <a:srcRect l="-2910"/>
          <a:stretch/>
        </p:blipFill>
        <p:spPr>
          <a:xfrm>
            <a:off x="8404261" y="2740073"/>
            <a:ext cx="1298099" cy="1087084"/>
          </a:xfrm>
          <a:prstGeom prst="rect">
            <a:avLst/>
          </a:prstGeom>
        </p:spPr>
      </p:pic>
      <p:sp>
        <p:nvSpPr>
          <p:cNvPr id="5" name="TextBox 4"/>
          <p:cNvSpPr txBox="1"/>
          <p:nvPr/>
        </p:nvSpPr>
        <p:spPr>
          <a:xfrm>
            <a:off x="12100662" y="2686156"/>
            <a:ext cx="914270" cy="914270"/>
          </a:xfrm>
          <a:prstGeom prst="rect">
            <a:avLst/>
          </a:prstGeom>
          <a:noFill/>
        </p:spPr>
        <p:txBody>
          <a:bodyPr wrap="none" lIns="182854" tIns="146284" rIns="182854" bIns="14628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66" name="TextBox 165"/>
          <p:cNvSpPr txBox="1"/>
          <p:nvPr/>
        </p:nvSpPr>
        <p:spPr>
          <a:xfrm>
            <a:off x="8147202" y="3948612"/>
            <a:ext cx="1812218" cy="307747"/>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Container Registry</a:t>
            </a:r>
          </a:p>
        </p:txBody>
      </p:sp>
      <p:sp>
        <p:nvSpPr>
          <p:cNvPr id="167" name="Freeform 166"/>
          <p:cNvSpPr>
            <a:spLocks noChangeAspect="1"/>
          </p:cNvSpPr>
          <p:nvPr/>
        </p:nvSpPr>
        <p:spPr bwMode="black">
          <a:xfrm>
            <a:off x="10333156" y="2686155"/>
            <a:ext cx="1075629" cy="1053221"/>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TextBox 168"/>
          <p:cNvSpPr txBox="1"/>
          <p:nvPr/>
        </p:nvSpPr>
        <p:spPr>
          <a:xfrm>
            <a:off x="10282303" y="3926818"/>
            <a:ext cx="1177336" cy="524990"/>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Container</a:t>
            </a:r>
          </a:p>
          <a:p>
            <a:pPr algn="ctr" defTabSz="895493">
              <a:lnSpc>
                <a:spcPct val="90000"/>
              </a:lnSpc>
              <a:defRPr/>
            </a:pPr>
            <a:r>
              <a:rPr lang="en-US" sz="1568" kern="0" dirty="0">
                <a:gradFill>
                  <a:gsLst>
                    <a:gs pos="0">
                      <a:srgbClr val="FFFFFF"/>
                    </a:gs>
                    <a:gs pos="100000">
                      <a:srgbClr val="FFFFFF"/>
                    </a:gs>
                  </a:gsLst>
                  <a:lin ang="5400000" scaled="1"/>
                </a:gradFill>
                <a:latin typeface="Segoe UI"/>
              </a:rPr>
              <a:t>Monitoring</a:t>
            </a:r>
          </a:p>
        </p:txBody>
      </p:sp>
      <p:sp>
        <p:nvSpPr>
          <p:cNvPr id="170" name="Freeform 169"/>
          <p:cNvSpPr>
            <a:spLocks noChangeAspect="1" noEditPoints="1"/>
          </p:cNvSpPr>
          <p:nvPr/>
        </p:nvSpPr>
        <p:spPr bwMode="black">
          <a:xfrm>
            <a:off x="8411765" y="4727942"/>
            <a:ext cx="623559" cy="6210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dirty="0"/>
          </a:p>
        </p:txBody>
      </p:sp>
      <p:pic>
        <p:nvPicPr>
          <p:cNvPr id="8" name="Picture 7"/>
          <p:cNvPicPr>
            <a:picLocks noChangeAspect="1"/>
          </p:cNvPicPr>
          <p:nvPr/>
        </p:nvPicPr>
        <p:blipFill>
          <a:blip r:embed="rId8"/>
          <a:stretch>
            <a:fillRect/>
          </a:stretch>
        </p:blipFill>
        <p:spPr>
          <a:xfrm>
            <a:off x="9193106" y="4648302"/>
            <a:ext cx="735646" cy="809886"/>
          </a:xfrm>
          <a:prstGeom prst="rect">
            <a:avLst/>
          </a:prstGeom>
        </p:spPr>
      </p:pic>
      <p:sp>
        <p:nvSpPr>
          <p:cNvPr id="171" name="TextBox 170"/>
          <p:cNvSpPr txBox="1"/>
          <p:nvPr/>
        </p:nvSpPr>
        <p:spPr>
          <a:xfrm>
            <a:off x="8230490" y="5516333"/>
            <a:ext cx="1645639" cy="524990"/>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Windows &amp;</a:t>
            </a:r>
          </a:p>
          <a:p>
            <a:pPr algn="ctr" defTabSz="895493">
              <a:lnSpc>
                <a:spcPct val="90000"/>
              </a:lnSpc>
              <a:defRPr/>
            </a:pPr>
            <a:r>
              <a:rPr lang="en-US" sz="1568" kern="0" dirty="0">
                <a:gradFill>
                  <a:gsLst>
                    <a:gs pos="0">
                      <a:srgbClr val="FFFFFF"/>
                    </a:gs>
                    <a:gs pos="100000">
                      <a:srgbClr val="FFFFFF"/>
                    </a:gs>
                  </a:gsLst>
                  <a:lin ang="5400000" scaled="1"/>
                </a:gradFill>
                <a:latin typeface="Segoe UI"/>
              </a:rPr>
              <a:t>Linux Containers</a:t>
            </a:r>
          </a:p>
        </p:txBody>
      </p:sp>
      <p:sp>
        <p:nvSpPr>
          <p:cNvPr id="172" name="Freeform 171"/>
          <p:cNvSpPr>
            <a:spLocks noChangeAspect="1"/>
          </p:cNvSpPr>
          <p:nvPr/>
        </p:nvSpPr>
        <p:spPr bwMode="black">
          <a:xfrm>
            <a:off x="10394630" y="4684028"/>
            <a:ext cx="952681" cy="66494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3" name="TextBox 172"/>
          <p:cNvSpPr txBox="1"/>
          <p:nvPr/>
        </p:nvSpPr>
        <p:spPr>
          <a:xfrm>
            <a:off x="9920076" y="5522696"/>
            <a:ext cx="1901792" cy="524990"/>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*Managed disks for</a:t>
            </a:r>
          </a:p>
          <a:p>
            <a:pPr algn="ctr" defTabSz="895493">
              <a:lnSpc>
                <a:spcPct val="90000"/>
              </a:lnSpc>
              <a:defRPr/>
            </a:pPr>
            <a:r>
              <a:rPr lang="en-US" sz="1568" kern="0" dirty="0">
                <a:gradFill>
                  <a:gsLst>
                    <a:gs pos="0">
                      <a:srgbClr val="FFFFFF"/>
                    </a:gs>
                    <a:gs pos="100000">
                      <a:srgbClr val="FFFFFF"/>
                    </a:gs>
                  </a:gsLst>
                  <a:lin ang="5400000" scaled="1"/>
                </a:gradFill>
                <a:latin typeface="Segoe UI"/>
              </a:rPr>
              <a:t>persistent storage</a:t>
            </a:r>
          </a:p>
        </p:txBody>
      </p:sp>
    </p:spTree>
    <p:extLst>
      <p:ext uri="{BB962C8B-B14F-4D97-AF65-F5344CB8AC3E}">
        <p14:creationId xmlns:p14="http://schemas.microsoft.com/office/powerpoint/2010/main" val="13014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When your project meets certain criteria</a:t>
            </a:r>
          </a:p>
        </p:txBody>
      </p:sp>
      <p:sp>
        <p:nvSpPr>
          <p:cNvPr id="2" name="Text Placeholder 1">
            <a:extLst>
              <a:ext uri="{FF2B5EF4-FFF2-40B4-BE49-F238E27FC236}">
                <a16:creationId xmlns:a16="http://schemas.microsoft.com/office/drawing/2014/main" id="{B74F6D38-BAF7-4A43-AF79-41072ECF2613}"/>
              </a:ext>
            </a:extLst>
          </p:cNvPr>
          <p:cNvSpPr>
            <a:spLocks noGrp="1"/>
          </p:cNvSpPr>
          <p:nvPr>
            <p:ph type="body" sz="quarter" idx="10"/>
          </p:nvPr>
        </p:nvSpPr>
        <p:spPr>
          <a:xfrm>
            <a:off x="269303" y="1625046"/>
            <a:ext cx="11655078" cy="1267251"/>
          </a:xfrm>
        </p:spPr>
        <p:txBody>
          <a:bodyPr/>
          <a:lstStyle/>
          <a:p>
            <a:pPr marL="0" indent="0" algn="ctr">
              <a:buNone/>
            </a:pPr>
            <a:r>
              <a:rPr lang="en-US">
                <a:solidFill>
                  <a:schemeClr val="tx1"/>
                </a:solidFill>
              </a:rPr>
              <a:t>Answering a few questions can determine if blockchain </a:t>
            </a:r>
          </a:p>
          <a:p>
            <a:pPr marL="0" indent="0" algn="ctr">
              <a:buNone/>
            </a:pPr>
            <a:r>
              <a:rPr lang="en-US">
                <a:solidFill>
                  <a:schemeClr val="tx1"/>
                </a:solidFill>
              </a:rPr>
              <a:t>is appropriate</a:t>
            </a:r>
            <a:endParaRPr lang="en-US" dirty="0">
              <a:solidFill>
                <a:schemeClr val="tx1"/>
              </a:solidFill>
            </a:endParaRPr>
          </a:p>
        </p:txBody>
      </p:sp>
      <p:grpSp>
        <p:nvGrpSpPr>
          <p:cNvPr id="4" name="Group 3">
            <a:extLst>
              <a:ext uri="{FF2B5EF4-FFF2-40B4-BE49-F238E27FC236}">
                <a16:creationId xmlns:a16="http://schemas.microsoft.com/office/drawing/2014/main" id="{C7D6F00D-7B76-42C0-97F5-E082D502695F}"/>
              </a:ext>
            </a:extLst>
          </p:cNvPr>
          <p:cNvGrpSpPr/>
          <p:nvPr/>
        </p:nvGrpSpPr>
        <p:grpSpPr>
          <a:xfrm>
            <a:off x="740455" y="2948100"/>
            <a:ext cx="10711090" cy="2957407"/>
            <a:chOff x="508413" y="1627384"/>
            <a:chExt cx="9859755" cy="2722347"/>
          </a:xfrm>
        </p:grpSpPr>
        <p:sp>
          <p:nvSpPr>
            <p:cNvPr id="46" name="Freeform: Shape 45">
              <a:extLst>
                <a:ext uri="{FF2B5EF4-FFF2-40B4-BE49-F238E27FC236}">
                  <a16:creationId xmlns:a16="http://schemas.microsoft.com/office/drawing/2014/main" id="{604CB468-7BFA-491C-944A-F05C04098D5F}"/>
                </a:ext>
              </a:extLst>
            </p:cNvPr>
            <p:cNvSpPr>
              <a:spLocks/>
            </p:cNvSpPr>
            <p:nvPr/>
          </p:nvSpPr>
          <p:spPr bwMode="auto">
            <a:xfrm>
              <a:off x="4155043" y="1650723"/>
              <a:ext cx="1809653" cy="2010725"/>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sz="1765" dirty="0">
                <a:solidFill>
                  <a:srgbClr val="353535"/>
                </a:solidFill>
                <a:latin typeface="Segoe UI Semilight"/>
                <a:cs typeface="Segoe UI Semibold" panose="020B0702040204020203" pitchFamily="34" charset="0"/>
              </a:endParaRPr>
            </a:p>
          </p:txBody>
        </p:sp>
        <p:sp>
          <p:nvSpPr>
            <p:cNvPr id="47" name="Freeform: Shape 46">
              <a:extLst>
                <a:ext uri="{FF2B5EF4-FFF2-40B4-BE49-F238E27FC236}">
                  <a16:creationId xmlns:a16="http://schemas.microsoft.com/office/drawing/2014/main" id="{DB0A74EF-B7EB-4760-9EF1-27FDCE6A033E}"/>
                </a:ext>
              </a:extLst>
            </p:cNvPr>
            <p:cNvSpPr>
              <a:spLocks/>
            </p:cNvSpPr>
            <p:nvPr/>
          </p:nvSpPr>
          <p:spPr bwMode="auto">
            <a:xfrm>
              <a:off x="6559915" y="1627384"/>
              <a:ext cx="1809653" cy="2010725"/>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sz="1765" dirty="0">
                <a:solidFill>
                  <a:srgbClr val="353535"/>
                </a:solidFill>
                <a:latin typeface="Segoe UI Semilight"/>
                <a:cs typeface="Segoe UI Semibold" panose="020B0702040204020203" pitchFamily="34" charset="0"/>
              </a:endParaRPr>
            </a:p>
          </p:txBody>
        </p:sp>
        <p:sp>
          <p:nvSpPr>
            <p:cNvPr id="45" name="Freeform: Shape 44">
              <a:extLst>
                <a:ext uri="{FF2B5EF4-FFF2-40B4-BE49-F238E27FC236}">
                  <a16:creationId xmlns:a16="http://schemas.microsoft.com/office/drawing/2014/main" id="{64087846-78CA-41CE-A628-A1CE8702E30E}"/>
                </a:ext>
              </a:extLst>
            </p:cNvPr>
            <p:cNvSpPr>
              <a:spLocks/>
            </p:cNvSpPr>
            <p:nvPr/>
          </p:nvSpPr>
          <p:spPr bwMode="auto">
            <a:xfrm>
              <a:off x="1750171" y="1650723"/>
              <a:ext cx="1809653" cy="2010725"/>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sz="1765" dirty="0">
                <a:solidFill>
                  <a:srgbClr val="353535"/>
                </a:solidFill>
                <a:latin typeface="Segoe UI Semilight"/>
                <a:cs typeface="Segoe UI Semibold" panose="020B0702040204020203" pitchFamily="34" charset="0"/>
              </a:endParaRPr>
            </a:p>
          </p:txBody>
        </p:sp>
        <p:sp>
          <p:nvSpPr>
            <p:cNvPr id="86" name="Freeform: Shape 85">
              <a:extLst>
                <a:ext uri="{FF2B5EF4-FFF2-40B4-BE49-F238E27FC236}">
                  <a16:creationId xmlns:a16="http://schemas.microsoft.com/office/drawing/2014/main" id="{016A70CD-905B-47A3-8FC2-A86B7AF159F6}"/>
                </a:ext>
              </a:extLst>
            </p:cNvPr>
            <p:cNvSpPr>
              <a:spLocks/>
            </p:cNvSpPr>
            <p:nvPr/>
          </p:nvSpPr>
          <p:spPr bwMode="auto">
            <a:xfrm>
              <a:off x="7963296" y="1679682"/>
              <a:ext cx="2404872" cy="2670048"/>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US" sz="1765" i="1" dirty="0">
                <a:solidFill>
                  <a:srgbClr val="002050"/>
                </a:solidFill>
                <a:latin typeface="Segoe UI Semibold" panose="020B0702040204020203" pitchFamily="34" charset="0"/>
                <a:cs typeface="Segoe UI Semibold" panose="020B0702040204020203" pitchFamily="34" charset="0"/>
              </a:endParaRPr>
            </a:p>
            <a:p>
              <a:pPr algn="ctr" defTabSz="914225"/>
              <a:r>
                <a:rPr lang="en-US" sz="1765" i="1" dirty="0">
                  <a:solidFill>
                    <a:srgbClr val="002050"/>
                  </a:solidFill>
                  <a:latin typeface="Segoe UI Semibold" panose="020B0702040204020203" pitchFamily="34" charset="0"/>
                  <a:cs typeface="Segoe UI Semibold" panose="020B0702040204020203" pitchFamily="34" charset="0"/>
                </a:rPr>
                <a:t>Does the process involve low-value, manual verification steps?</a:t>
              </a:r>
            </a:p>
            <a:p>
              <a:pPr algn="ctr" defTabSz="914225"/>
              <a:endParaRPr lang="en-US" sz="1765" i="1" dirty="0">
                <a:solidFill>
                  <a:srgbClr val="002050"/>
                </a:solidFill>
                <a:latin typeface="Segoe UI Semibold" panose="020B0702040204020203" pitchFamily="34" charset="0"/>
                <a:cs typeface="Segoe UI Semibold" panose="020B0702040204020203" pitchFamily="34" charset="0"/>
              </a:endParaRPr>
            </a:p>
          </p:txBody>
        </p:sp>
        <p:sp>
          <p:nvSpPr>
            <p:cNvPr id="84" name="Freeform: Shape 83">
              <a:extLst>
                <a:ext uri="{FF2B5EF4-FFF2-40B4-BE49-F238E27FC236}">
                  <a16:creationId xmlns:a16="http://schemas.microsoft.com/office/drawing/2014/main" id="{7DDB2C1F-EE16-4F71-9DC4-EAB8640B9A45}"/>
                </a:ext>
              </a:extLst>
            </p:cNvPr>
            <p:cNvSpPr>
              <a:spLocks/>
            </p:cNvSpPr>
            <p:nvPr/>
          </p:nvSpPr>
          <p:spPr bwMode="auto">
            <a:xfrm>
              <a:off x="5478335" y="1679682"/>
              <a:ext cx="2404872" cy="2670048"/>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r>
                <a:rPr lang="en-US" sz="1765" i="1" dirty="0">
                  <a:solidFill>
                    <a:srgbClr val="002050"/>
                  </a:solidFill>
                  <a:latin typeface="Segoe UI Semibold" panose="020B0702040204020203" pitchFamily="34" charset="0"/>
                  <a:cs typeface="Segoe UI Semibold" panose="020B0702040204020203" pitchFamily="34" charset="0"/>
                </a:rPr>
                <a:t>Are there any intermediaries that control the single source of the truth?</a:t>
              </a:r>
            </a:p>
          </p:txBody>
        </p:sp>
        <p:sp>
          <p:nvSpPr>
            <p:cNvPr id="82" name="Freeform: Shape 81">
              <a:extLst>
                <a:ext uri="{FF2B5EF4-FFF2-40B4-BE49-F238E27FC236}">
                  <a16:creationId xmlns:a16="http://schemas.microsoft.com/office/drawing/2014/main" id="{40DA1C37-9871-4BBB-9EDD-19F7E467558F}"/>
                </a:ext>
              </a:extLst>
            </p:cNvPr>
            <p:cNvSpPr>
              <a:spLocks/>
            </p:cNvSpPr>
            <p:nvPr/>
          </p:nvSpPr>
          <p:spPr bwMode="auto">
            <a:xfrm>
              <a:off x="2993374" y="1679683"/>
              <a:ext cx="2404872" cy="2670048"/>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r>
                <a:rPr lang="en-US" sz="1765" i="1" dirty="0">
                  <a:solidFill>
                    <a:srgbClr val="002050"/>
                  </a:solidFill>
                  <a:latin typeface="Segoe UI Semibold" panose="020B0702040204020203" pitchFamily="34" charset="0"/>
                  <a:cs typeface="Segoe UI Semibold" panose="020B0702040204020203" pitchFamily="34" charset="0"/>
                </a:rPr>
                <a:t>Do multiple</a:t>
              </a:r>
              <a:br>
                <a:rPr lang="en-US" sz="1765" i="1" dirty="0">
                  <a:solidFill>
                    <a:srgbClr val="002050"/>
                  </a:solidFill>
                  <a:latin typeface="Segoe UI Semibold" panose="020B0702040204020203" pitchFamily="34" charset="0"/>
                  <a:cs typeface="Segoe UI Semibold" panose="020B0702040204020203" pitchFamily="34" charset="0"/>
                </a:rPr>
              </a:br>
              <a:r>
                <a:rPr lang="en-US" sz="1765" i="1" dirty="0">
                  <a:solidFill>
                    <a:srgbClr val="002050"/>
                  </a:solidFill>
                  <a:latin typeface="Segoe UI Semibold" panose="020B0702040204020203" pitchFamily="34" charset="0"/>
                  <a:cs typeface="Segoe UI Semibold" panose="020B0702040204020203" pitchFamily="34" charset="0"/>
                </a:rPr>
                <a:t>parties work off of the same data?</a:t>
              </a:r>
            </a:p>
          </p:txBody>
        </p:sp>
        <p:sp>
          <p:nvSpPr>
            <p:cNvPr id="33" name="Freeform: Shape 32">
              <a:extLst>
                <a:ext uri="{FF2B5EF4-FFF2-40B4-BE49-F238E27FC236}">
                  <a16:creationId xmlns:a16="http://schemas.microsoft.com/office/drawing/2014/main" id="{8D39E10E-2257-4D47-8C23-8C156792656A}"/>
                </a:ext>
              </a:extLst>
            </p:cNvPr>
            <p:cNvSpPr>
              <a:spLocks/>
            </p:cNvSpPr>
            <p:nvPr/>
          </p:nvSpPr>
          <p:spPr bwMode="auto">
            <a:xfrm>
              <a:off x="508413" y="1679682"/>
              <a:ext cx="2404872" cy="2670048"/>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r>
                <a:rPr lang="en-US" sz="1765" i="1" dirty="0">
                  <a:solidFill>
                    <a:srgbClr val="002050"/>
                  </a:solidFill>
                  <a:latin typeface="Segoe UI Semibold" panose="020B0702040204020203" pitchFamily="34" charset="0"/>
                  <a:cs typeface="Segoe UI Semibold" panose="020B0702040204020203" pitchFamily="34" charset="0"/>
                </a:rPr>
                <a:t>Is this a business process that crosses trust boundaries?</a:t>
              </a:r>
            </a:p>
          </p:txBody>
        </p:sp>
      </p:grpSp>
      <p:grpSp>
        <p:nvGrpSpPr>
          <p:cNvPr id="23" name="Group 22">
            <a:extLst>
              <a:ext uri="{FF2B5EF4-FFF2-40B4-BE49-F238E27FC236}">
                <a16:creationId xmlns:a16="http://schemas.microsoft.com/office/drawing/2014/main" id="{3316B2F2-ED60-48B4-9D18-BACB7DF6F7F5}"/>
              </a:ext>
            </a:extLst>
          </p:cNvPr>
          <p:cNvGrpSpPr/>
          <p:nvPr/>
        </p:nvGrpSpPr>
        <p:grpSpPr>
          <a:xfrm>
            <a:off x="10398528" y="6472490"/>
            <a:ext cx="1111567" cy="287039"/>
            <a:chOff x="613751" y="5469247"/>
            <a:chExt cx="11507941" cy="2971693"/>
          </a:xfrm>
        </p:grpSpPr>
        <p:grpSp>
          <p:nvGrpSpPr>
            <p:cNvPr id="24" name="Group 23">
              <a:extLst>
                <a:ext uri="{FF2B5EF4-FFF2-40B4-BE49-F238E27FC236}">
                  <a16:creationId xmlns:a16="http://schemas.microsoft.com/office/drawing/2014/main" id="{B1EE1E98-6D78-4C7F-B081-5DC9F3F26173}"/>
                </a:ext>
              </a:extLst>
            </p:cNvPr>
            <p:cNvGrpSpPr/>
            <p:nvPr/>
          </p:nvGrpSpPr>
          <p:grpSpPr>
            <a:xfrm>
              <a:off x="613751" y="5469247"/>
              <a:ext cx="3141000" cy="2971693"/>
              <a:chOff x="461351" y="2167979"/>
              <a:chExt cx="3141000" cy="2971693"/>
            </a:xfrm>
          </p:grpSpPr>
          <p:sp>
            <p:nvSpPr>
              <p:cNvPr id="31" name="Cube 30">
                <a:extLst>
                  <a:ext uri="{FF2B5EF4-FFF2-40B4-BE49-F238E27FC236}">
                    <a16:creationId xmlns:a16="http://schemas.microsoft.com/office/drawing/2014/main" id="{74FB49A4-FB65-4D75-B203-B917F4E90ADB}"/>
                  </a:ext>
                </a:extLst>
              </p:cNvPr>
              <p:cNvSpPr/>
              <p:nvPr/>
            </p:nvSpPr>
            <p:spPr bwMode="auto">
              <a:xfrm>
                <a:off x="461351" y="2167979"/>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2" name="TextBox 31">
                <a:extLst>
                  <a:ext uri="{FF2B5EF4-FFF2-40B4-BE49-F238E27FC236}">
                    <a16:creationId xmlns:a16="http://schemas.microsoft.com/office/drawing/2014/main" id="{FB759FA0-0734-4ED6-BA37-40C9610EDD3F}"/>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25" name="Cube 24">
              <a:extLst>
                <a:ext uri="{FF2B5EF4-FFF2-40B4-BE49-F238E27FC236}">
                  <a16:creationId xmlns:a16="http://schemas.microsoft.com/office/drawing/2014/main" id="{14DFABB8-E879-4E0E-80AF-F7BD58BF5661}"/>
                </a:ext>
              </a:extLst>
            </p:cNvPr>
            <p:cNvSpPr/>
            <p:nvPr/>
          </p:nvSpPr>
          <p:spPr bwMode="auto">
            <a:xfrm>
              <a:off x="3402730"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6" name="TextBox 25">
              <a:extLst>
                <a:ext uri="{FF2B5EF4-FFF2-40B4-BE49-F238E27FC236}">
                  <a16:creationId xmlns:a16="http://schemas.microsoft.com/office/drawing/2014/main" id="{5D2BCC33-E96B-4A45-8B21-954AC1F59427}"/>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27" name="Cube 26">
              <a:extLst>
                <a:ext uri="{FF2B5EF4-FFF2-40B4-BE49-F238E27FC236}">
                  <a16:creationId xmlns:a16="http://schemas.microsoft.com/office/drawing/2014/main" id="{FCB4E13A-2963-4AC3-901B-5C0F7C6F0CF9}"/>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8" name="TextBox 27">
              <a:extLst>
                <a:ext uri="{FF2B5EF4-FFF2-40B4-BE49-F238E27FC236}">
                  <a16:creationId xmlns:a16="http://schemas.microsoft.com/office/drawing/2014/main" id="{55D4186E-F68A-45E9-BF0B-251B938FFA54}"/>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29" name="Cube 28">
              <a:extLst>
                <a:ext uri="{FF2B5EF4-FFF2-40B4-BE49-F238E27FC236}">
                  <a16:creationId xmlns:a16="http://schemas.microsoft.com/office/drawing/2014/main" id="{E8042F89-A6CF-4E9F-82E8-CB3D9CDFEA42}"/>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0" name="TextBox 29">
              <a:extLst>
                <a:ext uri="{FF2B5EF4-FFF2-40B4-BE49-F238E27FC236}">
                  <a16:creationId xmlns:a16="http://schemas.microsoft.com/office/drawing/2014/main" id="{84BEC0D2-C5D8-4976-8260-078CEF889E20}"/>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3" name="Rectangle 2">
            <a:extLst>
              <a:ext uri="{FF2B5EF4-FFF2-40B4-BE49-F238E27FC236}">
                <a16:creationId xmlns:a16="http://schemas.microsoft.com/office/drawing/2014/main" id="{B9EBABF2-2BC9-4ACE-99EB-F3F7B38B47A2}"/>
              </a:ext>
            </a:extLst>
          </p:cNvPr>
          <p:cNvSpPr/>
          <p:nvPr/>
        </p:nvSpPr>
        <p:spPr>
          <a:xfrm>
            <a:off x="7561984" y="6412076"/>
            <a:ext cx="2706831" cy="369332"/>
          </a:xfrm>
          <a:prstGeom prst="rect">
            <a:avLst/>
          </a:prstGeom>
        </p:spPr>
        <p:txBody>
          <a:bodyPr wrap="none">
            <a:spAutoFit/>
          </a:bodyPr>
          <a:lstStyle/>
          <a:p>
            <a:pPr algn="ctr" defTabSz="914225">
              <a:spcAft>
                <a:spcPts val="600"/>
              </a:spcAft>
            </a:pPr>
            <a:r>
              <a:rPr lang="en-US" dirty="0">
                <a:solidFill>
                  <a:schemeClr val="bg1"/>
                </a:solidFill>
                <a:latin typeface="Segoe UI Semilight"/>
                <a:cs typeface="Segoe UI Semibold" panose="020B0702040204020203" pitchFamily="34" charset="0"/>
              </a:rPr>
              <a:t>Is blockchain the right fit?</a:t>
            </a:r>
          </a:p>
        </p:txBody>
      </p:sp>
    </p:spTree>
    <p:extLst>
      <p:ext uri="{BB962C8B-B14F-4D97-AF65-F5344CB8AC3E}">
        <p14:creationId xmlns:p14="http://schemas.microsoft.com/office/powerpoint/2010/main" val="145029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030" y="394967"/>
            <a:ext cx="10058400" cy="3566160"/>
          </a:xfrm>
        </p:spPr>
        <p:txBody>
          <a:bodyPr>
            <a:normAutofit/>
          </a:bodyPr>
          <a:lstStyle/>
          <a:p>
            <a:r>
              <a:rPr lang="en-IN" dirty="0"/>
              <a:t>Lab: Installing a Docker Host and Containers on an Azure VM</a:t>
            </a:r>
          </a:p>
        </p:txBody>
      </p:sp>
      <p:sp>
        <p:nvSpPr>
          <p:cNvPr id="3" name="Subtitle 2">
            <a:extLst>
              <a:ext uri="{FF2B5EF4-FFF2-40B4-BE49-F238E27FC236}">
                <a16:creationId xmlns:a16="http://schemas.microsoft.com/office/drawing/2014/main" id="{D0C36533-EE3D-4D8A-9A07-39C2E10BD1D1}"/>
              </a:ext>
            </a:extLst>
          </p:cNvPr>
          <p:cNvSpPr>
            <a:spLocks noGrp="1"/>
          </p:cNvSpPr>
          <p:nvPr>
            <p:ph type="subTitle" idx="1"/>
          </p:nvPr>
        </p:nvSpPr>
        <p:spPr>
          <a:xfrm>
            <a:off x="861133" y="4455621"/>
            <a:ext cx="10999433" cy="1143000"/>
          </a:xfrm>
        </p:spPr>
        <p:txBody>
          <a:bodyPr>
            <a:normAutofit/>
          </a:bodyPr>
          <a:lstStyle/>
          <a:p>
            <a:r>
              <a:rPr lang="en-US" sz="2800" dirty="0"/>
              <a:t> install a Docker host and containers on an Azure VM</a:t>
            </a:r>
          </a:p>
          <a:p>
            <a:endParaRPr lang="en-US" sz="2000" dirty="0"/>
          </a:p>
        </p:txBody>
      </p:sp>
      <p:sp>
        <p:nvSpPr>
          <p:cNvPr id="6" name="Text Placeholder 5">
            <a:extLst>
              <a:ext uri="{FF2B5EF4-FFF2-40B4-BE49-F238E27FC236}">
                <a16:creationId xmlns:a16="http://schemas.microsoft.com/office/drawing/2014/main" id="{02ACA5BF-782C-4368-B9E3-7E2099165462}"/>
              </a:ext>
            </a:extLst>
          </p:cNvPr>
          <p:cNvSpPr>
            <a:spLocks noGrp="1"/>
          </p:cNvSpPr>
          <p:nvPr>
            <p:ph type="body" sz="quarter" idx="4294967295"/>
          </p:nvPr>
        </p:nvSpPr>
        <p:spPr>
          <a:xfrm>
            <a:off x="573088" y="6018213"/>
            <a:ext cx="11618912" cy="392112"/>
          </a:xfrm>
        </p:spPr>
        <p:txBody>
          <a:bodyPr>
            <a:normAutofit fontScale="92500" lnSpcReduction="20000"/>
          </a:bodyPr>
          <a:lstStyle/>
          <a:p>
            <a:r>
              <a:rPr lang="en-IN" sz="2800" u="sng" dirty="0">
                <a:latin typeface="Arial" panose="020B0604020202020204" pitchFamily="34" charset="0"/>
                <a:ea typeface="Calibri" panose="020F0502020204030204" pitchFamily="34" charset="0"/>
                <a:hlinkClick r:id="rId4"/>
              </a:rPr>
              <a:t>https://aka.ms/qu1kh3</a:t>
            </a:r>
            <a:endParaRPr lang="en-US" sz="2800" dirty="0"/>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b="1" kern="0" dirty="0">
              <a:solidFill>
                <a:srgbClr val="000000"/>
              </a:solidFill>
            </a:endParaRPr>
          </a:p>
        </p:txBody>
      </p:sp>
    </p:spTree>
    <p:custDataLst>
      <p:tags r:id="rId1"/>
    </p:custDataLst>
    <p:extLst>
      <p:ext uri="{BB962C8B-B14F-4D97-AF65-F5344CB8AC3E}">
        <p14:creationId xmlns:p14="http://schemas.microsoft.com/office/powerpoint/2010/main" val="1524232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a:solidFill>
                  <a:schemeClr val="bg1"/>
                </a:solidFill>
              </a:rPr>
              <a:t>Questions…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182247" y="6064755"/>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812280" y="1"/>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5" name="Group 34"/>
          <p:cNvGrpSpPr/>
          <p:nvPr/>
        </p:nvGrpSpPr>
        <p:grpSpPr>
          <a:xfrm>
            <a:off x="7814358" y="1400784"/>
            <a:ext cx="487361" cy="420729"/>
            <a:chOff x="1821729" y="2389959"/>
            <a:chExt cx="713951" cy="616339"/>
          </a:xfrm>
          <a:solidFill>
            <a:schemeClr val="accent1"/>
          </a:solidFill>
        </p:grpSpPr>
        <p:sp>
          <p:nvSpPr>
            <p:cNvPr id="36" name="Freeform 49"/>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50"/>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51"/>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52"/>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21"/>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49"/>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p:cNvSpPr>
            <a:spLocks noGrp="1"/>
          </p:cNvSpPr>
          <p:nvPr>
            <p:ph type="title"/>
          </p:nvPr>
        </p:nvSpPr>
        <p:spPr>
          <a:xfrm>
            <a:off x="269240" y="289511"/>
            <a:ext cx="11655840" cy="899665"/>
          </a:xfrm>
        </p:spPr>
        <p:txBody>
          <a:bodyPr lIns="182880"/>
          <a:lstStyle/>
          <a:p>
            <a:r>
              <a:rPr lang="en-US" dirty="0"/>
              <a:t>Big Data definition</a:t>
            </a:r>
          </a:p>
        </p:txBody>
      </p:sp>
      <p:sp>
        <p:nvSpPr>
          <p:cNvPr id="4" name="Rectangle 3"/>
          <p:cNvSpPr/>
          <p:nvPr/>
        </p:nvSpPr>
        <p:spPr bwMode="auto">
          <a:xfrm>
            <a:off x="547314" y="2411773"/>
            <a:ext cx="6095166" cy="2455928"/>
          </a:xfrm>
          <a:prstGeom prst="rect">
            <a:avLst/>
          </a:prstGeom>
          <a:noFill/>
          <a:ln w="38100" cap="flat" cmpd="sng" algn="ctr">
            <a:noFill/>
            <a:prstDash val="solid"/>
            <a:headEnd type="none" w="med" len="med"/>
            <a:tailEnd type="none" w="med" len="med"/>
          </a:ln>
          <a:effectLst/>
        </p:spPr>
        <p:txBody>
          <a:bodyPr vert="horz" wrap="square" lIns="182880" tIns="91440" rIns="179285" bIns="91440" numCol="1" rtlCol="0" anchor="t" anchorCtr="0" compatLnSpc="1">
            <a:prstTxWarp prst="textNoShape">
              <a:avLst/>
            </a:prstTxWarp>
          </a:bodyPr>
          <a:lstStyle/>
          <a:p>
            <a:pPr marL="0" marR="0" lvl="0" indent="0" algn="l" defTabSz="896091" rtl="0" eaLnBrk="1" fontAlgn="base" latinLnBrk="0" hangingPunct="1">
              <a:lnSpc>
                <a:spcPct val="100000"/>
              </a:lnSpc>
              <a:spcBef>
                <a:spcPts val="0"/>
              </a:spcBef>
              <a:spcAft>
                <a:spcPct val="0"/>
              </a:spcAft>
              <a:buClrTx/>
              <a:buSzTx/>
              <a:buFontTx/>
              <a:buNone/>
              <a:tabLst/>
              <a:defRPr/>
            </a:pP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Big data </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is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high-volume</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high-velocity</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and/or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high-variety</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information assets that demand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cost-effective</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innovative forms of information processing that enable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enhanced insight</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decision making</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and </a:t>
            </a:r>
            <a:r>
              <a:rPr kumimoji="0" lang="en-US" sz="2400" b="1"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process automation</a:t>
            </a:r>
            <a:r>
              <a:rPr kumimoji="0" lang="en-US" sz="24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t>
            </a:r>
          </a:p>
          <a:p>
            <a:pPr marL="0" marR="0" lvl="0" indent="0" algn="l" defTabSz="896091"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a:t>
            </a:r>
            <a:br>
              <a:rPr kumimoji="0" lang="en-US" sz="16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br>
            <a:r>
              <a:rPr kumimoji="0" lang="en-US" sz="1600" b="0" i="0" u="none" strike="noStrike" kern="0" cap="none" spc="0" normalizeH="0" baseline="0" noProof="0" dirty="0">
                <a:ln>
                  <a:noFill/>
                </a:ln>
                <a:solidFill>
                  <a:srgbClr val="0078D7"/>
                </a:solidFill>
                <a:effectLst/>
                <a:uLnTx/>
                <a:uFillTx/>
                <a:latin typeface="Segoe UI" pitchFamily="34" charset="0"/>
                <a:ea typeface="Segoe UI" pitchFamily="34" charset="0"/>
                <a:cs typeface="Segoe UI" pitchFamily="34" charset="0"/>
              </a:rPr>
              <a:t>– Gartner, Big Data Definition*</a:t>
            </a:r>
          </a:p>
        </p:txBody>
      </p:sp>
      <p:sp>
        <p:nvSpPr>
          <p:cNvPr id="7" name="TextBox 6"/>
          <p:cNvSpPr txBox="1"/>
          <p:nvPr/>
        </p:nvSpPr>
        <p:spPr>
          <a:xfrm>
            <a:off x="0" y="5911939"/>
            <a:ext cx="8147713" cy="4201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505050"/>
                </a:solidFill>
                <a:effectLst/>
                <a:uLnTx/>
                <a:uFillTx/>
                <a:latin typeface="Segoe UI"/>
                <a:ea typeface="+mn-ea"/>
                <a:cs typeface="+mn-cs"/>
              </a:rPr>
              <a:t>* Gartner, Big Data (Stamford, CT.: Gartner, 2016), URL: http://www.gartner.com/it-glossary/big-data/</a:t>
            </a:r>
          </a:p>
        </p:txBody>
      </p:sp>
      <p:sp>
        <p:nvSpPr>
          <p:cNvPr id="33" name="Freeform 32"/>
          <p:cNvSpPr/>
          <p:nvPr/>
        </p:nvSpPr>
        <p:spPr bwMode="auto">
          <a:xfrm flipV="1">
            <a:off x="301085" y="2348818"/>
            <a:ext cx="304835" cy="200631"/>
          </a:xfrm>
          <a:custGeom>
            <a:avLst/>
            <a:gdLst/>
            <a:ahLst/>
            <a:cxnLst/>
            <a:rect l="l" t="t" r="r" b="b"/>
            <a:pathLst>
              <a:path w="670917" h="441573">
                <a:moveTo>
                  <a:pt x="629841" y="2567"/>
                </a:moveTo>
                <a:lnTo>
                  <a:pt x="629841" y="35086"/>
                </a:lnTo>
                <a:cubicBezTo>
                  <a:pt x="572220" y="68175"/>
                  <a:pt x="534281" y="97842"/>
                  <a:pt x="516024" y="124085"/>
                </a:cubicBezTo>
                <a:cubicBezTo>
                  <a:pt x="497768" y="150328"/>
                  <a:pt x="488640" y="181136"/>
                  <a:pt x="488640" y="216507"/>
                </a:cubicBezTo>
                <a:cubicBezTo>
                  <a:pt x="488640" y="232482"/>
                  <a:pt x="491778" y="244462"/>
                  <a:pt x="498053" y="252449"/>
                </a:cubicBezTo>
                <a:cubicBezTo>
                  <a:pt x="504329" y="260437"/>
                  <a:pt x="510890" y="264430"/>
                  <a:pt x="517736" y="264430"/>
                </a:cubicBezTo>
                <a:cubicBezTo>
                  <a:pt x="524012" y="264430"/>
                  <a:pt x="533425" y="262148"/>
                  <a:pt x="545976" y="257584"/>
                </a:cubicBezTo>
                <a:cubicBezTo>
                  <a:pt x="558527" y="253020"/>
                  <a:pt x="571078" y="250738"/>
                  <a:pt x="583630" y="250738"/>
                </a:cubicBezTo>
                <a:cubicBezTo>
                  <a:pt x="607020" y="250738"/>
                  <a:pt x="627416" y="259153"/>
                  <a:pt x="644817" y="275983"/>
                </a:cubicBezTo>
                <a:cubicBezTo>
                  <a:pt x="662217" y="292813"/>
                  <a:pt x="670917" y="313494"/>
                  <a:pt x="670917" y="338026"/>
                </a:cubicBezTo>
                <a:cubicBezTo>
                  <a:pt x="670917" y="365980"/>
                  <a:pt x="659935" y="390227"/>
                  <a:pt x="637971" y="410765"/>
                </a:cubicBezTo>
                <a:cubicBezTo>
                  <a:pt x="616006" y="431304"/>
                  <a:pt x="589049" y="441573"/>
                  <a:pt x="557101" y="441573"/>
                </a:cubicBezTo>
                <a:cubicBezTo>
                  <a:pt x="519448" y="441573"/>
                  <a:pt x="485502" y="425313"/>
                  <a:pt x="455265" y="392794"/>
                </a:cubicBezTo>
                <a:cubicBezTo>
                  <a:pt x="425029" y="360275"/>
                  <a:pt x="409910" y="319769"/>
                  <a:pt x="409910" y="271276"/>
                </a:cubicBezTo>
                <a:cubicBezTo>
                  <a:pt x="409910" y="211373"/>
                  <a:pt x="429022" y="156747"/>
                  <a:pt x="467246" y="107398"/>
                </a:cubicBezTo>
                <a:cubicBezTo>
                  <a:pt x="505470" y="58049"/>
                  <a:pt x="559668" y="23105"/>
                  <a:pt x="629841" y="2567"/>
                </a:cubicBezTo>
                <a:close/>
                <a:moveTo>
                  <a:pt x="221642" y="0"/>
                </a:moveTo>
                <a:lnTo>
                  <a:pt x="221642" y="35086"/>
                </a:lnTo>
                <a:cubicBezTo>
                  <a:pt x="171438" y="61329"/>
                  <a:pt x="135496" y="88714"/>
                  <a:pt x="113816" y="117239"/>
                </a:cubicBezTo>
                <a:cubicBezTo>
                  <a:pt x="92137" y="145764"/>
                  <a:pt x="81298" y="176857"/>
                  <a:pt x="81298" y="210517"/>
                </a:cubicBezTo>
                <a:cubicBezTo>
                  <a:pt x="81298" y="230485"/>
                  <a:pt x="84150" y="244177"/>
                  <a:pt x="89855" y="251594"/>
                </a:cubicBezTo>
                <a:cubicBezTo>
                  <a:pt x="94990" y="259581"/>
                  <a:pt x="101265" y="263574"/>
                  <a:pt x="108682" y="263574"/>
                </a:cubicBezTo>
                <a:cubicBezTo>
                  <a:pt x="116099" y="263574"/>
                  <a:pt x="126082" y="261435"/>
                  <a:pt x="138634" y="257156"/>
                </a:cubicBezTo>
                <a:cubicBezTo>
                  <a:pt x="151185" y="252877"/>
                  <a:pt x="162595" y="250738"/>
                  <a:pt x="172864" y="250738"/>
                </a:cubicBezTo>
                <a:cubicBezTo>
                  <a:pt x="196255" y="250738"/>
                  <a:pt x="216651" y="259438"/>
                  <a:pt x="234051" y="276839"/>
                </a:cubicBezTo>
                <a:cubicBezTo>
                  <a:pt x="251452" y="294239"/>
                  <a:pt x="260152" y="315491"/>
                  <a:pt x="260152" y="340593"/>
                </a:cubicBezTo>
                <a:cubicBezTo>
                  <a:pt x="260152" y="367977"/>
                  <a:pt x="249597" y="391511"/>
                  <a:pt x="228489" y="411193"/>
                </a:cubicBezTo>
                <a:cubicBezTo>
                  <a:pt x="207380" y="430876"/>
                  <a:pt x="181136" y="440717"/>
                  <a:pt x="149758" y="440717"/>
                </a:cubicBezTo>
                <a:cubicBezTo>
                  <a:pt x="111534" y="440717"/>
                  <a:pt x="77019" y="424172"/>
                  <a:pt x="46211" y="391083"/>
                </a:cubicBezTo>
                <a:cubicBezTo>
                  <a:pt x="15404" y="357993"/>
                  <a:pt x="0" y="317202"/>
                  <a:pt x="0" y="268709"/>
                </a:cubicBezTo>
                <a:cubicBezTo>
                  <a:pt x="0" y="211658"/>
                  <a:pt x="18970" y="158458"/>
                  <a:pt x="56908" y="109109"/>
                </a:cubicBezTo>
                <a:cubicBezTo>
                  <a:pt x="94847" y="59760"/>
                  <a:pt x="149758" y="23391"/>
                  <a:pt x="221642"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p:cNvSpPr/>
          <p:nvPr/>
        </p:nvSpPr>
        <p:spPr bwMode="auto">
          <a:xfrm>
            <a:off x="5713081" y="4282179"/>
            <a:ext cx="304835" cy="200631"/>
          </a:xfrm>
          <a:custGeom>
            <a:avLst/>
            <a:gdLst>
              <a:gd name="connsiteX0" fmla="*/ 521159 w 670917"/>
              <a:gd name="connsiteY0" fmla="*/ 856 h 441573"/>
              <a:gd name="connsiteX1" fmla="*/ 624706 w 670917"/>
              <a:gd name="connsiteY1" fmla="*/ 50490 h 441573"/>
              <a:gd name="connsiteX2" fmla="*/ 670917 w 670917"/>
              <a:gd name="connsiteY2" fmla="*/ 172864 h 441573"/>
              <a:gd name="connsiteX3" fmla="*/ 614009 w 670917"/>
              <a:gd name="connsiteY3" fmla="*/ 332464 h 441573"/>
              <a:gd name="connsiteX4" fmla="*/ 449275 w 670917"/>
              <a:gd name="connsiteY4" fmla="*/ 441573 h 441573"/>
              <a:gd name="connsiteX5" fmla="*/ 449275 w 670917"/>
              <a:gd name="connsiteY5" fmla="*/ 406487 h 441573"/>
              <a:gd name="connsiteX6" fmla="*/ 557101 w 670917"/>
              <a:gd name="connsiteY6" fmla="*/ 324334 h 441573"/>
              <a:gd name="connsiteX7" fmla="*/ 589619 w 670917"/>
              <a:gd name="connsiteY7" fmla="*/ 231056 h 441573"/>
              <a:gd name="connsiteX8" fmla="*/ 581062 w 670917"/>
              <a:gd name="connsiteY8" fmla="*/ 189979 h 441573"/>
              <a:gd name="connsiteX9" fmla="*/ 562235 w 670917"/>
              <a:gd name="connsiteY9" fmla="*/ 177999 h 441573"/>
              <a:gd name="connsiteX10" fmla="*/ 532283 w 670917"/>
              <a:gd name="connsiteY10" fmla="*/ 184417 h 441573"/>
              <a:gd name="connsiteX11" fmla="*/ 498053 w 670917"/>
              <a:gd name="connsiteY11" fmla="*/ 190835 h 441573"/>
              <a:gd name="connsiteX12" fmla="*/ 436866 w 670917"/>
              <a:gd name="connsiteY12" fmla="*/ 164734 h 441573"/>
              <a:gd name="connsiteX13" fmla="*/ 410765 w 670917"/>
              <a:gd name="connsiteY13" fmla="*/ 100980 h 441573"/>
              <a:gd name="connsiteX14" fmla="*/ 442428 w 670917"/>
              <a:gd name="connsiteY14" fmla="*/ 30380 h 441573"/>
              <a:gd name="connsiteX15" fmla="*/ 521159 w 670917"/>
              <a:gd name="connsiteY15" fmla="*/ 856 h 441573"/>
              <a:gd name="connsiteX16" fmla="*/ 113816 w 670917"/>
              <a:gd name="connsiteY16" fmla="*/ 0 h 441573"/>
              <a:gd name="connsiteX17" fmla="*/ 215652 w 670917"/>
              <a:gd name="connsiteY17" fmla="*/ 48779 h 441573"/>
              <a:gd name="connsiteX18" fmla="*/ 261007 w 670917"/>
              <a:gd name="connsiteY18" fmla="*/ 170297 h 441573"/>
              <a:gd name="connsiteX19" fmla="*/ 203671 w 670917"/>
              <a:gd name="connsiteY19" fmla="*/ 334175 h 441573"/>
              <a:gd name="connsiteX20" fmla="*/ 41076 w 670917"/>
              <a:gd name="connsiteY20" fmla="*/ 439006 h 441573"/>
              <a:gd name="connsiteX21" fmla="*/ 41076 w 670917"/>
              <a:gd name="connsiteY21" fmla="*/ 406487 h 441573"/>
              <a:gd name="connsiteX22" fmla="*/ 154893 w 670917"/>
              <a:gd name="connsiteY22" fmla="*/ 317488 h 441573"/>
              <a:gd name="connsiteX23" fmla="*/ 182277 w 670917"/>
              <a:gd name="connsiteY23" fmla="*/ 225066 h 441573"/>
              <a:gd name="connsiteX24" fmla="*/ 172864 w 670917"/>
              <a:gd name="connsiteY24" fmla="*/ 189124 h 441573"/>
              <a:gd name="connsiteX25" fmla="*/ 153181 w 670917"/>
              <a:gd name="connsiteY25" fmla="*/ 177143 h 441573"/>
              <a:gd name="connsiteX26" fmla="*/ 124941 w 670917"/>
              <a:gd name="connsiteY26" fmla="*/ 183989 h 441573"/>
              <a:gd name="connsiteX27" fmla="*/ 87287 w 670917"/>
              <a:gd name="connsiteY27" fmla="*/ 190835 h 441573"/>
              <a:gd name="connsiteX28" fmla="*/ 26100 w 670917"/>
              <a:gd name="connsiteY28" fmla="*/ 165590 h 441573"/>
              <a:gd name="connsiteX29" fmla="*/ 0 w 670917"/>
              <a:gd name="connsiteY29" fmla="*/ 103547 h 441573"/>
              <a:gd name="connsiteX30" fmla="*/ 32946 w 670917"/>
              <a:gd name="connsiteY30" fmla="*/ 30808 h 441573"/>
              <a:gd name="connsiteX31" fmla="*/ 113816 w 670917"/>
              <a:gd name="connsiteY31" fmla="*/ 0 h 4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0917" h="441573">
                <a:moveTo>
                  <a:pt x="521159" y="856"/>
                </a:moveTo>
                <a:cubicBezTo>
                  <a:pt x="559383" y="856"/>
                  <a:pt x="593898" y="17401"/>
                  <a:pt x="624706" y="50490"/>
                </a:cubicBezTo>
                <a:cubicBezTo>
                  <a:pt x="655513" y="83580"/>
                  <a:pt x="670917" y="124371"/>
                  <a:pt x="670917" y="172864"/>
                </a:cubicBezTo>
                <a:cubicBezTo>
                  <a:pt x="670917" y="229915"/>
                  <a:pt x="651947" y="283115"/>
                  <a:pt x="614009" y="332464"/>
                </a:cubicBezTo>
                <a:cubicBezTo>
                  <a:pt x="576070" y="381813"/>
                  <a:pt x="521159" y="418182"/>
                  <a:pt x="449275" y="441573"/>
                </a:cubicBezTo>
                <a:lnTo>
                  <a:pt x="449275" y="406487"/>
                </a:lnTo>
                <a:cubicBezTo>
                  <a:pt x="499479" y="380244"/>
                  <a:pt x="535421" y="352859"/>
                  <a:pt x="557101" y="324334"/>
                </a:cubicBezTo>
                <a:cubicBezTo>
                  <a:pt x="578780" y="295809"/>
                  <a:pt x="589619" y="264716"/>
                  <a:pt x="589619" y="231056"/>
                </a:cubicBezTo>
                <a:cubicBezTo>
                  <a:pt x="589619" y="211088"/>
                  <a:pt x="586767" y="197396"/>
                  <a:pt x="581062" y="189979"/>
                </a:cubicBezTo>
                <a:cubicBezTo>
                  <a:pt x="575927" y="181992"/>
                  <a:pt x="569652" y="177999"/>
                  <a:pt x="562235" y="177999"/>
                </a:cubicBezTo>
                <a:cubicBezTo>
                  <a:pt x="554818" y="177999"/>
                  <a:pt x="544835" y="180138"/>
                  <a:pt x="532283" y="184417"/>
                </a:cubicBezTo>
                <a:cubicBezTo>
                  <a:pt x="519732" y="188696"/>
                  <a:pt x="508322" y="190835"/>
                  <a:pt x="498053" y="190835"/>
                </a:cubicBezTo>
                <a:cubicBezTo>
                  <a:pt x="474662" y="190835"/>
                  <a:pt x="454266" y="182135"/>
                  <a:pt x="436866" y="164734"/>
                </a:cubicBezTo>
                <a:cubicBezTo>
                  <a:pt x="419465" y="147334"/>
                  <a:pt x="410765" y="126082"/>
                  <a:pt x="410765" y="100980"/>
                </a:cubicBezTo>
                <a:cubicBezTo>
                  <a:pt x="410765" y="73596"/>
                  <a:pt x="421320" y="50062"/>
                  <a:pt x="442428" y="30380"/>
                </a:cubicBezTo>
                <a:cubicBezTo>
                  <a:pt x="463537" y="10697"/>
                  <a:pt x="489781" y="856"/>
                  <a:pt x="521159" y="856"/>
                </a:cubicBezTo>
                <a:close/>
                <a:moveTo>
                  <a:pt x="113816" y="0"/>
                </a:moveTo>
                <a:cubicBezTo>
                  <a:pt x="151469" y="0"/>
                  <a:pt x="185415" y="16260"/>
                  <a:pt x="215652" y="48779"/>
                </a:cubicBezTo>
                <a:cubicBezTo>
                  <a:pt x="245888" y="81298"/>
                  <a:pt x="261007" y="121804"/>
                  <a:pt x="261007" y="170297"/>
                </a:cubicBezTo>
                <a:cubicBezTo>
                  <a:pt x="261007" y="230200"/>
                  <a:pt x="241895" y="284826"/>
                  <a:pt x="203671" y="334175"/>
                </a:cubicBezTo>
                <a:cubicBezTo>
                  <a:pt x="165447" y="383524"/>
                  <a:pt x="111249" y="418468"/>
                  <a:pt x="41076" y="439006"/>
                </a:cubicBezTo>
                <a:lnTo>
                  <a:pt x="41076" y="406487"/>
                </a:lnTo>
                <a:cubicBezTo>
                  <a:pt x="98697" y="373398"/>
                  <a:pt x="136636" y="343731"/>
                  <a:pt x="154893" y="317488"/>
                </a:cubicBezTo>
                <a:cubicBezTo>
                  <a:pt x="173149" y="291245"/>
                  <a:pt x="182277" y="260437"/>
                  <a:pt x="182277" y="225066"/>
                </a:cubicBezTo>
                <a:cubicBezTo>
                  <a:pt x="182277" y="209091"/>
                  <a:pt x="179139" y="197111"/>
                  <a:pt x="172864" y="189124"/>
                </a:cubicBezTo>
                <a:cubicBezTo>
                  <a:pt x="166588" y="181136"/>
                  <a:pt x="160027" y="177143"/>
                  <a:pt x="153181" y="177143"/>
                </a:cubicBezTo>
                <a:cubicBezTo>
                  <a:pt x="146905" y="177143"/>
                  <a:pt x="137492" y="179425"/>
                  <a:pt x="124941" y="183989"/>
                </a:cubicBezTo>
                <a:cubicBezTo>
                  <a:pt x="112390" y="188553"/>
                  <a:pt x="99839" y="190835"/>
                  <a:pt x="87287" y="190835"/>
                </a:cubicBezTo>
                <a:cubicBezTo>
                  <a:pt x="63897" y="190835"/>
                  <a:pt x="43501" y="182420"/>
                  <a:pt x="26100" y="165590"/>
                </a:cubicBezTo>
                <a:cubicBezTo>
                  <a:pt x="8700" y="148760"/>
                  <a:pt x="0" y="128079"/>
                  <a:pt x="0" y="103547"/>
                </a:cubicBezTo>
                <a:cubicBezTo>
                  <a:pt x="0" y="75593"/>
                  <a:pt x="10982" y="51346"/>
                  <a:pt x="32946" y="30808"/>
                </a:cubicBezTo>
                <a:cubicBezTo>
                  <a:pt x="54911" y="10269"/>
                  <a:pt x="81868" y="0"/>
                  <a:pt x="113816"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Straight Connector 29"/>
          <p:cNvCxnSpPr/>
          <p:nvPr/>
        </p:nvCxnSpPr>
        <p:spPr>
          <a:xfrm flipH="1">
            <a:off x="6812280" y="6332054"/>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16"/>
          <p:cNvGrpSpPr>
            <a:grpSpLocks noChangeAspect="1"/>
          </p:cNvGrpSpPr>
          <p:nvPr/>
        </p:nvGrpSpPr>
        <p:grpSpPr bwMode="auto">
          <a:xfrm flipH="1">
            <a:off x="7761021" y="1293591"/>
            <a:ext cx="1605212" cy="1605815"/>
            <a:chOff x="403" y="817"/>
            <a:chExt cx="2663" cy="2664"/>
          </a:xfrm>
        </p:grpSpPr>
        <p:sp>
          <p:nvSpPr>
            <p:cNvPr id="48" name="Line 21"/>
            <p:cNvSpPr>
              <a:spLocks noChangeShapeType="1"/>
            </p:cNvSpPr>
            <p:nvPr/>
          </p:nvSpPr>
          <p:spPr bwMode="auto">
            <a:xfrm flipV="1">
              <a:off x="1146" y="1659"/>
              <a:ext cx="1004" cy="640"/>
            </a:xfrm>
            <a:prstGeom prst="line">
              <a:avLst/>
            </a:prstGeom>
            <a:noFill/>
            <a:ln w="28575" cap="flat">
              <a:solidFill>
                <a:srgbClr val="00BCF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49" name="Oval 18"/>
            <p:cNvSpPr>
              <a:spLocks noChangeArrowheads="1"/>
            </p:cNvSpPr>
            <p:nvPr/>
          </p:nvSpPr>
          <p:spPr bwMode="auto">
            <a:xfrm>
              <a:off x="403" y="2153"/>
              <a:ext cx="860" cy="859"/>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50" name="Oval 19"/>
            <p:cNvSpPr>
              <a:spLocks noChangeArrowheads="1"/>
            </p:cNvSpPr>
            <p:nvPr/>
          </p:nvSpPr>
          <p:spPr bwMode="auto">
            <a:xfrm>
              <a:off x="2078" y="2792"/>
              <a:ext cx="689" cy="689"/>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1" name="Line 20"/>
            <p:cNvSpPr>
              <a:spLocks noChangeShapeType="1"/>
            </p:cNvSpPr>
            <p:nvPr/>
          </p:nvSpPr>
          <p:spPr bwMode="auto">
            <a:xfrm flipH="1" flipV="1">
              <a:off x="1219" y="2749"/>
              <a:ext cx="859" cy="348"/>
            </a:xfrm>
            <a:prstGeom prst="line">
              <a:avLst/>
            </a:prstGeom>
            <a:noFill/>
            <a:ln w="28575" cap="flat">
              <a:solidFill>
                <a:srgbClr val="00BCF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52" name="Oval 17"/>
            <p:cNvSpPr>
              <a:spLocks noChangeArrowheads="1"/>
            </p:cNvSpPr>
            <p:nvPr/>
          </p:nvSpPr>
          <p:spPr bwMode="auto">
            <a:xfrm>
              <a:off x="2036" y="817"/>
              <a:ext cx="1030" cy="1030"/>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sp>
        <p:nvSpPr>
          <p:cNvPr id="3" name="Rectangle 2"/>
          <p:cNvSpPr/>
          <p:nvPr/>
        </p:nvSpPr>
        <p:spPr bwMode="auto">
          <a:xfrm>
            <a:off x="6831734" y="15564"/>
            <a:ext cx="5360265" cy="6315983"/>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 name="Group 8"/>
          <p:cNvGrpSpPr/>
          <p:nvPr/>
        </p:nvGrpSpPr>
        <p:grpSpPr>
          <a:xfrm>
            <a:off x="7712813" y="1609291"/>
            <a:ext cx="3717582" cy="3718979"/>
            <a:chOff x="1084711" y="2432911"/>
            <a:chExt cx="1967761" cy="1968500"/>
          </a:xfrm>
        </p:grpSpPr>
        <p:grpSp>
          <p:nvGrpSpPr>
            <p:cNvPr id="11" name="Group 16"/>
            <p:cNvGrpSpPr>
              <a:grpSpLocks noChangeAspect="1"/>
            </p:cNvGrpSpPr>
            <p:nvPr/>
          </p:nvGrpSpPr>
          <p:grpSpPr bwMode="auto">
            <a:xfrm>
              <a:off x="1084711" y="2432911"/>
              <a:ext cx="1967761" cy="1968500"/>
              <a:chOff x="403" y="817"/>
              <a:chExt cx="2663" cy="2664"/>
            </a:xfrm>
          </p:grpSpPr>
          <p:sp>
            <p:nvSpPr>
              <p:cNvPr id="29" name="Line 21"/>
              <p:cNvSpPr>
                <a:spLocks noChangeShapeType="1"/>
              </p:cNvSpPr>
              <p:nvPr/>
            </p:nvSpPr>
            <p:spPr bwMode="auto">
              <a:xfrm flipV="1">
                <a:off x="1146" y="1659"/>
                <a:ext cx="1004" cy="64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6" name="Oval 18"/>
              <p:cNvSpPr>
                <a:spLocks noChangeArrowheads="1"/>
              </p:cNvSpPr>
              <p:nvPr/>
            </p:nvSpPr>
            <p:spPr bwMode="auto">
              <a:xfrm>
                <a:off x="403" y="2153"/>
                <a:ext cx="860" cy="859"/>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7" name="Oval 19"/>
              <p:cNvSpPr>
                <a:spLocks noChangeArrowheads="1"/>
              </p:cNvSpPr>
              <p:nvPr/>
            </p:nvSpPr>
            <p:spPr bwMode="auto">
              <a:xfrm>
                <a:off x="2078" y="2792"/>
                <a:ext cx="689" cy="689"/>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8" name="Line 20"/>
              <p:cNvSpPr>
                <a:spLocks noChangeShapeType="1"/>
              </p:cNvSpPr>
              <p:nvPr/>
            </p:nvSpPr>
            <p:spPr bwMode="auto">
              <a:xfrm flipH="1" flipV="1">
                <a:off x="1219" y="2749"/>
                <a:ext cx="859" cy="348"/>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 name="Oval 17"/>
              <p:cNvSpPr>
                <a:spLocks noChangeArrowheads="1"/>
              </p:cNvSpPr>
              <p:nvPr/>
            </p:nvSpPr>
            <p:spPr bwMode="auto">
              <a:xfrm>
                <a:off x="2036" y="817"/>
                <a:ext cx="1030" cy="1030"/>
              </a:xfrm>
              <a:prstGeom prst="ellipse">
                <a:avLst/>
              </a:prstGeom>
              <a:noFill/>
              <a:ln w="285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12" name="Group 11"/>
            <p:cNvGrpSpPr/>
            <p:nvPr/>
          </p:nvGrpSpPr>
          <p:grpSpPr>
            <a:xfrm>
              <a:off x="2372133" y="2552634"/>
              <a:ext cx="597435" cy="515754"/>
              <a:chOff x="1821729" y="2389959"/>
              <a:chExt cx="713951" cy="616339"/>
            </a:xfrm>
            <a:solidFill>
              <a:schemeClr val="accent1"/>
            </a:solidFill>
          </p:grpSpPr>
          <p:sp>
            <p:nvSpPr>
              <p:cNvPr id="13" name="Freeform 49"/>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Freeform 50"/>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51"/>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52"/>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21"/>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49"/>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405657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935333" y="1973823"/>
            <a:ext cx="7256294" cy="4364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p:nvPr>
        </p:nvSpPr>
        <p:spPr>
          <a:xfrm>
            <a:off x="269240" y="289511"/>
            <a:ext cx="11655840" cy="899665"/>
          </a:xfrm>
        </p:spPr>
        <p:txBody>
          <a:bodyPr/>
          <a:lstStyle/>
          <a:p>
            <a:r>
              <a:rPr lang="en-US" dirty="0"/>
              <a:t>Big Data is driving transformative changes</a:t>
            </a:r>
          </a:p>
        </p:txBody>
      </p:sp>
      <p:cxnSp>
        <p:nvCxnSpPr>
          <p:cNvPr id="92" name="Straight Connector 91"/>
          <p:cNvCxnSpPr/>
          <p:nvPr/>
        </p:nvCxnSpPr>
        <p:spPr>
          <a:xfrm flipH="1">
            <a:off x="4935333" y="1492244"/>
            <a:ext cx="2387" cy="484632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145723" y="1492244"/>
            <a:ext cx="22339" cy="484632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5080634" y="1445643"/>
            <a:ext cx="2125903" cy="584775"/>
          </a:xfrm>
          <a:prstGeom prst="rect">
            <a:avLst/>
          </a:prstGeom>
        </p:spPr>
        <p:txBody>
          <a:bodyPr wrap="none" lIns="18288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Traditional</a:t>
            </a:r>
          </a:p>
        </p:txBody>
      </p:sp>
      <p:sp>
        <p:nvSpPr>
          <p:cNvPr id="109" name="Rectangle 108"/>
          <p:cNvSpPr/>
          <p:nvPr/>
        </p:nvSpPr>
        <p:spPr>
          <a:xfrm>
            <a:off x="8328288" y="1445642"/>
            <a:ext cx="2125903" cy="584775"/>
          </a:xfrm>
          <a:prstGeom prst="rect">
            <a:avLst/>
          </a:prstGeom>
        </p:spPr>
        <p:txBody>
          <a:bodyPr wrap="none" lIns="18288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Big Data</a:t>
            </a:r>
          </a:p>
        </p:txBody>
      </p:sp>
      <p:grpSp>
        <p:nvGrpSpPr>
          <p:cNvPr id="3" name="Group 2"/>
          <p:cNvGrpSpPr/>
          <p:nvPr/>
        </p:nvGrpSpPr>
        <p:grpSpPr>
          <a:xfrm>
            <a:off x="5080634" y="2256301"/>
            <a:ext cx="6627348" cy="926407"/>
            <a:chOff x="5080634" y="2256301"/>
            <a:chExt cx="6627348" cy="926407"/>
          </a:xfrm>
        </p:grpSpPr>
        <p:sp>
          <p:nvSpPr>
            <p:cNvPr id="110" name="TextBox 109"/>
            <p:cNvSpPr txBox="1"/>
            <p:nvPr/>
          </p:nvSpPr>
          <p:spPr>
            <a:xfrm>
              <a:off x="5080634" y="2256301"/>
              <a:ext cx="3379694" cy="8987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Relational 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with highly modeled schema</a:t>
              </a:r>
            </a:p>
          </p:txBody>
        </p:sp>
        <p:sp>
          <p:nvSpPr>
            <p:cNvPr id="111" name="TextBox 110"/>
            <p:cNvSpPr txBox="1"/>
            <p:nvPr/>
          </p:nvSpPr>
          <p:spPr>
            <a:xfrm>
              <a:off x="8328288" y="2256301"/>
              <a:ext cx="3379694"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All 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with schema agility </a:t>
              </a:r>
            </a:p>
          </p:txBody>
        </p:sp>
      </p:grpSp>
      <p:grpSp>
        <p:nvGrpSpPr>
          <p:cNvPr id="6" name="Group 5"/>
          <p:cNvGrpSpPr/>
          <p:nvPr/>
        </p:nvGrpSpPr>
        <p:grpSpPr>
          <a:xfrm>
            <a:off x="5080634" y="3832988"/>
            <a:ext cx="6627348" cy="627864"/>
            <a:chOff x="5080634" y="3832988"/>
            <a:chExt cx="6627348" cy="627864"/>
          </a:xfrm>
        </p:grpSpPr>
        <p:sp>
          <p:nvSpPr>
            <p:cNvPr id="120" name="TextBox 119"/>
            <p:cNvSpPr txBox="1"/>
            <p:nvPr/>
          </p:nvSpPr>
          <p:spPr>
            <a:xfrm>
              <a:off x="5080634" y="3832988"/>
              <a:ext cx="3379694"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Specialized HW</a:t>
              </a:r>
            </a:p>
          </p:txBody>
        </p:sp>
        <p:sp>
          <p:nvSpPr>
            <p:cNvPr id="121" name="TextBox 120"/>
            <p:cNvSpPr txBox="1"/>
            <p:nvPr/>
          </p:nvSpPr>
          <p:spPr>
            <a:xfrm>
              <a:off x="8328288" y="3832988"/>
              <a:ext cx="3379694"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Commodity HW</a:t>
              </a:r>
            </a:p>
          </p:txBody>
        </p:sp>
      </p:grpSp>
      <p:grpSp>
        <p:nvGrpSpPr>
          <p:cNvPr id="2" name="Group 1"/>
          <p:cNvGrpSpPr/>
          <p:nvPr/>
        </p:nvGrpSpPr>
        <p:grpSpPr>
          <a:xfrm>
            <a:off x="987962" y="2235062"/>
            <a:ext cx="3643556" cy="897493"/>
            <a:chOff x="987962" y="2235062"/>
            <a:chExt cx="3643556" cy="897493"/>
          </a:xfrm>
        </p:grpSpPr>
        <p:sp>
          <p:nvSpPr>
            <p:cNvPr id="33" name="Rectangle 32"/>
            <p:cNvSpPr/>
            <p:nvPr/>
          </p:nvSpPr>
          <p:spPr>
            <a:xfrm>
              <a:off x="2505615" y="2256043"/>
              <a:ext cx="2125903" cy="584775"/>
            </a:xfrm>
            <a:prstGeom prst="rect">
              <a:avLst/>
            </a:prstGeom>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Data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characteristics</a:t>
              </a:r>
            </a:p>
          </p:txBody>
        </p:sp>
        <p:grpSp>
          <p:nvGrpSpPr>
            <p:cNvPr id="5" name="Group 4"/>
            <p:cNvGrpSpPr/>
            <p:nvPr/>
          </p:nvGrpSpPr>
          <p:grpSpPr>
            <a:xfrm>
              <a:off x="987962" y="2235062"/>
              <a:ext cx="1508974" cy="897493"/>
              <a:chOff x="148433" y="2177889"/>
              <a:chExt cx="1729887" cy="1028886"/>
            </a:xfrm>
          </p:grpSpPr>
          <p:grpSp>
            <p:nvGrpSpPr>
              <p:cNvPr id="132" name="Group 131"/>
              <p:cNvGrpSpPr/>
              <p:nvPr/>
            </p:nvGrpSpPr>
            <p:grpSpPr>
              <a:xfrm>
                <a:off x="148433" y="2258226"/>
                <a:ext cx="1388236" cy="948549"/>
                <a:chOff x="1854201" y="4027488"/>
                <a:chExt cx="892174" cy="609600"/>
              </a:xfrm>
              <a:solidFill>
                <a:schemeClr val="bg1"/>
              </a:solidFill>
            </p:grpSpPr>
            <p:sp>
              <p:nvSpPr>
                <p:cNvPr id="133" name="Freeform 33"/>
                <p:cNvSpPr>
                  <a:spLocks/>
                </p:cNvSpPr>
                <p:nvPr/>
              </p:nvSpPr>
              <p:spPr bwMode="auto">
                <a:xfrm>
                  <a:off x="231140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5" y="7"/>
                      </a:cubicBezTo>
                      <a:cubicBezTo>
                        <a:pt x="6" y="7"/>
                        <a:pt x="8" y="6"/>
                        <a:pt x="9" y="5"/>
                      </a:cubicBezTo>
                      <a:cubicBezTo>
                        <a:pt x="11" y="4"/>
                        <a:pt x="12" y="4"/>
                        <a:pt x="14" y="3"/>
                      </a:cubicBezTo>
                      <a:cubicBezTo>
                        <a:pt x="15" y="2"/>
                        <a:pt x="17" y="1"/>
                        <a:pt x="18"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34"/>
                <p:cNvSpPr>
                  <a:spLocks/>
                </p:cNvSpPr>
                <p:nvPr/>
              </p:nvSpPr>
              <p:spPr bwMode="auto">
                <a:xfrm>
                  <a:off x="2487613" y="4497388"/>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4" y="7"/>
                      </a:cubicBezTo>
                      <a:cubicBezTo>
                        <a:pt x="6" y="7"/>
                        <a:pt x="8" y="6"/>
                        <a:pt x="9" y="5"/>
                      </a:cubicBezTo>
                      <a:cubicBezTo>
                        <a:pt x="11" y="4"/>
                        <a:pt x="12" y="4"/>
                        <a:pt x="14" y="3"/>
                      </a:cubicBezTo>
                      <a:cubicBezTo>
                        <a:pt x="15" y="2"/>
                        <a:pt x="17"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35"/>
                <p:cNvSpPr>
                  <a:spLocks noEditPoints="1"/>
                </p:cNvSpPr>
                <p:nvPr/>
              </p:nvSpPr>
              <p:spPr bwMode="auto">
                <a:xfrm>
                  <a:off x="2382838"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3"/>
                      </a:cubicBezTo>
                      <a:cubicBezTo>
                        <a:pt x="32" y="16"/>
                        <a:pt x="29" y="8"/>
                        <a:pt x="21" y="8"/>
                      </a:cubicBezTo>
                      <a:close/>
                      <a:moveTo>
                        <a:pt x="20" y="64"/>
                      </a:moveTo>
                      <a:cubicBezTo>
                        <a:pt x="20" y="64"/>
                        <a:pt x="20" y="64"/>
                        <a:pt x="20" y="64"/>
                      </a:cubicBezTo>
                      <a:cubicBezTo>
                        <a:pt x="14" y="64"/>
                        <a:pt x="9" y="62"/>
                        <a:pt x="5" y="56"/>
                      </a:cubicBezTo>
                      <a:cubicBezTo>
                        <a:pt x="2" y="51"/>
                        <a:pt x="0" y="43"/>
                        <a:pt x="0" y="33"/>
                      </a:cubicBezTo>
                      <a:cubicBezTo>
                        <a:pt x="0" y="22"/>
                        <a:pt x="2" y="14"/>
                        <a:pt x="6" y="8"/>
                      </a:cubicBezTo>
                      <a:cubicBezTo>
                        <a:pt x="9" y="3"/>
                        <a:pt x="15" y="0"/>
                        <a:pt x="22" y="0"/>
                      </a:cubicBezTo>
                      <a:cubicBezTo>
                        <a:pt x="36" y="0"/>
                        <a:pt x="42" y="11"/>
                        <a:pt x="42" y="32"/>
                      </a:cubicBezTo>
                      <a:cubicBezTo>
                        <a:pt x="42" y="42"/>
                        <a:pt x="40" y="50"/>
                        <a:pt x="37" y="56"/>
                      </a:cubicBezTo>
                      <a:cubicBezTo>
                        <a:pt x="33" y="62"/>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36"/>
                <p:cNvSpPr>
                  <a:spLocks noEditPoints="1"/>
                </p:cNvSpPr>
                <p:nvPr/>
              </p:nvSpPr>
              <p:spPr bwMode="auto">
                <a:xfrm>
                  <a:off x="2559050" y="4494213"/>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3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3"/>
                      </a:cubicBezTo>
                      <a:cubicBezTo>
                        <a:pt x="33" y="16"/>
                        <a:pt x="29" y="8"/>
                        <a:pt x="22" y="8"/>
                      </a:cubicBezTo>
                      <a:close/>
                      <a:moveTo>
                        <a:pt x="21" y="64"/>
                      </a:moveTo>
                      <a:cubicBezTo>
                        <a:pt x="21" y="64"/>
                        <a:pt x="21" y="64"/>
                        <a:pt x="21" y="64"/>
                      </a:cubicBezTo>
                      <a:cubicBezTo>
                        <a:pt x="14" y="64"/>
                        <a:pt x="9" y="62"/>
                        <a:pt x="6" y="56"/>
                      </a:cubicBezTo>
                      <a:cubicBezTo>
                        <a:pt x="2" y="51"/>
                        <a:pt x="0" y="43"/>
                        <a:pt x="0" y="33"/>
                      </a:cubicBezTo>
                      <a:cubicBezTo>
                        <a:pt x="0" y="22"/>
                        <a:pt x="2" y="14"/>
                        <a:pt x="6" y="8"/>
                      </a:cubicBezTo>
                      <a:cubicBezTo>
                        <a:pt x="10" y="3"/>
                        <a:pt x="15" y="0"/>
                        <a:pt x="22" y="0"/>
                      </a:cubicBezTo>
                      <a:cubicBezTo>
                        <a:pt x="36" y="0"/>
                        <a:pt x="43" y="11"/>
                        <a:pt x="43" y="32"/>
                      </a:cubicBezTo>
                      <a:cubicBezTo>
                        <a:pt x="43" y="42"/>
                        <a:pt x="41" y="50"/>
                        <a:pt x="37" y="56"/>
                      </a:cubicBezTo>
                      <a:cubicBezTo>
                        <a:pt x="33" y="62"/>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37"/>
                <p:cNvSpPr>
                  <a:spLocks/>
                </p:cNvSpPr>
                <p:nvPr/>
              </p:nvSpPr>
              <p:spPr bwMode="auto">
                <a:xfrm>
                  <a:off x="1954213" y="4497388"/>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8"/>
                        <a:pt x="3" y="8"/>
                        <a:pt x="4" y="7"/>
                      </a:cubicBezTo>
                      <a:cubicBezTo>
                        <a:pt x="6" y="7"/>
                        <a:pt x="7" y="6"/>
                        <a:pt x="9" y="5"/>
                      </a:cubicBezTo>
                      <a:cubicBezTo>
                        <a:pt x="10" y="4"/>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38"/>
                <p:cNvSpPr>
                  <a:spLocks/>
                </p:cNvSpPr>
                <p:nvPr/>
              </p:nvSpPr>
              <p:spPr bwMode="auto">
                <a:xfrm>
                  <a:off x="2032000"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39"/>
                <p:cNvSpPr>
                  <a:spLocks/>
                </p:cNvSpPr>
                <p:nvPr/>
              </p:nvSpPr>
              <p:spPr bwMode="auto">
                <a:xfrm>
                  <a:off x="2103438"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5"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40"/>
                <p:cNvSpPr>
                  <a:spLocks/>
                </p:cNvSpPr>
                <p:nvPr/>
              </p:nvSpPr>
              <p:spPr bwMode="auto">
                <a:xfrm>
                  <a:off x="2176463" y="434181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5" y="16"/>
                        <a:pt x="2" y="17"/>
                        <a:pt x="0" y="17"/>
                      </a:cubicBezTo>
                      <a:cubicBezTo>
                        <a:pt x="0" y="9"/>
                        <a:pt x="0" y="9"/>
                        <a:pt x="0" y="9"/>
                      </a:cubicBezTo>
                      <a:cubicBezTo>
                        <a:pt x="1" y="8"/>
                        <a:pt x="3" y="8"/>
                        <a:pt x="4" y="7"/>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41"/>
                <p:cNvSpPr>
                  <a:spLocks/>
                </p:cNvSpPr>
                <p:nvPr/>
              </p:nvSpPr>
              <p:spPr bwMode="auto">
                <a:xfrm>
                  <a:off x="2581275"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Freeform 42"/>
                <p:cNvSpPr>
                  <a:spLocks/>
                </p:cNvSpPr>
                <p:nvPr/>
              </p:nvSpPr>
              <p:spPr bwMode="auto">
                <a:xfrm>
                  <a:off x="1854201"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9"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43"/>
                <p:cNvSpPr>
                  <a:spLocks/>
                </p:cNvSpPr>
                <p:nvPr/>
              </p:nvSpPr>
              <p:spPr bwMode="auto">
                <a:xfrm>
                  <a:off x="212725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8"/>
                        <a:pt x="4" y="8"/>
                        <a:pt x="5" y="7"/>
                      </a:cubicBezTo>
                      <a:cubicBezTo>
                        <a:pt x="7" y="7"/>
                        <a:pt x="8" y="6"/>
                        <a:pt x="10" y="5"/>
                      </a:cubicBezTo>
                      <a:cubicBezTo>
                        <a:pt x="11" y="4"/>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44"/>
                <p:cNvSpPr>
                  <a:spLocks noEditPoints="1"/>
                </p:cNvSpPr>
                <p:nvPr/>
              </p:nvSpPr>
              <p:spPr bwMode="auto">
                <a:xfrm>
                  <a:off x="2025650"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3" y="8"/>
                        <a:pt x="10" y="16"/>
                        <a:pt x="10" y="33"/>
                      </a:cubicBezTo>
                      <a:cubicBezTo>
                        <a:pt x="10" y="48"/>
                        <a:pt x="13" y="56"/>
                        <a:pt x="21" y="56"/>
                      </a:cubicBezTo>
                      <a:cubicBezTo>
                        <a:pt x="28" y="56"/>
                        <a:pt x="32" y="48"/>
                        <a:pt x="32" y="33"/>
                      </a:cubicBezTo>
                      <a:cubicBezTo>
                        <a:pt x="32" y="16"/>
                        <a:pt x="28" y="8"/>
                        <a:pt x="21" y="8"/>
                      </a:cubicBezTo>
                      <a:close/>
                      <a:moveTo>
                        <a:pt x="20" y="64"/>
                      </a:moveTo>
                      <a:cubicBezTo>
                        <a:pt x="20" y="64"/>
                        <a:pt x="20" y="64"/>
                        <a:pt x="20" y="64"/>
                      </a:cubicBezTo>
                      <a:cubicBezTo>
                        <a:pt x="14" y="64"/>
                        <a:pt x="9" y="62"/>
                        <a:pt x="5" y="56"/>
                      </a:cubicBezTo>
                      <a:cubicBezTo>
                        <a:pt x="1" y="51"/>
                        <a:pt x="0" y="43"/>
                        <a:pt x="0" y="33"/>
                      </a:cubicBezTo>
                      <a:cubicBezTo>
                        <a:pt x="0" y="22"/>
                        <a:pt x="1" y="14"/>
                        <a:pt x="5" y="8"/>
                      </a:cubicBezTo>
                      <a:cubicBezTo>
                        <a:pt x="9" y="3"/>
                        <a:pt x="14" y="0"/>
                        <a:pt x="22" y="0"/>
                      </a:cubicBezTo>
                      <a:cubicBezTo>
                        <a:pt x="35" y="0"/>
                        <a:pt x="42" y="11"/>
                        <a:pt x="42" y="32"/>
                      </a:cubicBezTo>
                      <a:cubicBezTo>
                        <a:pt x="42" y="42"/>
                        <a:pt x="40" y="50"/>
                        <a:pt x="36" y="56"/>
                      </a:cubicBezTo>
                      <a:cubicBezTo>
                        <a:pt x="32" y="62"/>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45"/>
                <p:cNvSpPr>
                  <a:spLocks noEditPoints="1"/>
                </p:cNvSpPr>
                <p:nvPr/>
              </p:nvSpPr>
              <p:spPr bwMode="auto">
                <a:xfrm>
                  <a:off x="1922463"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2" y="51"/>
                        <a:pt x="0" y="43"/>
                        <a:pt x="0" y="33"/>
                      </a:cubicBezTo>
                      <a:cubicBezTo>
                        <a:pt x="0" y="22"/>
                        <a:pt x="2" y="14"/>
                        <a:pt x="5" y="8"/>
                      </a:cubicBezTo>
                      <a:cubicBezTo>
                        <a:pt x="9" y="2"/>
                        <a:pt x="15" y="0"/>
                        <a:pt x="22" y="0"/>
                      </a:cubicBezTo>
                      <a:cubicBezTo>
                        <a:pt x="35" y="0"/>
                        <a:pt x="42" y="10"/>
                        <a:pt x="42" y="32"/>
                      </a:cubicBezTo>
                      <a:cubicBezTo>
                        <a:pt x="42" y="42"/>
                        <a:pt x="40" y="50"/>
                        <a:pt x="36" y="56"/>
                      </a:cubicBezTo>
                      <a:cubicBezTo>
                        <a:pt x="33"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46"/>
                <p:cNvSpPr>
                  <a:spLocks noEditPoints="1"/>
                </p:cNvSpPr>
                <p:nvPr/>
              </p:nvSpPr>
              <p:spPr bwMode="auto">
                <a:xfrm>
                  <a:off x="22479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4" y="64"/>
                        <a:pt x="9" y="61"/>
                        <a:pt x="6" y="56"/>
                      </a:cubicBezTo>
                      <a:cubicBezTo>
                        <a:pt x="2" y="51"/>
                        <a:pt x="0" y="43"/>
                        <a:pt x="0" y="33"/>
                      </a:cubicBezTo>
                      <a:cubicBezTo>
                        <a:pt x="0" y="22"/>
                        <a:pt x="2" y="14"/>
                        <a:pt x="6" y="8"/>
                      </a:cubicBezTo>
                      <a:cubicBezTo>
                        <a:pt x="10" y="2"/>
                        <a:pt x="15" y="0"/>
                        <a:pt x="22" y="0"/>
                      </a:cubicBezTo>
                      <a:cubicBezTo>
                        <a:pt x="36" y="0"/>
                        <a:pt x="43" y="10"/>
                        <a:pt x="43" y="32"/>
                      </a:cubicBezTo>
                      <a:cubicBezTo>
                        <a:pt x="43" y="42"/>
                        <a:pt x="41" y="50"/>
                        <a:pt x="37" y="56"/>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47"/>
                <p:cNvSpPr>
                  <a:spLocks noEditPoints="1"/>
                </p:cNvSpPr>
                <p:nvPr/>
              </p:nvSpPr>
              <p:spPr bwMode="auto">
                <a:xfrm>
                  <a:off x="2362200"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1" y="51"/>
                        <a:pt x="0" y="43"/>
                        <a:pt x="0" y="33"/>
                      </a:cubicBezTo>
                      <a:cubicBezTo>
                        <a:pt x="0" y="22"/>
                        <a:pt x="1" y="14"/>
                        <a:pt x="5" y="8"/>
                      </a:cubicBezTo>
                      <a:cubicBezTo>
                        <a:pt x="9" y="2"/>
                        <a:pt x="14" y="0"/>
                        <a:pt x="22" y="0"/>
                      </a:cubicBezTo>
                      <a:cubicBezTo>
                        <a:pt x="35" y="0"/>
                        <a:pt x="42" y="10"/>
                        <a:pt x="42" y="32"/>
                      </a:cubicBezTo>
                      <a:cubicBezTo>
                        <a:pt x="42" y="42"/>
                        <a:pt x="40" y="50"/>
                        <a:pt x="36" y="56"/>
                      </a:cubicBezTo>
                      <a:cubicBezTo>
                        <a:pt x="32"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48"/>
                <p:cNvSpPr>
                  <a:spLocks/>
                </p:cNvSpPr>
                <p:nvPr/>
              </p:nvSpPr>
              <p:spPr bwMode="auto">
                <a:xfrm>
                  <a:off x="2243139" y="403066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49"/>
                <p:cNvSpPr>
                  <a:spLocks noEditPoints="1"/>
                </p:cNvSpPr>
                <p:nvPr/>
              </p:nvSpPr>
              <p:spPr bwMode="auto">
                <a:xfrm>
                  <a:off x="2314576"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50"/>
                <p:cNvSpPr>
                  <a:spLocks noEditPoints="1"/>
                </p:cNvSpPr>
                <p:nvPr/>
              </p:nvSpPr>
              <p:spPr bwMode="auto">
                <a:xfrm>
                  <a:off x="2427289"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5"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5" y="64"/>
                        <a:pt x="9" y="61"/>
                        <a:pt x="6" y="56"/>
                      </a:cubicBezTo>
                      <a:cubicBezTo>
                        <a:pt x="2" y="50"/>
                        <a:pt x="0" y="43"/>
                        <a:pt x="0" y="33"/>
                      </a:cubicBezTo>
                      <a:cubicBezTo>
                        <a:pt x="0" y="22"/>
                        <a:pt x="2" y="13"/>
                        <a:pt x="6" y="8"/>
                      </a:cubicBezTo>
                      <a:cubicBezTo>
                        <a:pt x="10" y="2"/>
                        <a:pt x="15" y="0"/>
                        <a:pt x="23" y="0"/>
                      </a:cubicBezTo>
                      <a:cubicBezTo>
                        <a:pt x="36" y="0"/>
                        <a:pt x="43" y="10"/>
                        <a:pt x="43" y="31"/>
                      </a:cubicBezTo>
                      <a:cubicBezTo>
                        <a:pt x="43" y="42"/>
                        <a:pt x="41" y="50"/>
                        <a:pt x="37" y="55"/>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51"/>
                <p:cNvSpPr>
                  <a:spLocks noEditPoints="1"/>
                </p:cNvSpPr>
                <p:nvPr/>
              </p:nvSpPr>
              <p:spPr bwMode="auto">
                <a:xfrm>
                  <a:off x="24765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5"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5" y="64"/>
                        <a:pt x="9" y="61"/>
                        <a:pt x="6" y="56"/>
                      </a:cubicBezTo>
                      <a:cubicBezTo>
                        <a:pt x="2" y="51"/>
                        <a:pt x="0" y="43"/>
                        <a:pt x="0" y="33"/>
                      </a:cubicBezTo>
                      <a:cubicBezTo>
                        <a:pt x="0" y="22"/>
                        <a:pt x="2" y="14"/>
                        <a:pt x="6" y="8"/>
                      </a:cubicBezTo>
                      <a:cubicBezTo>
                        <a:pt x="10" y="2"/>
                        <a:pt x="15" y="0"/>
                        <a:pt x="23" y="0"/>
                      </a:cubicBezTo>
                      <a:cubicBezTo>
                        <a:pt x="36" y="0"/>
                        <a:pt x="43" y="10"/>
                        <a:pt x="43" y="32"/>
                      </a:cubicBezTo>
                      <a:cubicBezTo>
                        <a:pt x="43" y="42"/>
                        <a:pt x="41" y="50"/>
                        <a:pt x="37" y="56"/>
                      </a:cubicBezTo>
                      <a:cubicBezTo>
                        <a:pt x="33" y="61"/>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52"/>
                <p:cNvSpPr>
                  <a:spLocks noEditPoints="1"/>
                </p:cNvSpPr>
                <p:nvPr/>
              </p:nvSpPr>
              <p:spPr bwMode="auto">
                <a:xfrm>
                  <a:off x="2654300" y="4338638"/>
                  <a:ext cx="92075"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9" y="56"/>
                        <a:pt x="32" y="48"/>
                        <a:pt x="32" y="32"/>
                      </a:cubicBezTo>
                      <a:cubicBezTo>
                        <a:pt x="32" y="16"/>
                        <a:pt x="29" y="8"/>
                        <a:pt x="21" y="8"/>
                      </a:cubicBezTo>
                      <a:close/>
                      <a:moveTo>
                        <a:pt x="20" y="64"/>
                      </a:moveTo>
                      <a:cubicBezTo>
                        <a:pt x="20" y="64"/>
                        <a:pt x="20" y="64"/>
                        <a:pt x="20" y="64"/>
                      </a:cubicBezTo>
                      <a:cubicBezTo>
                        <a:pt x="14" y="64"/>
                        <a:pt x="9" y="61"/>
                        <a:pt x="5" y="56"/>
                      </a:cubicBezTo>
                      <a:cubicBezTo>
                        <a:pt x="2" y="51"/>
                        <a:pt x="0" y="43"/>
                        <a:pt x="0" y="33"/>
                      </a:cubicBezTo>
                      <a:cubicBezTo>
                        <a:pt x="0" y="22"/>
                        <a:pt x="2" y="14"/>
                        <a:pt x="6" y="8"/>
                      </a:cubicBezTo>
                      <a:cubicBezTo>
                        <a:pt x="9" y="2"/>
                        <a:pt x="15" y="0"/>
                        <a:pt x="22" y="0"/>
                      </a:cubicBezTo>
                      <a:cubicBezTo>
                        <a:pt x="36" y="0"/>
                        <a:pt x="42" y="10"/>
                        <a:pt x="42" y="32"/>
                      </a:cubicBezTo>
                      <a:cubicBezTo>
                        <a:pt x="42" y="42"/>
                        <a:pt x="41" y="50"/>
                        <a:pt x="37" y="56"/>
                      </a:cubicBezTo>
                      <a:cubicBezTo>
                        <a:pt x="33" y="61"/>
                        <a:pt x="27" y="64"/>
                        <a:pt x="20"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53"/>
                <p:cNvSpPr>
                  <a:spLocks noEditPoints="1"/>
                </p:cNvSpPr>
                <p:nvPr/>
              </p:nvSpPr>
              <p:spPr bwMode="auto">
                <a:xfrm>
                  <a:off x="2200275" y="4494213"/>
                  <a:ext cx="95250" cy="142875"/>
                </a:xfrm>
                <a:custGeom>
                  <a:avLst/>
                  <a:gdLst>
                    <a:gd name="T0" fmla="*/ 22 w 43"/>
                    <a:gd name="T1" fmla="*/ 8 h 64"/>
                    <a:gd name="T2" fmla="*/ 22 w 43"/>
                    <a:gd name="T3" fmla="*/ 8 h 64"/>
                    <a:gd name="T4" fmla="*/ 10 w 43"/>
                    <a:gd name="T5" fmla="*/ 33 h 64"/>
                    <a:gd name="T6" fmla="*/ 21 w 43"/>
                    <a:gd name="T7" fmla="*/ 56 h 64"/>
                    <a:gd name="T8" fmla="*/ 32 w 43"/>
                    <a:gd name="T9" fmla="*/ 33 h 64"/>
                    <a:gd name="T10" fmla="*/ 22 w 43"/>
                    <a:gd name="T11" fmla="*/ 8 h 64"/>
                    <a:gd name="T12" fmla="*/ 21 w 43"/>
                    <a:gd name="T13" fmla="*/ 64 h 64"/>
                    <a:gd name="T14" fmla="*/ 21 w 43"/>
                    <a:gd name="T15" fmla="*/ 64 h 64"/>
                    <a:gd name="T16" fmla="*/ 5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0" y="16"/>
                        <a:pt x="10" y="33"/>
                      </a:cubicBezTo>
                      <a:cubicBezTo>
                        <a:pt x="10" y="48"/>
                        <a:pt x="14" y="56"/>
                        <a:pt x="21" y="56"/>
                      </a:cubicBezTo>
                      <a:cubicBezTo>
                        <a:pt x="29" y="56"/>
                        <a:pt x="32" y="48"/>
                        <a:pt x="32" y="33"/>
                      </a:cubicBezTo>
                      <a:cubicBezTo>
                        <a:pt x="32" y="16"/>
                        <a:pt x="29" y="8"/>
                        <a:pt x="22" y="8"/>
                      </a:cubicBezTo>
                      <a:close/>
                      <a:moveTo>
                        <a:pt x="21" y="64"/>
                      </a:moveTo>
                      <a:cubicBezTo>
                        <a:pt x="21" y="64"/>
                        <a:pt x="21" y="64"/>
                        <a:pt x="21" y="64"/>
                      </a:cubicBezTo>
                      <a:cubicBezTo>
                        <a:pt x="14" y="64"/>
                        <a:pt x="9" y="62"/>
                        <a:pt x="5" y="56"/>
                      </a:cubicBezTo>
                      <a:cubicBezTo>
                        <a:pt x="2" y="51"/>
                        <a:pt x="0" y="43"/>
                        <a:pt x="0" y="33"/>
                      </a:cubicBezTo>
                      <a:cubicBezTo>
                        <a:pt x="0" y="22"/>
                        <a:pt x="2" y="14"/>
                        <a:pt x="6" y="8"/>
                      </a:cubicBezTo>
                      <a:cubicBezTo>
                        <a:pt x="9" y="3"/>
                        <a:pt x="15" y="0"/>
                        <a:pt x="22" y="0"/>
                      </a:cubicBezTo>
                      <a:cubicBezTo>
                        <a:pt x="36" y="0"/>
                        <a:pt x="43" y="11"/>
                        <a:pt x="43" y="32"/>
                      </a:cubicBezTo>
                      <a:cubicBezTo>
                        <a:pt x="43" y="42"/>
                        <a:pt x="41" y="50"/>
                        <a:pt x="37" y="56"/>
                      </a:cubicBezTo>
                      <a:cubicBezTo>
                        <a:pt x="33" y="62"/>
                        <a:pt x="28" y="64"/>
                        <a:pt x="21" y="6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54"/>
                <p:cNvSpPr>
                  <a:spLocks/>
                </p:cNvSpPr>
                <p:nvPr/>
              </p:nvSpPr>
              <p:spPr bwMode="auto">
                <a:xfrm>
                  <a:off x="2311402"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9"/>
                        <a:pt x="3" y="8"/>
                        <a:pt x="5" y="8"/>
                      </a:cubicBezTo>
                      <a:cubicBezTo>
                        <a:pt x="6" y="7"/>
                        <a:pt x="8" y="6"/>
                        <a:pt x="9" y="5"/>
                      </a:cubicBezTo>
                      <a:cubicBezTo>
                        <a:pt x="11" y="5"/>
                        <a:pt x="12" y="4"/>
                        <a:pt x="14" y="3"/>
                      </a:cubicBezTo>
                      <a:cubicBezTo>
                        <a:pt x="15" y="2"/>
                        <a:pt x="17" y="1"/>
                        <a:pt x="18"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55"/>
                <p:cNvSpPr>
                  <a:spLocks noEditPoints="1"/>
                </p:cNvSpPr>
                <p:nvPr/>
              </p:nvSpPr>
              <p:spPr bwMode="auto">
                <a:xfrm>
                  <a:off x="2382839"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56"/>
                <p:cNvSpPr>
                  <a:spLocks/>
                </p:cNvSpPr>
                <p:nvPr/>
              </p:nvSpPr>
              <p:spPr bwMode="auto">
                <a:xfrm>
                  <a:off x="2489202" y="4183063"/>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5 w 22"/>
                    <a:gd name="T17" fmla="*/ 8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1" y="9"/>
                        <a:pt x="3" y="8"/>
                        <a:pt x="5" y="8"/>
                      </a:cubicBezTo>
                      <a:cubicBezTo>
                        <a:pt x="6" y="7"/>
                        <a:pt x="8" y="6"/>
                        <a:pt x="9" y="5"/>
                      </a:cubicBezTo>
                      <a:cubicBezTo>
                        <a:pt x="10" y="5"/>
                        <a:pt x="12" y="4"/>
                        <a:pt x="14" y="3"/>
                      </a:cubicBezTo>
                      <a:cubicBezTo>
                        <a:pt x="15" y="2"/>
                        <a:pt x="17"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57"/>
                <p:cNvSpPr>
                  <a:spLocks noEditPoints="1"/>
                </p:cNvSpPr>
                <p:nvPr/>
              </p:nvSpPr>
              <p:spPr bwMode="auto">
                <a:xfrm>
                  <a:off x="25606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2" y="51"/>
                        <a:pt x="0" y="44"/>
                        <a:pt x="0" y="34"/>
                      </a:cubicBezTo>
                      <a:cubicBezTo>
                        <a:pt x="0" y="23"/>
                        <a:pt x="2" y="14"/>
                        <a:pt x="5"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58"/>
                <p:cNvSpPr>
                  <a:spLocks/>
                </p:cNvSpPr>
                <p:nvPr/>
              </p:nvSpPr>
              <p:spPr bwMode="auto">
                <a:xfrm>
                  <a:off x="1954214" y="4183063"/>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8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9"/>
                        <a:pt x="3" y="8"/>
                        <a:pt x="4" y="8"/>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59"/>
                <p:cNvSpPr>
                  <a:spLocks/>
                </p:cNvSpPr>
                <p:nvPr/>
              </p:nvSpPr>
              <p:spPr bwMode="auto">
                <a:xfrm>
                  <a:off x="2127251"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9"/>
                        <a:pt x="4" y="8"/>
                        <a:pt x="5" y="8"/>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60"/>
                <p:cNvSpPr>
                  <a:spLocks noEditPoints="1"/>
                </p:cNvSpPr>
                <p:nvPr/>
              </p:nvSpPr>
              <p:spPr bwMode="auto">
                <a:xfrm>
                  <a:off x="2025651"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6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3" y="8"/>
                        <a:pt x="10" y="17"/>
                        <a:pt x="10" y="33"/>
                      </a:cubicBezTo>
                      <a:cubicBezTo>
                        <a:pt x="10" y="49"/>
                        <a:pt x="13"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1" y="51"/>
                        <a:pt x="0" y="44"/>
                        <a:pt x="0" y="34"/>
                      </a:cubicBezTo>
                      <a:cubicBezTo>
                        <a:pt x="0" y="23"/>
                        <a:pt x="1" y="14"/>
                        <a:pt x="5" y="9"/>
                      </a:cubicBezTo>
                      <a:cubicBezTo>
                        <a:pt x="9" y="3"/>
                        <a:pt x="14" y="0"/>
                        <a:pt x="22" y="0"/>
                      </a:cubicBezTo>
                      <a:cubicBezTo>
                        <a:pt x="35" y="0"/>
                        <a:pt x="42" y="11"/>
                        <a:pt x="42" y="32"/>
                      </a:cubicBezTo>
                      <a:cubicBezTo>
                        <a:pt x="42" y="43"/>
                        <a:pt x="40" y="51"/>
                        <a:pt x="36" y="56"/>
                      </a:cubicBezTo>
                      <a:cubicBezTo>
                        <a:pt x="32" y="62"/>
                        <a:pt x="27" y="65"/>
                        <a:pt x="20"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61"/>
                <p:cNvSpPr>
                  <a:spLocks noEditPoints="1"/>
                </p:cNvSpPr>
                <p:nvPr/>
              </p:nvSpPr>
              <p:spPr bwMode="auto">
                <a:xfrm>
                  <a:off x="2200276" y="4181475"/>
                  <a:ext cx="95250" cy="144462"/>
                </a:xfrm>
                <a:custGeom>
                  <a:avLst/>
                  <a:gdLst>
                    <a:gd name="T0" fmla="*/ 22 w 43"/>
                    <a:gd name="T1" fmla="*/ 8 h 65"/>
                    <a:gd name="T2" fmla="*/ 22 w 43"/>
                    <a:gd name="T3" fmla="*/ 8 h 65"/>
                    <a:gd name="T4" fmla="*/ 10 w 43"/>
                    <a:gd name="T5" fmla="*/ 33 h 65"/>
                    <a:gd name="T6" fmla="*/ 21 w 43"/>
                    <a:gd name="T7" fmla="*/ 57 h 65"/>
                    <a:gd name="T8" fmla="*/ 32 w 43"/>
                    <a:gd name="T9" fmla="*/ 33 h 65"/>
                    <a:gd name="T10" fmla="*/ 22 w 43"/>
                    <a:gd name="T11" fmla="*/ 8 h 65"/>
                    <a:gd name="T12" fmla="*/ 21 w 43"/>
                    <a:gd name="T13" fmla="*/ 65 h 65"/>
                    <a:gd name="T14" fmla="*/ 21 w 43"/>
                    <a:gd name="T15" fmla="*/ 65 h 65"/>
                    <a:gd name="T16" fmla="*/ 5 w 43"/>
                    <a:gd name="T17" fmla="*/ 57 h 65"/>
                    <a:gd name="T18" fmla="*/ 0 w 43"/>
                    <a:gd name="T19" fmla="*/ 34 h 65"/>
                    <a:gd name="T20" fmla="*/ 6 w 43"/>
                    <a:gd name="T21" fmla="*/ 9 h 65"/>
                    <a:gd name="T22" fmla="*/ 22 w 43"/>
                    <a:gd name="T23" fmla="*/ 0 h 65"/>
                    <a:gd name="T24" fmla="*/ 43 w 43"/>
                    <a:gd name="T25" fmla="*/ 32 h 65"/>
                    <a:gd name="T26" fmla="*/ 37 w 43"/>
                    <a:gd name="T27" fmla="*/ 56 h 65"/>
                    <a:gd name="T28" fmla="*/ 21 w 43"/>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5">
                      <a:moveTo>
                        <a:pt x="22" y="8"/>
                      </a:moveTo>
                      <a:cubicBezTo>
                        <a:pt x="22" y="8"/>
                        <a:pt x="22" y="8"/>
                        <a:pt x="22" y="8"/>
                      </a:cubicBezTo>
                      <a:cubicBezTo>
                        <a:pt x="14" y="8"/>
                        <a:pt x="10" y="17"/>
                        <a:pt x="10" y="33"/>
                      </a:cubicBezTo>
                      <a:cubicBezTo>
                        <a:pt x="10" y="49"/>
                        <a:pt x="14" y="57"/>
                        <a:pt x="21" y="57"/>
                      </a:cubicBezTo>
                      <a:cubicBezTo>
                        <a:pt x="29" y="57"/>
                        <a:pt x="32" y="49"/>
                        <a:pt x="32" y="33"/>
                      </a:cubicBezTo>
                      <a:cubicBezTo>
                        <a:pt x="32" y="16"/>
                        <a:pt x="29" y="8"/>
                        <a:pt x="22" y="8"/>
                      </a:cubicBezTo>
                      <a:close/>
                      <a:moveTo>
                        <a:pt x="21" y="65"/>
                      </a:moveTo>
                      <a:cubicBezTo>
                        <a:pt x="21" y="65"/>
                        <a:pt x="21" y="65"/>
                        <a:pt x="21" y="65"/>
                      </a:cubicBezTo>
                      <a:cubicBezTo>
                        <a:pt x="14" y="65"/>
                        <a:pt x="9" y="62"/>
                        <a:pt x="5" y="57"/>
                      </a:cubicBezTo>
                      <a:cubicBezTo>
                        <a:pt x="2" y="51"/>
                        <a:pt x="0" y="44"/>
                        <a:pt x="0" y="34"/>
                      </a:cubicBezTo>
                      <a:cubicBezTo>
                        <a:pt x="0" y="23"/>
                        <a:pt x="2" y="14"/>
                        <a:pt x="6" y="9"/>
                      </a:cubicBezTo>
                      <a:cubicBezTo>
                        <a:pt x="9" y="3"/>
                        <a:pt x="15" y="0"/>
                        <a:pt x="22" y="0"/>
                      </a:cubicBezTo>
                      <a:cubicBezTo>
                        <a:pt x="36" y="0"/>
                        <a:pt x="43" y="11"/>
                        <a:pt x="43" y="32"/>
                      </a:cubicBezTo>
                      <a:cubicBezTo>
                        <a:pt x="43" y="43"/>
                        <a:pt x="41" y="51"/>
                        <a:pt x="37" y="56"/>
                      </a:cubicBezTo>
                      <a:cubicBezTo>
                        <a:pt x="33" y="62"/>
                        <a:pt x="28" y="65"/>
                        <a:pt x="21" y="6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1218988" y="2177889"/>
                <a:ext cx="659332" cy="660218"/>
                <a:chOff x="13342465" y="5048251"/>
                <a:chExt cx="659332" cy="660218"/>
              </a:xfrm>
            </p:grpSpPr>
            <p:sp>
              <p:nvSpPr>
                <p:cNvPr id="173" name="Oval 172"/>
                <p:cNvSpPr/>
                <p:nvPr/>
              </p:nvSpPr>
              <p:spPr bwMode="auto">
                <a:xfrm>
                  <a:off x="13342465" y="5048251"/>
                  <a:ext cx="659332" cy="660218"/>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779" tIns="195023" rIns="243779" bIns="195023" numCol="1" spcCol="0" rtlCol="0" fromWordArt="0" anchor="t" anchorCtr="0" forceAA="0" compatLnSpc="1">
                  <a:prstTxWarp prst="textNoShape">
                    <a:avLst/>
                  </a:prstTxWarp>
                  <a:noAutofit/>
                </a:bodyPr>
                <a:lstStyle/>
                <a:p>
                  <a:pPr marL="0" marR="0" lvl="0" indent="0" algn="ctr" defTabSz="1243057"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p:cNvGrpSpPr/>
                <p:nvPr/>
              </p:nvGrpSpPr>
              <p:grpSpPr>
                <a:xfrm>
                  <a:off x="13431412" y="5127217"/>
                  <a:ext cx="481438" cy="502286"/>
                  <a:chOff x="2034677" y="923892"/>
                  <a:chExt cx="576833" cy="601813"/>
                </a:xfrm>
              </p:grpSpPr>
              <p:sp>
                <p:nvSpPr>
                  <p:cNvPr id="175" name="Freeform 174"/>
                  <p:cNvSpPr>
                    <a:spLocks/>
                  </p:cNvSpPr>
                  <p:nvPr/>
                </p:nvSpPr>
                <p:spPr bwMode="auto">
                  <a:xfrm>
                    <a:off x="2034677" y="923892"/>
                    <a:ext cx="576833" cy="490873"/>
                  </a:xfrm>
                  <a:custGeom>
                    <a:avLst/>
                    <a:gdLst>
                      <a:gd name="connsiteX0" fmla="*/ 742907 w 2759075"/>
                      <a:gd name="connsiteY0" fmla="*/ 1922194 h 2347912"/>
                      <a:gd name="connsiteX1" fmla="*/ 785365 w 2759075"/>
                      <a:gd name="connsiteY1" fmla="*/ 1940439 h 2347912"/>
                      <a:gd name="connsiteX2" fmla="*/ 785365 w 2759075"/>
                      <a:gd name="connsiteY2" fmla="*/ 2025583 h 2347912"/>
                      <a:gd name="connsiteX3" fmla="*/ 482097 w 2759075"/>
                      <a:gd name="connsiteY3" fmla="*/ 2329667 h 2347912"/>
                      <a:gd name="connsiteX4" fmla="*/ 436607 w 2759075"/>
                      <a:gd name="connsiteY4" fmla="*/ 2347912 h 2347912"/>
                      <a:gd name="connsiteX5" fmla="*/ 394150 w 2759075"/>
                      <a:gd name="connsiteY5" fmla="*/ 2329667 h 2347912"/>
                      <a:gd name="connsiteX6" fmla="*/ 394150 w 2759075"/>
                      <a:gd name="connsiteY6" fmla="*/ 2244523 h 2347912"/>
                      <a:gd name="connsiteX7" fmla="*/ 700450 w 2759075"/>
                      <a:gd name="connsiteY7" fmla="*/ 1940439 h 2347912"/>
                      <a:gd name="connsiteX8" fmla="*/ 742907 w 2759075"/>
                      <a:gd name="connsiteY8" fmla="*/ 1922194 h 2347912"/>
                      <a:gd name="connsiteX9" fmla="*/ 2008660 w 2759075"/>
                      <a:gd name="connsiteY9" fmla="*/ 1919021 h 2347912"/>
                      <a:gd name="connsiteX10" fmla="*/ 2052241 w 2759075"/>
                      <a:gd name="connsiteY10" fmla="*/ 1937271 h 2347912"/>
                      <a:gd name="connsiteX11" fmla="*/ 2355410 w 2759075"/>
                      <a:gd name="connsiteY11" fmla="*/ 2244492 h 2347912"/>
                      <a:gd name="connsiteX12" fmla="*/ 2355410 w 2759075"/>
                      <a:gd name="connsiteY12" fmla="*/ 2329661 h 2347912"/>
                      <a:gd name="connsiteX13" fmla="*/ 2312966 w 2759075"/>
                      <a:gd name="connsiteY13" fmla="*/ 2347912 h 2347912"/>
                      <a:gd name="connsiteX14" fmla="*/ 2270522 w 2759075"/>
                      <a:gd name="connsiteY14" fmla="*/ 2329661 h 2347912"/>
                      <a:gd name="connsiteX15" fmla="*/ 1967354 w 2759075"/>
                      <a:gd name="connsiteY15" fmla="*/ 2025483 h 2347912"/>
                      <a:gd name="connsiteX16" fmla="*/ 1967354 w 2759075"/>
                      <a:gd name="connsiteY16" fmla="*/ 1937271 h 2347912"/>
                      <a:gd name="connsiteX17" fmla="*/ 2008660 w 2759075"/>
                      <a:gd name="connsiteY17" fmla="*/ 1919021 h 2347912"/>
                      <a:gd name="connsiteX18" fmla="*/ 2267334 w 2759075"/>
                      <a:gd name="connsiteY18" fmla="*/ 1301750 h 2347912"/>
                      <a:gd name="connsiteX19" fmla="*/ 2698366 w 2759075"/>
                      <a:gd name="connsiteY19" fmla="*/ 1301750 h 2347912"/>
                      <a:gd name="connsiteX20" fmla="*/ 2759075 w 2759075"/>
                      <a:gd name="connsiteY20" fmla="*/ 1362868 h 2347912"/>
                      <a:gd name="connsiteX21" fmla="*/ 2698366 w 2759075"/>
                      <a:gd name="connsiteY21" fmla="*/ 1423987 h 2347912"/>
                      <a:gd name="connsiteX22" fmla="*/ 2267334 w 2759075"/>
                      <a:gd name="connsiteY22" fmla="*/ 1423987 h 2347912"/>
                      <a:gd name="connsiteX23" fmla="*/ 2206625 w 2759075"/>
                      <a:gd name="connsiteY23" fmla="*/ 1362868 h 2347912"/>
                      <a:gd name="connsiteX24" fmla="*/ 2267334 w 2759075"/>
                      <a:gd name="connsiteY24" fmla="*/ 1301750 h 2347912"/>
                      <a:gd name="connsiteX25" fmla="*/ 60724 w 2759075"/>
                      <a:gd name="connsiteY25" fmla="*/ 1292225 h 2347912"/>
                      <a:gd name="connsiteX26" fmla="*/ 494901 w 2759075"/>
                      <a:gd name="connsiteY26" fmla="*/ 1292225 h 2347912"/>
                      <a:gd name="connsiteX27" fmla="*/ 555625 w 2759075"/>
                      <a:gd name="connsiteY27" fmla="*/ 1353343 h 2347912"/>
                      <a:gd name="connsiteX28" fmla="*/ 494901 w 2759075"/>
                      <a:gd name="connsiteY28" fmla="*/ 1414462 h 2347912"/>
                      <a:gd name="connsiteX29" fmla="*/ 60724 w 2759075"/>
                      <a:gd name="connsiteY29" fmla="*/ 1414462 h 2347912"/>
                      <a:gd name="connsiteX30" fmla="*/ 0 w 2759075"/>
                      <a:gd name="connsiteY30" fmla="*/ 1353343 h 2347912"/>
                      <a:gd name="connsiteX31" fmla="*/ 60724 w 2759075"/>
                      <a:gd name="connsiteY31" fmla="*/ 1292225 h 2347912"/>
                      <a:gd name="connsiteX32" fmla="*/ 2346304 w 2759075"/>
                      <a:gd name="connsiteY32" fmla="*/ 368032 h 2347912"/>
                      <a:gd name="connsiteX33" fmla="*/ 2388748 w 2759075"/>
                      <a:gd name="connsiteY33" fmla="*/ 386277 h 2347912"/>
                      <a:gd name="connsiteX34" fmla="*/ 2388748 w 2759075"/>
                      <a:gd name="connsiteY34" fmla="*/ 471420 h 2347912"/>
                      <a:gd name="connsiteX35" fmla="*/ 2085579 w 2759075"/>
                      <a:gd name="connsiteY35" fmla="*/ 775505 h 2347912"/>
                      <a:gd name="connsiteX36" fmla="*/ 2043135 w 2759075"/>
                      <a:gd name="connsiteY36" fmla="*/ 793750 h 2347912"/>
                      <a:gd name="connsiteX37" fmla="*/ 2000692 w 2759075"/>
                      <a:gd name="connsiteY37" fmla="*/ 775505 h 2347912"/>
                      <a:gd name="connsiteX38" fmla="*/ 2000692 w 2759075"/>
                      <a:gd name="connsiteY38" fmla="*/ 690361 h 2347912"/>
                      <a:gd name="connsiteX39" fmla="*/ 2303860 w 2759075"/>
                      <a:gd name="connsiteY39" fmla="*/ 386277 h 2347912"/>
                      <a:gd name="connsiteX40" fmla="*/ 2346304 w 2759075"/>
                      <a:gd name="connsiteY40" fmla="*/ 368032 h 2347912"/>
                      <a:gd name="connsiteX41" fmla="*/ 447269 w 2759075"/>
                      <a:gd name="connsiteY41" fmla="*/ 368032 h 2347912"/>
                      <a:gd name="connsiteX42" fmla="*/ 488590 w 2759075"/>
                      <a:gd name="connsiteY42" fmla="*/ 386277 h 2347912"/>
                      <a:gd name="connsiteX43" fmla="*/ 794890 w 2759075"/>
                      <a:gd name="connsiteY43" fmla="*/ 690361 h 2347912"/>
                      <a:gd name="connsiteX44" fmla="*/ 794890 w 2759075"/>
                      <a:gd name="connsiteY44" fmla="*/ 775505 h 2347912"/>
                      <a:gd name="connsiteX45" fmla="*/ 752432 w 2759075"/>
                      <a:gd name="connsiteY45" fmla="*/ 793750 h 2347912"/>
                      <a:gd name="connsiteX46" fmla="*/ 709975 w 2759075"/>
                      <a:gd name="connsiteY46" fmla="*/ 775505 h 2347912"/>
                      <a:gd name="connsiteX47" fmla="*/ 403675 w 2759075"/>
                      <a:gd name="connsiteY47" fmla="*/ 471420 h 2347912"/>
                      <a:gd name="connsiteX48" fmla="*/ 403675 w 2759075"/>
                      <a:gd name="connsiteY48" fmla="*/ 386277 h 2347912"/>
                      <a:gd name="connsiteX49" fmla="*/ 447269 w 2759075"/>
                      <a:gd name="connsiteY49" fmla="*/ 368032 h 2347912"/>
                      <a:gd name="connsiteX50" fmla="*/ 1388269 w 2759075"/>
                      <a:gd name="connsiteY50" fmla="*/ 0 h 2347912"/>
                      <a:gd name="connsiteX51" fmla="*/ 1449388 w 2759075"/>
                      <a:gd name="connsiteY51" fmla="*/ 60883 h 2347912"/>
                      <a:gd name="connsiteX52" fmla="*/ 1449388 w 2759075"/>
                      <a:gd name="connsiteY52" fmla="*/ 493154 h 2347912"/>
                      <a:gd name="connsiteX53" fmla="*/ 1388269 w 2759075"/>
                      <a:gd name="connsiteY53" fmla="*/ 554037 h 2347912"/>
                      <a:gd name="connsiteX54" fmla="*/ 1327150 w 2759075"/>
                      <a:gd name="connsiteY54" fmla="*/ 493154 h 2347912"/>
                      <a:gd name="connsiteX55" fmla="*/ 1327150 w 2759075"/>
                      <a:gd name="connsiteY55" fmla="*/ 60883 h 2347912"/>
                      <a:gd name="connsiteX56" fmla="*/ 1388269 w 2759075"/>
                      <a:gd name="connsiteY56" fmla="*/ 0 h 23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59075" h="2347912">
                        <a:moveTo>
                          <a:pt x="742907" y="1922194"/>
                        </a:moveTo>
                        <a:cubicBezTo>
                          <a:pt x="758071" y="1922194"/>
                          <a:pt x="773234" y="1928276"/>
                          <a:pt x="785365" y="1940439"/>
                        </a:cubicBezTo>
                        <a:cubicBezTo>
                          <a:pt x="809626" y="1964766"/>
                          <a:pt x="809626" y="2001256"/>
                          <a:pt x="785365" y="2025583"/>
                        </a:cubicBezTo>
                        <a:cubicBezTo>
                          <a:pt x="785365" y="2025583"/>
                          <a:pt x="785365" y="2025583"/>
                          <a:pt x="482097" y="2329667"/>
                        </a:cubicBezTo>
                        <a:cubicBezTo>
                          <a:pt x="469967" y="2341830"/>
                          <a:pt x="454803" y="2347912"/>
                          <a:pt x="436607" y="2347912"/>
                        </a:cubicBezTo>
                        <a:cubicBezTo>
                          <a:pt x="421444" y="2347912"/>
                          <a:pt x="406280" y="2341830"/>
                          <a:pt x="394150" y="2329667"/>
                        </a:cubicBezTo>
                        <a:cubicBezTo>
                          <a:pt x="369888" y="2308381"/>
                          <a:pt x="369888" y="2268850"/>
                          <a:pt x="394150" y="2244523"/>
                        </a:cubicBezTo>
                        <a:cubicBezTo>
                          <a:pt x="394150" y="2244523"/>
                          <a:pt x="394150" y="2244523"/>
                          <a:pt x="700450" y="1940439"/>
                        </a:cubicBezTo>
                        <a:cubicBezTo>
                          <a:pt x="712580" y="1928276"/>
                          <a:pt x="727744" y="1922194"/>
                          <a:pt x="742907" y="1922194"/>
                        </a:cubicBezTo>
                        <a:close/>
                        <a:moveTo>
                          <a:pt x="2008660" y="1919021"/>
                        </a:moveTo>
                        <a:cubicBezTo>
                          <a:pt x="2024198" y="1919021"/>
                          <a:pt x="2040114" y="1925104"/>
                          <a:pt x="2052241" y="1937271"/>
                        </a:cubicBezTo>
                        <a:cubicBezTo>
                          <a:pt x="2052241" y="1937271"/>
                          <a:pt x="2052241" y="1937271"/>
                          <a:pt x="2355410" y="2244492"/>
                        </a:cubicBezTo>
                        <a:cubicBezTo>
                          <a:pt x="2379663" y="2268826"/>
                          <a:pt x="2379663" y="2305327"/>
                          <a:pt x="2355410" y="2329661"/>
                        </a:cubicBezTo>
                        <a:cubicBezTo>
                          <a:pt x="2346315" y="2341829"/>
                          <a:pt x="2328125" y="2347912"/>
                          <a:pt x="2312966" y="2347912"/>
                        </a:cubicBezTo>
                        <a:cubicBezTo>
                          <a:pt x="2297808" y="2347912"/>
                          <a:pt x="2282649" y="2341829"/>
                          <a:pt x="2270522" y="2329661"/>
                        </a:cubicBezTo>
                        <a:cubicBezTo>
                          <a:pt x="2270522" y="2329661"/>
                          <a:pt x="2270522" y="2329661"/>
                          <a:pt x="1967354" y="2025483"/>
                        </a:cubicBezTo>
                        <a:cubicBezTo>
                          <a:pt x="1943100" y="2001149"/>
                          <a:pt x="1943100" y="1961606"/>
                          <a:pt x="1967354" y="1937271"/>
                        </a:cubicBezTo>
                        <a:cubicBezTo>
                          <a:pt x="1977965" y="1925104"/>
                          <a:pt x="1993123" y="1919021"/>
                          <a:pt x="2008660" y="1919021"/>
                        </a:cubicBezTo>
                        <a:close/>
                        <a:moveTo>
                          <a:pt x="2267334" y="1301750"/>
                        </a:moveTo>
                        <a:cubicBezTo>
                          <a:pt x="2267334" y="1301750"/>
                          <a:pt x="2267334" y="1301750"/>
                          <a:pt x="2698366" y="1301750"/>
                        </a:cubicBezTo>
                        <a:cubicBezTo>
                          <a:pt x="2731756" y="1301750"/>
                          <a:pt x="2759075" y="1329253"/>
                          <a:pt x="2759075" y="1362868"/>
                        </a:cubicBezTo>
                        <a:cubicBezTo>
                          <a:pt x="2759075" y="1396484"/>
                          <a:pt x="2731756" y="1423987"/>
                          <a:pt x="2698366" y="1423987"/>
                        </a:cubicBezTo>
                        <a:cubicBezTo>
                          <a:pt x="2698366" y="1423987"/>
                          <a:pt x="2698366" y="1423987"/>
                          <a:pt x="2267334" y="1423987"/>
                        </a:cubicBezTo>
                        <a:cubicBezTo>
                          <a:pt x="2233944" y="1423987"/>
                          <a:pt x="2206625" y="1396484"/>
                          <a:pt x="2206625" y="1362868"/>
                        </a:cubicBezTo>
                        <a:cubicBezTo>
                          <a:pt x="2206625" y="1329253"/>
                          <a:pt x="2233944" y="1301750"/>
                          <a:pt x="2267334" y="1301750"/>
                        </a:cubicBezTo>
                        <a:close/>
                        <a:moveTo>
                          <a:pt x="60724" y="1292225"/>
                        </a:moveTo>
                        <a:cubicBezTo>
                          <a:pt x="60724" y="1292225"/>
                          <a:pt x="60724" y="1292225"/>
                          <a:pt x="494901" y="1292225"/>
                        </a:cubicBezTo>
                        <a:cubicBezTo>
                          <a:pt x="528299" y="1292225"/>
                          <a:pt x="555625" y="1319728"/>
                          <a:pt x="555625" y="1353343"/>
                        </a:cubicBezTo>
                        <a:cubicBezTo>
                          <a:pt x="555625" y="1386959"/>
                          <a:pt x="528299" y="1414462"/>
                          <a:pt x="494901" y="1414462"/>
                        </a:cubicBezTo>
                        <a:cubicBezTo>
                          <a:pt x="494901" y="1414462"/>
                          <a:pt x="494901" y="1414462"/>
                          <a:pt x="60724" y="1414462"/>
                        </a:cubicBezTo>
                        <a:cubicBezTo>
                          <a:pt x="27326" y="1414462"/>
                          <a:pt x="0" y="1386959"/>
                          <a:pt x="0" y="1353343"/>
                        </a:cubicBezTo>
                        <a:cubicBezTo>
                          <a:pt x="0" y="1319728"/>
                          <a:pt x="27326" y="1292225"/>
                          <a:pt x="60724" y="1292225"/>
                        </a:cubicBezTo>
                        <a:close/>
                        <a:moveTo>
                          <a:pt x="2346304" y="368032"/>
                        </a:moveTo>
                        <a:cubicBezTo>
                          <a:pt x="2361463" y="368032"/>
                          <a:pt x="2376621" y="374113"/>
                          <a:pt x="2388748" y="386277"/>
                        </a:cubicBezTo>
                        <a:cubicBezTo>
                          <a:pt x="2413001" y="407563"/>
                          <a:pt x="2413001" y="447094"/>
                          <a:pt x="2388748" y="471420"/>
                        </a:cubicBezTo>
                        <a:cubicBezTo>
                          <a:pt x="2388748" y="471420"/>
                          <a:pt x="2388748" y="471420"/>
                          <a:pt x="2085579" y="775505"/>
                        </a:cubicBezTo>
                        <a:cubicBezTo>
                          <a:pt x="2073452" y="787668"/>
                          <a:pt x="2058294" y="793750"/>
                          <a:pt x="2043135" y="793750"/>
                        </a:cubicBezTo>
                        <a:cubicBezTo>
                          <a:pt x="2027977" y="793750"/>
                          <a:pt x="2009787" y="787668"/>
                          <a:pt x="2000692" y="775505"/>
                        </a:cubicBezTo>
                        <a:cubicBezTo>
                          <a:pt x="1976438" y="754219"/>
                          <a:pt x="1976438" y="714688"/>
                          <a:pt x="2000692" y="690361"/>
                        </a:cubicBezTo>
                        <a:cubicBezTo>
                          <a:pt x="2000692" y="690361"/>
                          <a:pt x="2000692" y="690361"/>
                          <a:pt x="2303860" y="386277"/>
                        </a:cubicBezTo>
                        <a:cubicBezTo>
                          <a:pt x="2315987" y="374113"/>
                          <a:pt x="2331146" y="368032"/>
                          <a:pt x="2346304" y="368032"/>
                        </a:cubicBezTo>
                        <a:close/>
                        <a:moveTo>
                          <a:pt x="447269" y="368032"/>
                        </a:moveTo>
                        <a:cubicBezTo>
                          <a:pt x="462812" y="368032"/>
                          <a:pt x="477975" y="374113"/>
                          <a:pt x="488590" y="386277"/>
                        </a:cubicBezTo>
                        <a:cubicBezTo>
                          <a:pt x="488590" y="386277"/>
                          <a:pt x="488590" y="386277"/>
                          <a:pt x="794890" y="690361"/>
                        </a:cubicBezTo>
                        <a:cubicBezTo>
                          <a:pt x="819151" y="714688"/>
                          <a:pt x="819151" y="754219"/>
                          <a:pt x="794890" y="775505"/>
                        </a:cubicBezTo>
                        <a:cubicBezTo>
                          <a:pt x="782759" y="787668"/>
                          <a:pt x="767596" y="793750"/>
                          <a:pt x="752432" y="793750"/>
                        </a:cubicBezTo>
                        <a:cubicBezTo>
                          <a:pt x="737269" y="793750"/>
                          <a:pt x="719073" y="787668"/>
                          <a:pt x="709975" y="775505"/>
                        </a:cubicBezTo>
                        <a:cubicBezTo>
                          <a:pt x="709975" y="775505"/>
                          <a:pt x="709975" y="775505"/>
                          <a:pt x="403675" y="471420"/>
                        </a:cubicBezTo>
                        <a:cubicBezTo>
                          <a:pt x="379413" y="447094"/>
                          <a:pt x="379413" y="407563"/>
                          <a:pt x="403675" y="386277"/>
                        </a:cubicBezTo>
                        <a:cubicBezTo>
                          <a:pt x="415806" y="374113"/>
                          <a:pt x="431727" y="368032"/>
                          <a:pt x="447269" y="368032"/>
                        </a:cubicBezTo>
                        <a:close/>
                        <a:moveTo>
                          <a:pt x="1388269" y="0"/>
                        </a:moveTo>
                        <a:cubicBezTo>
                          <a:pt x="1421885" y="0"/>
                          <a:pt x="1449388" y="27397"/>
                          <a:pt x="1449388" y="60883"/>
                        </a:cubicBezTo>
                        <a:cubicBezTo>
                          <a:pt x="1449388" y="493154"/>
                          <a:pt x="1449388" y="493154"/>
                          <a:pt x="1449388" y="493154"/>
                        </a:cubicBezTo>
                        <a:cubicBezTo>
                          <a:pt x="1449388" y="526639"/>
                          <a:pt x="1421885" y="554037"/>
                          <a:pt x="1388269" y="554037"/>
                        </a:cubicBezTo>
                        <a:cubicBezTo>
                          <a:pt x="1354654" y="554037"/>
                          <a:pt x="1327150" y="526639"/>
                          <a:pt x="1327150" y="493154"/>
                        </a:cubicBezTo>
                        <a:cubicBezTo>
                          <a:pt x="1327150" y="60883"/>
                          <a:pt x="1327150" y="60883"/>
                          <a:pt x="1327150" y="60883"/>
                        </a:cubicBezTo>
                        <a:cubicBezTo>
                          <a:pt x="1327150" y="27397"/>
                          <a:pt x="1354654" y="0"/>
                          <a:pt x="1388269"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175"/>
                  <p:cNvSpPr>
                    <a:spLocks/>
                  </p:cNvSpPr>
                  <p:nvPr/>
                </p:nvSpPr>
                <p:spPr bwMode="auto">
                  <a:xfrm>
                    <a:off x="2170087" y="1059793"/>
                    <a:ext cx="306013" cy="465912"/>
                  </a:xfrm>
                  <a:custGeom>
                    <a:avLst/>
                    <a:gdLst>
                      <a:gd name="connsiteX0" fmla="*/ 117334 w 306013"/>
                      <a:gd name="connsiteY0" fmla="*/ 440356 h 465912"/>
                      <a:gd name="connsiteX1" fmla="*/ 188678 w 306013"/>
                      <a:gd name="connsiteY1" fmla="*/ 440356 h 465912"/>
                      <a:gd name="connsiteX2" fmla="*/ 198726 w 306013"/>
                      <a:gd name="connsiteY2" fmla="*/ 453134 h 465912"/>
                      <a:gd name="connsiteX3" fmla="*/ 188678 w 306013"/>
                      <a:gd name="connsiteY3" fmla="*/ 465912 h 465912"/>
                      <a:gd name="connsiteX4" fmla="*/ 117334 w 306013"/>
                      <a:gd name="connsiteY4" fmla="*/ 465912 h 465912"/>
                      <a:gd name="connsiteX5" fmla="*/ 107286 w 306013"/>
                      <a:gd name="connsiteY5" fmla="*/ 453134 h 465912"/>
                      <a:gd name="connsiteX6" fmla="*/ 117334 w 306013"/>
                      <a:gd name="connsiteY6" fmla="*/ 440356 h 465912"/>
                      <a:gd name="connsiteX7" fmla="*/ 107949 w 306013"/>
                      <a:gd name="connsiteY7" fmla="*/ 395233 h 465912"/>
                      <a:gd name="connsiteX8" fmla="*/ 198064 w 306013"/>
                      <a:gd name="connsiteY8" fmla="*/ 395233 h 465912"/>
                      <a:gd name="connsiteX9" fmla="*/ 210756 w 306013"/>
                      <a:gd name="connsiteY9" fmla="*/ 408011 h 465912"/>
                      <a:gd name="connsiteX10" fmla="*/ 198064 w 306013"/>
                      <a:gd name="connsiteY10" fmla="*/ 420789 h 465912"/>
                      <a:gd name="connsiteX11" fmla="*/ 107949 w 306013"/>
                      <a:gd name="connsiteY11" fmla="*/ 420789 h 465912"/>
                      <a:gd name="connsiteX12" fmla="*/ 95257 w 306013"/>
                      <a:gd name="connsiteY12" fmla="*/ 408011 h 465912"/>
                      <a:gd name="connsiteX13" fmla="*/ 107949 w 306013"/>
                      <a:gd name="connsiteY13" fmla="*/ 395233 h 465912"/>
                      <a:gd name="connsiteX14" fmla="*/ 152830 w 306013"/>
                      <a:gd name="connsiteY14" fmla="*/ 23621 h 465912"/>
                      <a:gd name="connsiteX15" fmla="*/ 23621 w 306013"/>
                      <a:gd name="connsiteY15" fmla="*/ 153254 h 465912"/>
                      <a:gd name="connsiteX16" fmla="*/ 65703 w 306013"/>
                      <a:gd name="connsiteY16" fmla="*/ 247209 h 465912"/>
                      <a:gd name="connsiteX17" fmla="*/ 110156 w 306013"/>
                      <a:gd name="connsiteY17" fmla="*/ 333432 h 465912"/>
                      <a:gd name="connsiteX18" fmla="*/ 111341 w 306013"/>
                      <a:gd name="connsiteY18" fmla="*/ 345920 h 465912"/>
                      <a:gd name="connsiteX19" fmla="*/ 98894 w 306013"/>
                      <a:gd name="connsiteY19" fmla="*/ 347109 h 465912"/>
                      <a:gd name="connsiteX20" fmla="*/ 97709 w 306013"/>
                      <a:gd name="connsiteY20" fmla="*/ 348299 h 465912"/>
                      <a:gd name="connsiteX21" fmla="*/ 98894 w 306013"/>
                      <a:gd name="connsiteY21" fmla="*/ 350083 h 465912"/>
                      <a:gd name="connsiteX22" fmla="*/ 206766 w 306013"/>
                      <a:gd name="connsiteY22" fmla="*/ 350083 h 465912"/>
                      <a:gd name="connsiteX23" fmla="*/ 207952 w 306013"/>
                      <a:gd name="connsiteY23" fmla="*/ 348299 h 465912"/>
                      <a:gd name="connsiteX24" fmla="*/ 206766 w 306013"/>
                      <a:gd name="connsiteY24" fmla="*/ 347109 h 465912"/>
                      <a:gd name="connsiteX25" fmla="*/ 194320 w 306013"/>
                      <a:gd name="connsiteY25" fmla="*/ 345920 h 465912"/>
                      <a:gd name="connsiteX26" fmla="*/ 195505 w 306013"/>
                      <a:gd name="connsiteY26" fmla="*/ 333432 h 465912"/>
                      <a:gd name="connsiteX27" fmla="*/ 239958 w 306013"/>
                      <a:gd name="connsiteY27" fmla="*/ 247209 h 465912"/>
                      <a:gd name="connsiteX28" fmla="*/ 282040 w 306013"/>
                      <a:gd name="connsiteY28" fmla="*/ 153254 h 465912"/>
                      <a:gd name="connsiteX29" fmla="*/ 152830 w 306013"/>
                      <a:gd name="connsiteY29" fmla="*/ 23621 h 465912"/>
                      <a:gd name="connsiteX30" fmla="*/ 153007 w 306013"/>
                      <a:gd name="connsiteY30" fmla="*/ 0 h 465912"/>
                      <a:gd name="connsiteX31" fmla="*/ 306013 w 306013"/>
                      <a:gd name="connsiteY31" fmla="*/ 153284 h 465912"/>
                      <a:gd name="connsiteX32" fmla="*/ 258569 w 306013"/>
                      <a:gd name="connsiteY32" fmla="*/ 262008 h 465912"/>
                      <a:gd name="connsiteX33" fmla="*/ 220614 w 306013"/>
                      <a:gd name="connsiteY33" fmla="*/ 327362 h 465912"/>
                      <a:gd name="connsiteX34" fmla="*/ 231882 w 306013"/>
                      <a:gd name="connsiteY34" fmla="*/ 348156 h 465912"/>
                      <a:gd name="connsiteX35" fmla="*/ 206974 w 306013"/>
                      <a:gd name="connsiteY35" fmla="*/ 373703 h 465912"/>
                      <a:gd name="connsiteX36" fmla="*/ 99039 w 306013"/>
                      <a:gd name="connsiteY36" fmla="*/ 373703 h 465912"/>
                      <a:gd name="connsiteX37" fmla="*/ 74131 w 306013"/>
                      <a:gd name="connsiteY37" fmla="*/ 348156 h 465912"/>
                      <a:gd name="connsiteX38" fmla="*/ 85399 w 306013"/>
                      <a:gd name="connsiteY38" fmla="*/ 327362 h 465912"/>
                      <a:gd name="connsiteX39" fmla="*/ 47444 w 306013"/>
                      <a:gd name="connsiteY39" fmla="*/ 262008 h 465912"/>
                      <a:gd name="connsiteX40" fmla="*/ 0 w 306013"/>
                      <a:gd name="connsiteY40" fmla="*/ 153284 h 465912"/>
                      <a:gd name="connsiteX41" fmla="*/ 153007 w 306013"/>
                      <a:gd name="connsiteY41" fmla="*/ 0 h 46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6013" h="465912">
                        <a:moveTo>
                          <a:pt x="117334" y="440356"/>
                        </a:moveTo>
                        <a:cubicBezTo>
                          <a:pt x="117334" y="440356"/>
                          <a:pt x="117334" y="440356"/>
                          <a:pt x="188678" y="440356"/>
                        </a:cubicBezTo>
                        <a:cubicBezTo>
                          <a:pt x="194205" y="440356"/>
                          <a:pt x="198726" y="446106"/>
                          <a:pt x="198726" y="453134"/>
                        </a:cubicBezTo>
                        <a:cubicBezTo>
                          <a:pt x="198726" y="460162"/>
                          <a:pt x="194205" y="465912"/>
                          <a:pt x="188678" y="465912"/>
                        </a:cubicBezTo>
                        <a:cubicBezTo>
                          <a:pt x="188678" y="465912"/>
                          <a:pt x="188678" y="465912"/>
                          <a:pt x="117334" y="465912"/>
                        </a:cubicBezTo>
                        <a:cubicBezTo>
                          <a:pt x="111807" y="465912"/>
                          <a:pt x="107286" y="460162"/>
                          <a:pt x="107286" y="453134"/>
                        </a:cubicBezTo>
                        <a:cubicBezTo>
                          <a:pt x="107286" y="446106"/>
                          <a:pt x="111807" y="440356"/>
                          <a:pt x="117334" y="440356"/>
                        </a:cubicBezTo>
                        <a:close/>
                        <a:moveTo>
                          <a:pt x="107949" y="395233"/>
                        </a:moveTo>
                        <a:cubicBezTo>
                          <a:pt x="107949" y="395233"/>
                          <a:pt x="107949" y="395233"/>
                          <a:pt x="198064" y="395233"/>
                        </a:cubicBezTo>
                        <a:cubicBezTo>
                          <a:pt x="205045" y="395233"/>
                          <a:pt x="210756" y="400983"/>
                          <a:pt x="210756" y="408011"/>
                        </a:cubicBezTo>
                        <a:cubicBezTo>
                          <a:pt x="210756" y="415039"/>
                          <a:pt x="205045" y="420789"/>
                          <a:pt x="198064" y="420789"/>
                        </a:cubicBezTo>
                        <a:cubicBezTo>
                          <a:pt x="198064" y="420789"/>
                          <a:pt x="198064" y="420789"/>
                          <a:pt x="107949" y="420789"/>
                        </a:cubicBezTo>
                        <a:cubicBezTo>
                          <a:pt x="100968" y="420789"/>
                          <a:pt x="95257" y="415039"/>
                          <a:pt x="95257" y="408011"/>
                        </a:cubicBezTo>
                        <a:cubicBezTo>
                          <a:pt x="95257" y="400983"/>
                          <a:pt x="100968" y="395233"/>
                          <a:pt x="107949" y="395233"/>
                        </a:cubicBezTo>
                        <a:close/>
                        <a:moveTo>
                          <a:pt x="152830" y="23621"/>
                        </a:moveTo>
                        <a:cubicBezTo>
                          <a:pt x="81706" y="23621"/>
                          <a:pt x="23621" y="81302"/>
                          <a:pt x="23621" y="153254"/>
                        </a:cubicBezTo>
                        <a:cubicBezTo>
                          <a:pt x="23621" y="196664"/>
                          <a:pt x="44366" y="221044"/>
                          <a:pt x="65703" y="247209"/>
                        </a:cubicBezTo>
                        <a:cubicBezTo>
                          <a:pt x="85262" y="270400"/>
                          <a:pt x="106007" y="295375"/>
                          <a:pt x="110156" y="333432"/>
                        </a:cubicBezTo>
                        <a:cubicBezTo>
                          <a:pt x="111341" y="345920"/>
                          <a:pt x="111341" y="345920"/>
                          <a:pt x="111341" y="345920"/>
                        </a:cubicBezTo>
                        <a:cubicBezTo>
                          <a:pt x="98894" y="347109"/>
                          <a:pt x="98894" y="347109"/>
                          <a:pt x="98894" y="347109"/>
                        </a:cubicBezTo>
                        <a:cubicBezTo>
                          <a:pt x="98302" y="347109"/>
                          <a:pt x="97709" y="347704"/>
                          <a:pt x="97709" y="348299"/>
                        </a:cubicBezTo>
                        <a:cubicBezTo>
                          <a:pt x="97709" y="349488"/>
                          <a:pt x="98302" y="350083"/>
                          <a:pt x="98894" y="350083"/>
                        </a:cubicBezTo>
                        <a:cubicBezTo>
                          <a:pt x="206766" y="350083"/>
                          <a:pt x="206766" y="350083"/>
                          <a:pt x="206766" y="350083"/>
                        </a:cubicBezTo>
                        <a:cubicBezTo>
                          <a:pt x="207359" y="350083"/>
                          <a:pt x="207952" y="349488"/>
                          <a:pt x="207952" y="348299"/>
                        </a:cubicBezTo>
                        <a:cubicBezTo>
                          <a:pt x="207952" y="347704"/>
                          <a:pt x="207359" y="347109"/>
                          <a:pt x="206766" y="347109"/>
                        </a:cubicBezTo>
                        <a:cubicBezTo>
                          <a:pt x="194320" y="345920"/>
                          <a:pt x="194320" y="345920"/>
                          <a:pt x="194320" y="345920"/>
                        </a:cubicBezTo>
                        <a:cubicBezTo>
                          <a:pt x="195505" y="333432"/>
                          <a:pt x="195505" y="333432"/>
                          <a:pt x="195505" y="333432"/>
                        </a:cubicBezTo>
                        <a:cubicBezTo>
                          <a:pt x="199654" y="295375"/>
                          <a:pt x="220399" y="270400"/>
                          <a:pt x="239958" y="247209"/>
                        </a:cubicBezTo>
                        <a:cubicBezTo>
                          <a:pt x="261888" y="221044"/>
                          <a:pt x="282040" y="196664"/>
                          <a:pt x="282040" y="153254"/>
                        </a:cubicBezTo>
                        <a:cubicBezTo>
                          <a:pt x="282040" y="81302"/>
                          <a:pt x="223955" y="23621"/>
                          <a:pt x="152830" y="23621"/>
                        </a:cubicBezTo>
                        <a:close/>
                        <a:moveTo>
                          <a:pt x="153007" y="0"/>
                        </a:moveTo>
                        <a:cubicBezTo>
                          <a:pt x="237219" y="0"/>
                          <a:pt x="306013" y="68324"/>
                          <a:pt x="306013" y="153284"/>
                        </a:cubicBezTo>
                        <a:cubicBezTo>
                          <a:pt x="306013" y="205567"/>
                          <a:pt x="280512" y="235867"/>
                          <a:pt x="258569" y="262008"/>
                        </a:cubicBezTo>
                        <a:cubicBezTo>
                          <a:pt x="241964" y="282208"/>
                          <a:pt x="226545" y="300626"/>
                          <a:pt x="220614" y="327362"/>
                        </a:cubicBezTo>
                        <a:cubicBezTo>
                          <a:pt x="227731" y="331521"/>
                          <a:pt x="231882" y="339244"/>
                          <a:pt x="231882" y="348156"/>
                        </a:cubicBezTo>
                        <a:cubicBezTo>
                          <a:pt x="231882" y="362415"/>
                          <a:pt x="220614" y="373703"/>
                          <a:pt x="206974" y="373703"/>
                        </a:cubicBezTo>
                        <a:cubicBezTo>
                          <a:pt x="99039" y="373703"/>
                          <a:pt x="99039" y="373703"/>
                          <a:pt x="99039" y="373703"/>
                        </a:cubicBezTo>
                        <a:cubicBezTo>
                          <a:pt x="85399" y="373703"/>
                          <a:pt x="74131" y="362415"/>
                          <a:pt x="74131" y="348156"/>
                        </a:cubicBezTo>
                        <a:cubicBezTo>
                          <a:pt x="74131" y="339244"/>
                          <a:pt x="78283" y="331521"/>
                          <a:pt x="85399" y="327362"/>
                        </a:cubicBezTo>
                        <a:cubicBezTo>
                          <a:pt x="80062" y="300626"/>
                          <a:pt x="64049" y="282208"/>
                          <a:pt x="47444" y="262008"/>
                        </a:cubicBezTo>
                        <a:cubicBezTo>
                          <a:pt x="25501" y="235867"/>
                          <a:pt x="0" y="205567"/>
                          <a:pt x="0" y="153284"/>
                        </a:cubicBezTo>
                        <a:cubicBezTo>
                          <a:pt x="0" y="68324"/>
                          <a:pt x="68794" y="0"/>
                          <a:pt x="153007"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4" name="Group 3"/>
          <p:cNvGrpSpPr/>
          <p:nvPr/>
        </p:nvGrpSpPr>
        <p:grpSpPr>
          <a:xfrm>
            <a:off x="1275171" y="3626941"/>
            <a:ext cx="3337121" cy="1202584"/>
            <a:chOff x="1275171" y="3626941"/>
            <a:chExt cx="3337121" cy="1202584"/>
          </a:xfrm>
        </p:grpSpPr>
        <p:sp>
          <p:nvSpPr>
            <p:cNvPr id="10" name="Rectangle 9"/>
            <p:cNvSpPr/>
            <p:nvPr/>
          </p:nvSpPr>
          <p:spPr>
            <a:xfrm>
              <a:off x="2486389" y="3908158"/>
              <a:ext cx="2125903" cy="921367"/>
            </a:xfrm>
            <a:prstGeom prst="rect">
              <a:avLst/>
            </a:prstGeom>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Costs</a:t>
              </a:r>
            </a:p>
          </p:txBody>
        </p:sp>
        <p:sp>
          <p:nvSpPr>
            <p:cNvPr id="178" name="Freeform 177"/>
            <p:cNvSpPr>
              <a:spLocks noChangeAspect="1" noEditPoints="1"/>
            </p:cNvSpPr>
            <p:nvPr/>
          </p:nvSpPr>
          <p:spPr bwMode="auto">
            <a:xfrm>
              <a:off x="1275171" y="3626941"/>
              <a:ext cx="759067" cy="1026715"/>
            </a:xfrm>
            <a:custGeom>
              <a:avLst/>
              <a:gdLst/>
              <a:ahLst/>
              <a:cxnLst>
                <a:cxn ang="0">
                  <a:pos x="116" y="0"/>
                </a:cxn>
                <a:cxn ang="0">
                  <a:pos x="144" y="0"/>
                </a:cxn>
                <a:cxn ang="0">
                  <a:pos x="144" y="32"/>
                </a:cxn>
                <a:cxn ang="0">
                  <a:pos x="170" y="32"/>
                </a:cxn>
                <a:cxn ang="0">
                  <a:pos x="170" y="0"/>
                </a:cxn>
                <a:cxn ang="0">
                  <a:pos x="199" y="0"/>
                </a:cxn>
                <a:cxn ang="0">
                  <a:pos x="199" y="38"/>
                </a:cxn>
                <a:cxn ang="0">
                  <a:pos x="271" y="68"/>
                </a:cxn>
                <a:cxn ang="0">
                  <a:pos x="303" y="140"/>
                </a:cxn>
                <a:cxn ang="0">
                  <a:pos x="249" y="140"/>
                </a:cxn>
                <a:cxn ang="0">
                  <a:pos x="231" y="100"/>
                </a:cxn>
                <a:cxn ang="0">
                  <a:pos x="199" y="84"/>
                </a:cxn>
                <a:cxn ang="0">
                  <a:pos x="199" y="188"/>
                </a:cxn>
                <a:cxn ang="0">
                  <a:pos x="223" y="194"/>
                </a:cxn>
                <a:cxn ang="0">
                  <a:pos x="271" y="212"/>
                </a:cxn>
                <a:cxn ang="0">
                  <a:pos x="309" y="286"/>
                </a:cxn>
                <a:cxn ang="0">
                  <a:pos x="285" y="350"/>
                </a:cxn>
                <a:cxn ang="0">
                  <a:pos x="199" y="382"/>
                </a:cxn>
                <a:cxn ang="0">
                  <a:pos x="199" y="418"/>
                </a:cxn>
                <a:cxn ang="0">
                  <a:pos x="170" y="418"/>
                </a:cxn>
                <a:cxn ang="0">
                  <a:pos x="170" y="386"/>
                </a:cxn>
                <a:cxn ang="0">
                  <a:pos x="144" y="386"/>
                </a:cxn>
                <a:cxn ang="0">
                  <a:pos x="144" y="418"/>
                </a:cxn>
                <a:cxn ang="0">
                  <a:pos x="116" y="418"/>
                </a:cxn>
                <a:cxn ang="0">
                  <a:pos x="116" y="384"/>
                </a:cxn>
                <a:cxn ang="0">
                  <a:pos x="36" y="346"/>
                </a:cxn>
                <a:cxn ang="0">
                  <a:pos x="0" y="266"/>
                </a:cxn>
                <a:cxn ang="0">
                  <a:pos x="54" y="266"/>
                </a:cxn>
                <a:cxn ang="0">
                  <a:pos x="76" y="316"/>
                </a:cxn>
                <a:cxn ang="0">
                  <a:pos x="116" y="340"/>
                </a:cxn>
                <a:cxn ang="0">
                  <a:pos x="116" y="226"/>
                </a:cxn>
                <a:cxn ang="0">
                  <a:pos x="40" y="188"/>
                </a:cxn>
                <a:cxn ang="0">
                  <a:pos x="14" y="130"/>
                </a:cxn>
                <a:cxn ang="0">
                  <a:pos x="42" y="66"/>
                </a:cxn>
                <a:cxn ang="0">
                  <a:pos x="116" y="34"/>
                </a:cxn>
                <a:cxn ang="0">
                  <a:pos x="116" y="0"/>
                </a:cxn>
                <a:cxn ang="0">
                  <a:pos x="116" y="78"/>
                </a:cxn>
                <a:cxn ang="0">
                  <a:pos x="82" y="94"/>
                </a:cxn>
                <a:cxn ang="0">
                  <a:pos x="68" y="128"/>
                </a:cxn>
                <a:cxn ang="0">
                  <a:pos x="82" y="158"/>
                </a:cxn>
                <a:cxn ang="0">
                  <a:pos x="116" y="176"/>
                </a:cxn>
                <a:cxn ang="0">
                  <a:pos x="116" y="78"/>
                </a:cxn>
                <a:cxn ang="0">
                  <a:pos x="144" y="180"/>
                </a:cxn>
                <a:cxn ang="0">
                  <a:pos x="170" y="186"/>
                </a:cxn>
                <a:cxn ang="0">
                  <a:pos x="170" y="80"/>
                </a:cxn>
                <a:cxn ang="0">
                  <a:pos x="144" y="78"/>
                </a:cxn>
                <a:cxn ang="0">
                  <a:pos x="144" y="180"/>
                </a:cxn>
                <a:cxn ang="0">
                  <a:pos x="144" y="344"/>
                </a:cxn>
                <a:cxn ang="0">
                  <a:pos x="170" y="344"/>
                </a:cxn>
                <a:cxn ang="0">
                  <a:pos x="170" y="234"/>
                </a:cxn>
                <a:cxn ang="0">
                  <a:pos x="144" y="230"/>
                </a:cxn>
                <a:cxn ang="0">
                  <a:pos x="144" y="344"/>
                </a:cxn>
                <a:cxn ang="0">
                  <a:pos x="199" y="340"/>
                </a:cxn>
                <a:cxn ang="0">
                  <a:pos x="247" y="320"/>
                </a:cxn>
                <a:cxn ang="0">
                  <a:pos x="261" y="288"/>
                </a:cxn>
                <a:cxn ang="0">
                  <a:pos x="235" y="248"/>
                </a:cxn>
                <a:cxn ang="0">
                  <a:pos x="199" y="238"/>
                </a:cxn>
                <a:cxn ang="0">
                  <a:pos x="199" y="340"/>
                </a:cxn>
              </a:cxnLst>
              <a:rect l="0" t="0" r="r" b="b"/>
              <a:pathLst>
                <a:path w="309" h="418">
                  <a:moveTo>
                    <a:pt x="116" y="0"/>
                  </a:moveTo>
                  <a:cubicBezTo>
                    <a:pt x="144" y="0"/>
                    <a:pt x="144" y="0"/>
                    <a:pt x="144" y="0"/>
                  </a:cubicBezTo>
                  <a:cubicBezTo>
                    <a:pt x="144" y="32"/>
                    <a:pt x="144" y="32"/>
                    <a:pt x="144" y="32"/>
                  </a:cubicBezTo>
                  <a:cubicBezTo>
                    <a:pt x="154" y="30"/>
                    <a:pt x="162" y="30"/>
                    <a:pt x="170" y="32"/>
                  </a:cubicBezTo>
                  <a:cubicBezTo>
                    <a:pt x="170" y="0"/>
                    <a:pt x="170" y="0"/>
                    <a:pt x="170" y="0"/>
                  </a:cubicBezTo>
                  <a:cubicBezTo>
                    <a:pt x="199" y="0"/>
                    <a:pt x="199" y="0"/>
                    <a:pt x="199" y="0"/>
                  </a:cubicBezTo>
                  <a:cubicBezTo>
                    <a:pt x="199" y="38"/>
                    <a:pt x="199" y="38"/>
                    <a:pt x="199" y="38"/>
                  </a:cubicBezTo>
                  <a:cubicBezTo>
                    <a:pt x="233" y="44"/>
                    <a:pt x="257" y="54"/>
                    <a:pt x="271" y="68"/>
                  </a:cubicBezTo>
                  <a:cubicBezTo>
                    <a:pt x="288" y="85"/>
                    <a:pt x="299" y="109"/>
                    <a:pt x="303" y="140"/>
                  </a:cubicBezTo>
                  <a:cubicBezTo>
                    <a:pt x="249" y="140"/>
                    <a:pt x="249" y="140"/>
                    <a:pt x="249" y="140"/>
                  </a:cubicBezTo>
                  <a:cubicBezTo>
                    <a:pt x="247" y="124"/>
                    <a:pt x="241" y="110"/>
                    <a:pt x="231" y="100"/>
                  </a:cubicBezTo>
                  <a:cubicBezTo>
                    <a:pt x="224" y="93"/>
                    <a:pt x="213" y="88"/>
                    <a:pt x="199" y="84"/>
                  </a:cubicBezTo>
                  <a:cubicBezTo>
                    <a:pt x="199" y="188"/>
                    <a:pt x="199" y="188"/>
                    <a:pt x="199" y="188"/>
                  </a:cubicBezTo>
                  <a:cubicBezTo>
                    <a:pt x="223" y="194"/>
                    <a:pt x="223" y="194"/>
                    <a:pt x="223" y="194"/>
                  </a:cubicBezTo>
                  <a:cubicBezTo>
                    <a:pt x="244" y="199"/>
                    <a:pt x="260" y="205"/>
                    <a:pt x="271" y="212"/>
                  </a:cubicBezTo>
                  <a:cubicBezTo>
                    <a:pt x="296" y="228"/>
                    <a:pt x="309" y="252"/>
                    <a:pt x="309" y="286"/>
                  </a:cubicBezTo>
                  <a:cubicBezTo>
                    <a:pt x="309" y="312"/>
                    <a:pt x="301" y="334"/>
                    <a:pt x="285" y="350"/>
                  </a:cubicBezTo>
                  <a:cubicBezTo>
                    <a:pt x="266" y="369"/>
                    <a:pt x="237" y="379"/>
                    <a:pt x="199" y="382"/>
                  </a:cubicBezTo>
                  <a:cubicBezTo>
                    <a:pt x="199" y="418"/>
                    <a:pt x="199" y="418"/>
                    <a:pt x="199" y="418"/>
                  </a:cubicBezTo>
                  <a:cubicBezTo>
                    <a:pt x="170" y="418"/>
                    <a:pt x="170" y="418"/>
                    <a:pt x="170" y="418"/>
                  </a:cubicBezTo>
                  <a:cubicBezTo>
                    <a:pt x="170" y="386"/>
                    <a:pt x="170" y="386"/>
                    <a:pt x="170" y="386"/>
                  </a:cubicBezTo>
                  <a:cubicBezTo>
                    <a:pt x="162" y="387"/>
                    <a:pt x="154" y="387"/>
                    <a:pt x="144" y="386"/>
                  </a:cubicBezTo>
                  <a:cubicBezTo>
                    <a:pt x="144" y="418"/>
                    <a:pt x="144" y="418"/>
                    <a:pt x="144" y="418"/>
                  </a:cubicBezTo>
                  <a:cubicBezTo>
                    <a:pt x="116" y="418"/>
                    <a:pt x="116" y="418"/>
                    <a:pt x="116" y="418"/>
                  </a:cubicBezTo>
                  <a:cubicBezTo>
                    <a:pt x="116" y="384"/>
                    <a:pt x="116" y="384"/>
                    <a:pt x="116" y="384"/>
                  </a:cubicBezTo>
                  <a:cubicBezTo>
                    <a:pt x="86" y="381"/>
                    <a:pt x="59" y="369"/>
                    <a:pt x="36" y="346"/>
                  </a:cubicBezTo>
                  <a:cubicBezTo>
                    <a:pt x="18" y="327"/>
                    <a:pt x="6" y="300"/>
                    <a:pt x="0" y="266"/>
                  </a:cubicBezTo>
                  <a:cubicBezTo>
                    <a:pt x="54" y="266"/>
                    <a:pt x="54" y="266"/>
                    <a:pt x="54" y="266"/>
                  </a:cubicBezTo>
                  <a:cubicBezTo>
                    <a:pt x="58" y="288"/>
                    <a:pt x="66" y="305"/>
                    <a:pt x="76" y="316"/>
                  </a:cubicBezTo>
                  <a:cubicBezTo>
                    <a:pt x="91" y="330"/>
                    <a:pt x="104" y="339"/>
                    <a:pt x="116" y="340"/>
                  </a:cubicBezTo>
                  <a:cubicBezTo>
                    <a:pt x="116" y="226"/>
                    <a:pt x="116" y="226"/>
                    <a:pt x="116" y="226"/>
                  </a:cubicBezTo>
                  <a:cubicBezTo>
                    <a:pt x="83" y="218"/>
                    <a:pt x="58" y="205"/>
                    <a:pt x="40" y="188"/>
                  </a:cubicBezTo>
                  <a:cubicBezTo>
                    <a:pt x="23" y="170"/>
                    <a:pt x="14" y="151"/>
                    <a:pt x="14" y="130"/>
                  </a:cubicBezTo>
                  <a:cubicBezTo>
                    <a:pt x="14" y="106"/>
                    <a:pt x="24" y="84"/>
                    <a:pt x="42" y="66"/>
                  </a:cubicBezTo>
                  <a:cubicBezTo>
                    <a:pt x="62" y="46"/>
                    <a:pt x="87" y="35"/>
                    <a:pt x="116" y="34"/>
                  </a:cubicBezTo>
                  <a:lnTo>
                    <a:pt x="116" y="0"/>
                  </a:lnTo>
                  <a:close/>
                  <a:moveTo>
                    <a:pt x="116" y="78"/>
                  </a:moveTo>
                  <a:cubicBezTo>
                    <a:pt x="103" y="79"/>
                    <a:pt x="92" y="84"/>
                    <a:pt x="82" y="94"/>
                  </a:cubicBezTo>
                  <a:cubicBezTo>
                    <a:pt x="73" y="103"/>
                    <a:pt x="68" y="114"/>
                    <a:pt x="68" y="128"/>
                  </a:cubicBezTo>
                  <a:cubicBezTo>
                    <a:pt x="68" y="138"/>
                    <a:pt x="73" y="148"/>
                    <a:pt x="82" y="158"/>
                  </a:cubicBezTo>
                  <a:cubicBezTo>
                    <a:pt x="90" y="166"/>
                    <a:pt x="102" y="172"/>
                    <a:pt x="116" y="176"/>
                  </a:cubicBezTo>
                  <a:lnTo>
                    <a:pt x="116" y="78"/>
                  </a:lnTo>
                  <a:close/>
                  <a:moveTo>
                    <a:pt x="144" y="180"/>
                  </a:moveTo>
                  <a:cubicBezTo>
                    <a:pt x="159" y="182"/>
                    <a:pt x="168" y="184"/>
                    <a:pt x="170" y="186"/>
                  </a:cubicBezTo>
                  <a:cubicBezTo>
                    <a:pt x="170" y="80"/>
                    <a:pt x="170" y="80"/>
                    <a:pt x="170" y="80"/>
                  </a:cubicBezTo>
                  <a:cubicBezTo>
                    <a:pt x="162" y="78"/>
                    <a:pt x="154" y="78"/>
                    <a:pt x="144" y="78"/>
                  </a:cubicBezTo>
                  <a:lnTo>
                    <a:pt x="144" y="180"/>
                  </a:lnTo>
                  <a:close/>
                  <a:moveTo>
                    <a:pt x="144" y="344"/>
                  </a:moveTo>
                  <a:cubicBezTo>
                    <a:pt x="156" y="345"/>
                    <a:pt x="165" y="345"/>
                    <a:pt x="170" y="344"/>
                  </a:cubicBezTo>
                  <a:cubicBezTo>
                    <a:pt x="170" y="234"/>
                    <a:pt x="170" y="234"/>
                    <a:pt x="170" y="234"/>
                  </a:cubicBezTo>
                  <a:cubicBezTo>
                    <a:pt x="164" y="232"/>
                    <a:pt x="155" y="231"/>
                    <a:pt x="144" y="230"/>
                  </a:cubicBezTo>
                  <a:lnTo>
                    <a:pt x="144" y="344"/>
                  </a:lnTo>
                  <a:close/>
                  <a:moveTo>
                    <a:pt x="199" y="340"/>
                  </a:moveTo>
                  <a:cubicBezTo>
                    <a:pt x="221" y="336"/>
                    <a:pt x="237" y="329"/>
                    <a:pt x="247" y="320"/>
                  </a:cubicBezTo>
                  <a:cubicBezTo>
                    <a:pt x="256" y="310"/>
                    <a:pt x="261" y="300"/>
                    <a:pt x="261" y="288"/>
                  </a:cubicBezTo>
                  <a:cubicBezTo>
                    <a:pt x="261" y="270"/>
                    <a:pt x="252" y="257"/>
                    <a:pt x="235" y="248"/>
                  </a:cubicBezTo>
                  <a:cubicBezTo>
                    <a:pt x="229" y="245"/>
                    <a:pt x="217" y="242"/>
                    <a:pt x="199" y="238"/>
                  </a:cubicBezTo>
                  <a:lnTo>
                    <a:pt x="199" y="340"/>
                  </a:lnTo>
                  <a:close/>
                </a:path>
              </a:pathLst>
            </a:custGeom>
            <a:solidFill>
              <a:srgbClr val="FFFFFF"/>
            </a:solidFill>
            <a:ln w="19050">
              <a:solidFill>
                <a:schemeClr val="accent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 name="Straight Connector 10"/>
          <p:cNvCxnSpPr/>
          <p:nvPr/>
        </p:nvCxnSpPr>
        <p:spPr>
          <a:xfrm>
            <a:off x="0" y="6338564"/>
            <a:ext cx="12191627"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841155" y="4849991"/>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841155" y="3400096"/>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41155" y="1976233"/>
            <a:ext cx="11338560" cy="0"/>
          </a:xfrm>
          <a:prstGeom prst="line">
            <a:avLst/>
          </a:prstGeom>
          <a:ln w="952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08288" y="5054446"/>
            <a:ext cx="3634779" cy="1237910"/>
            <a:chOff x="1008288" y="5054446"/>
            <a:chExt cx="3634779" cy="1237910"/>
          </a:xfrm>
        </p:grpSpPr>
        <p:sp>
          <p:nvSpPr>
            <p:cNvPr id="27" name="Rectangle 26"/>
            <p:cNvSpPr/>
            <p:nvPr/>
          </p:nvSpPr>
          <p:spPr>
            <a:xfrm>
              <a:off x="2517164" y="5370595"/>
              <a:ext cx="2125903" cy="921761"/>
            </a:xfrm>
            <a:prstGeom prst="rect">
              <a:avLst/>
            </a:prstGeom>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Culture</a:t>
              </a:r>
            </a:p>
          </p:txBody>
        </p:sp>
        <p:sp>
          <p:nvSpPr>
            <p:cNvPr id="64" name="Freeform 63"/>
            <p:cNvSpPr>
              <a:spLocks/>
            </p:cNvSpPr>
            <p:nvPr/>
          </p:nvSpPr>
          <p:spPr bwMode="auto">
            <a:xfrm>
              <a:off x="1008288" y="5054446"/>
              <a:ext cx="1233812" cy="1128670"/>
            </a:xfrm>
            <a:custGeom>
              <a:avLst/>
              <a:gdLst/>
              <a:ahLst/>
              <a:cxnLst/>
              <a:rect l="l" t="t" r="r" b="b"/>
              <a:pathLst>
                <a:path w="310149" h="299015">
                  <a:moveTo>
                    <a:pt x="231101" y="150303"/>
                  </a:moveTo>
                  <a:cubicBezTo>
                    <a:pt x="283800" y="150303"/>
                    <a:pt x="308267" y="186102"/>
                    <a:pt x="310149" y="272772"/>
                  </a:cubicBezTo>
                  <a:cubicBezTo>
                    <a:pt x="296975" y="272772"/>
                    <a:pt x="234865" y="272772"/>
                    <a:pt x="223573" y="272772"/>
                  </a:cubicBezTo>
                  <a:cubicBezTo>
                    <a:pt x="223573" y="236973"/>
                    <a:pt x="217926" y="191754"/>
                    <a:pt x="197223" y="157840"/>
                  </a:cubicBezTo>
                  <a:close/>
                  <a:moveTo>
                    <a:pt x="101540" y="129626"/>
                  </a:moveTo>
                  <a:cubicBezTo>
                    <a:pt x="186156" y="129626"/>
                    <a:pt x="201199" y="204910"/>
                    <a:pt x="201199" y="299015"/>
                  </a:cubicBezTo>
                  <a:lnTo>
                    <a:pt x="0" y="299015"/>
                  </a:lnTo>
                  <a:cubicBezTo>
                    <a:pt x="0" y="204910"/>
                    <a:pt x="15043" y="129626"/>
                    <a:pt x="101540" y="129626"/>
                  </a:cubicBezTo>
                  <a:close/>
                  <a:moveTo>
                    <a:pt x="230226" y="45329"/>
                  </a:moveTo>
                  <a:cubicBezTo>
                    <a:pt x="255480" y="45329"/>
                    <a:pt x="275953" y="65446"/>
                    <a:pt x="275953" y="90261"/>
                  </a:cubicBezTo>
                  <a:cubicBezTo>
                    <a:pt x="275953" y="115076"/>
                    <a:pt x="255480" y="135193"/>
                    <a:pt x="230226" y="135193"/>
                  </a:cubicBezTo>
                  <a:cubicBezTo>
                    <a:pt x="204972" y="135193"/>
                    <a:pt x="184499" y="115076"/>
                    <a:pt x="184499" y="90261"/>
                  </a:cubicBezTo>
                  <a:cubicBezTo>
                    <a:pt x="184499" y="65446"/>
                    <a:pt x="204972" y="45329"/>
                    <a:pt x="230226" y="45329"/>
                  </a:cubicBezTo>
                  <a:close/>
                  <a:moveTo>
                    <a:pt x="101395" y="0"/>
                  </a:moveTo>
                  <a:cubicBezTo>
                    <a:pt x="134555" y="0"/>
                    <a:pt x="161437" y="26882"/>
                    <a:pt x="161437" y="60042"/>
                  </a:cubicBezTo>
                  <a:cubicBezTo>
                    <a:pt x="161437" y="93202"/>
                    <a:pt x="134555" y="120084"/>
                    <a:pt x="101395" y="120084"/>
                  </a:cubicBezTo>
                  <a:cubicBezTo>
                    <a:pt x="68235" y="120084"/>
                    <a:pt x="41353" y="93202"/>
                    <a:pt x="41353" y="60042"/>
                  </a:cubicBezTo>
                  <a:cubicBezTo>
                    <a:pt x="41353" y="26882"/>
                    <a:pt x="68235" y="0"/>
                    <a:pt x="101395" y="0"/>
                  </a:cubicBezTo>
                  <a:close/>
                </a:path>
              </a:pathLst>
            </a:custGeom>
            <a:solidFill>
              <a:schemeClr val="tx1"/>
            </a:solidFill>
            <a:ln w="19050">
              <a:solidFill>
                <a:schemeClr val="accent1"/>
              </a:solid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822953"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135" normalizeH="0" baseline="0" noProof="0" dirty="0">
                <a:ln>
                  <a:noFill/>
                </a:ln>
                <a:solidFill>
                  <a:srgbClr val="107C10"/>
                </a:solidFill>
                <a:effectLst/>
                <a:uLnTx/>
                <a:uFillTx/>
                <a:latin typeface="Segoe Light" pitchFamily="34" charset="0"/>
                <a:ea typeface="+mn-ea"/>
                <a:cs typeface="+mn-cs"/>
              </a:endParaRPr>
            </a:p>
          </p:txBody>
        </p:sp>
        <p:grpSp>
          <p:nvGrpSpPr>
            <p:cNvPr id="106" name="Group 105"/>
            <p:cNvGrpSpPr/>
            <p:nvPr/>
          </p:nvGrpSpPr>
          <p:grpSpPr>
            <a:xfrm rot="2700000">
              <a:off x="2148970" y="5532105"/>
              <a:ext cx="481083" cy="480425"/>
              <a:chOff x="-4038290" y="-1273925"/>
              <a:chExt cx="1162052" cy="1160462"/>
            </a:xfrm>
          </p:grpSpPr>
          <p:sp>
            <p:nvSpPr>
              <p:cNvPr id="107" name="Oval 7"/>
              <p:cNvSpPr>
                <a:spLocks noChangeArrowheads="1"/>
              </p:cNvSpPr>
              <p:nvPr/>
            </p:nvSpPr>
            <p:spPr bwMode="auto">
              <a:xfrm>
                <a:off x="-4038290" y="-1273925"/>
                <a:ext cx="744539" cy="755650"/>
              </a:xfrm>
              <a:prstGeom prst="ellipse">
                <a:avLst/>
              </a:prstGeom>
              <a:solidFill>
                <a:srgbClr val="FFFFFF"/>
              </a:solidFill>
              <a:ln w="19050" cap="flat">
                <a:solidFill>
                  <a:srgbClr val="00BCF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Line 8"/>
              <p:cNvSpPr>
                <a:spLocks noChangeShapeType="1"/>
              </p:cNvSpPr>
              <p:nvPr/>
            </p:nvSpPr>
            <p:spPr bwMode="auto">
              <a:xfrm>
                <a:off x="-3406466" y="-630987"/>
                <a:ext cx="112714" cy="112714"/>
              </a:xfrm>
              <a:prstGeom prst="line">
                <a:avLst/>
              </a:prstGeom>
              <a:noFill/>
              <a:ln w="19050" cap="flat">
                <a:solidFill>
                  <a:srgbClr val="00BCF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9"/>
              <p:cNvSpPr>
                <a:spLocks/>
              </p:cNvSpPr>
              <p:nvPr/>
            </p:nvSpPr>
            <p:spPr bwMode="auto">
              <a:xfrm>
                <a:off x="-3350902" y="-575426"/>
                <a:ext cx="474664"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9" name="Group 68"/>
          <p:cNvGrpSpPr/>
          <p:nvPr/>
        </p:nvGrpSpPr>
        <p:grpSpPr>
          <a:xfrm>
            <a:off x="5067818" y="5037649"/>
            <a:ext cx="7013988" cy="1231106"/>
            <a:chOff x="5080634" y="5153542"/>
            <a:chExt cx="7013988" cy="1231106"/>
          </a:xfrm>
        </p:grpSpPr>
        <p:sp>
          <p:nvSpPr>
            <p:cNvPr id="70" name="TextBox 69"/>
            <p:cNvSpPr txBox="1"/>
            <p:nvPr/>
          </p:nvSpPr>
          <p:spPr>
            <a:xfrm>
              <a:off x="5080634" y="5153542"/>
              <a:ext cx="3379694" cy="8987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Operational reporting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Focus on rear-view analysis</a:t>
              </a:r>
            </a:p>
          </p:txBody>
        </p:sp>
        <p:sp>
          <p:nvSpPr>
            <p:cNvPr id="71" name="TextBox 70"/>
            <p:cNvSpPr txBox="1"/>
            <p:nvPr/>
          </p:nvSpPr>
          <p:spPr>
            <a:xfrm>
              <a:off x="8328288" y="5153542"/>
              <a:ext cx="3766334" cy="12311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Experimentation leading to intelligent action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With machine learning, graph, a/b testing</a:t>
              </a:r>
            </a:p>
          </p:txBody>
        </p:sp>
      </p:grpSp>
    </p:spTree>
    <p:extLst>
      <p:ext uri="{BB962C8B-B14F-4D97-AF65-F5344CB8AC3E}">
        <p14:creationId xmlns:p14="http://schemas.microsoft.com/office/powerpoint/2010/main" val="3530200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wipe(left)">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9384" t="1" b="15999"/>
          <a:stretch/>
        </p:blipFill>
        <p:spPr>
          <a:xfrm>
            <a:off x="6812280" y="1"/>
            <a:ext cx="5379719" cy="6337299"/>
          </a:xfrm>
          <a:prstGeom prst="rect">
            <a:avLst/>
          </a:prstGeom>
        </p:spPr>
      </p:pic>
      <p:sp>
        <p:nvSpPr>
          <p:cNvPr id="2" name="Title 1"/>
          <p:cNvSpPr>
            <a:spLocks noGrp="1"/>
          </p:cNvSpPr>
          <p:nvPr>
            <p:ph type="title"/>
          </p:nvPr>
        </p:nvSpPr>
        <p:spPr>
          <a:xfrm>
            <a:off x="186944" y="161495"/>
            <a:ext cx="6406198" cy="899665"/>
          </a:xfrm>
        </p:spPr>
        <p:txBody>
          <a:bodyPr/>
          <a:lstStyle/>
          <a:p>
            <a:r>
              <a:rPr lang="en-US" sz="4000" dirty="0"/>
              <a:t>Big Data introduces a </a:t>
            </a:r>
            <a:br>
              <a:rPr lang="en-US" sz="4000" dirty="0"/>
            </a:br>
            <a:r>
              <a:rPr lang="en-US" sz="4000" dirty="0"/>
              <a:t>culture of experimentation</a:t>
            </a:r>
          </a:p>
        </p:txBody>
      </p:sp>
      <p:sp>
        <p:nvSpPr>
          <p:cNvPr id="3" name="Content Placeholder 2"/>
          <p:cNvSpPr>
            <a:spLocks noGrp="1"/>
          </p:cNvSpPr>
          <p:nvPr>
            <p:ph sz="quarter" idx="4294967295"/>
          </p:nvPr>
        </p:nvSpPr>
        <p:spPr>
          <a:xfrm>
            <a:off x="344932" y="1451906"/>
            <a:ext cx="5573501" cy="615553"/>
          </a:xfrm>
        </p:spPr>
        <p:txBody>
          <a:bodyPr lIns="0" tIns="0" rIns="0" bIns="0"/>
          <a:lstStyle/>
          <a:p>
            <a:pPr marL="0" indent="0">
              <a:lnSpc>
                <a:spcPct val="100000"/>
              </a:lnSpc>
              <a:spcBef>
                <a:spcPts val="0"/>
              </a:spcBef>
              <a:buNone/>
            </a:pPr>
            <a:r>
              <a:rPr lang="en-US" sz="2000" dirty="0">
                <a:solidFill>
                  <a:schemeClr val="accent1"/>
                </a:solidFill>
              </a:rPr>
              <a:t>Tangerine instantly adapts to customer feedback to offer customers what they want, when they want it</a:t>
            </a:r>
          </a:p>
        </p:txBody>
      </p:sp>
      <p:sp>
        <p:nvSpPr>
          <p:cNvPr id="19" name="Rectangle 11"/>
          <p:cNvSpPr/>
          <p:nvPr/>
        </p:nvSpPr>
        <p:spPr>
          <a:xfrm>
            <a:off x="6813132" y="2011680"/>
            <a:ext cx="5378868" cy="4325620"/>
          </a:xfrm>
          <a:prstGeom prst="rect">
            <a:avLst/>
          </a:prstGeom>
          <a:gradFill flip="none" rotWithShape="1">
            <a:gsLst>
              <a:gs pos="46000">
                <a:srgbClr val="000000">
                  <a:alpha val="38000"/>
                </a:srgbClr>
              </a:gs>
              <a:gs pos="0">
                <a:schemeClr val="tx1">
                  <a:alpha val="0"/>
                </a:schemeClr>
              </a:gs>
              <a:gs pos="84000">
                <a:sysClr val="windowText" lastClr="000000">
                  <a:alpha val="54000"/>
                </a:sysClr>
              </a:gs>
            </a:gsLst>
            <a:lin ang="5400000" scaled="1"/>
            <a:tileRect/>
          </a:gradFill>
        </p:spPr>
        <p:txBody>
          <a:bodyPr wrap="square" rIns="182880" bIns="279781" anchor="b">
            <a:noAutofit/>
          </a:bodyPr>
          <a:lstStyle/>
          <a:p>
            <a:pPr marL="0" marR="0" lvl="0" indent="0" algn="r" defTabSz="932597" rtl="0" eaLnBrk="1" fontAlgn="auto" latinLnBrk="0" hangingPunct="1">
              <a:lnSpc>
                <a:spcPct val="100000"/>
              </a:lnSpc>
              <a:spcBef>
                <a:spcPts val="1224"/>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 can see us…creating predictive, context-aware financial services applications that give information based on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the time and where the customer is.”</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r" defTabSz="932597" rtl="0" eaLnBrk="1" fontAlgn="auto" latinLnBrk="0" hangingPunct="1">
              <a:lnSpc>
                <a:spcPct val="100000"/>
              </a:lnSpc>
              <a:spcBef>
                <a:spcPts val="1224"/>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Billy Lo</a:t>
            </a:r>
            <a:br>
              <a:rPr kumimoji="0" lang="en-US" sz="1200" b="0" i="1"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br>
            <a:r>
              <a:rPr kumimoji="0" lang="en-US" sz="1200" b="0" i="1" u="none" strike="noStrike" kern="0" cap="none" spc="0" normalizeH="0" baseline="0" noProof="0" dirty="0">
                <a:ln>
                  <a:noFill/>
                </a:ln>
                <a:solidFill>
                  <a:prstClr val="white"/>
                </a:solidFill>
                <a:effectLst/>
                <a:uLnTx/>
                <a:uFillTx/>
                <a:latin typeface="Segoe UI"/>
                <a:ea typeface="+mn-ea"/>
                <a:cs typeface="Segoe UI" panose="020B0502040204020203" pitchFamily="34" charset="0"/>
              </a:rPr>
              <a:t>Head of Enterprise Architecture</a:t>
            </a:r>
            <a:endParaRPr kumimoji="0" lang="en-US" sz="1400" b="0" i="1" u="none" strike="noStrike" kern="0" cap="none" spc="0" normalizeH="0" baseline="0" noProof="0" dirty="0">
              <a:ln>
                <a:noFill/>
              </a:ln>
              <a:solidFill>
                <a:prstClr val="white"/>
              </a:solidFill>
              <a:effectLst/>
              <a:uLnTx/>
              <a:uFillTx/>
              <a:latin typeface="Segoe UI"/>
              <a:ea typeface="+mn-ea"/>
              <a:cs typeface="Segoe UI" panose="020B0502040204020203" pitchFamily="34" charset="0"/>
            </a:endParaRPr>
          </a:p>
        </p:txBody>
      </p:sp>
      <p:graphicFrame>
        <p:nvGraphicFramePr>
          <p:cNvPr id="27" name="Table 26"/>
          <p:cNvGraphicFramePr>
            <a:graphicFrameLocks noGrp="1"/>
          </p:cNvGraphicFramePr>
          <p:nvPr>
            <p:extLst/>
          </p:nvPr>
        </p:nvGraphicFramePr>
        <p:xfrm>
          <a:off x="442913" y="2554810"/>
          <a:ext cx="5626317" cy="3233739"/>
        </p:xfrm>
        <a:graphic>
          <a:graphicData uri="http://schemas.openxmlformats.org/drawingml/2006/table">
            <a:tbl>
              <a:tblPr firstRow="1" bandRow="1">
                <a:tableStyleId>{2D5ABB26-0587-4C30-8999-92F81FD0307C}</a:tableStyleId>
              </a:tblPr>
              <a:tblGrid>
                <a:gridCol w="984392">
                  <a:extLst>
                    <a:ext uri="{9D8B030D-6E8A-4147-A177-3AD203B41FA5}">
                      <a16:colId xmlns:a16="http://schemas.microsoft.com/office/drawing/2014/main" val="20000"/>
                    </a:ext>
                  </a:extLst>
                </a:gridCol>
                <a:gridCol w="4641925">
                  <a:extLst>
                    <a:ext uri="{9D8B030D-6E8A-4147-A177-3AD203B41FA5}">
                      <a16:colId xmlns:a16="http://schemas.microsoft.com/office/drawing/2014/main" val="20001"/>
                    </a:ext>
                  </a:extLst>
                </a:gridCol>
              </a:tblGrid>
              <a:tr h="695868">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Scenario</a:t>
                      </a:r>
                    </a:p>
                  </a:txBody>
                  <a:tcPr marL="0" marR="0" anchor="ctr">
                    <a:lnR w="19050" cap="flat" cmpd="sng" algn="ctr">
                      <a:solidFill>
                        <a:schemeClr val="tx1"/>
                      </a:solidFill>
                      <a:prstDash val="solid"/>
                      <a:round/>
                      <a:headEnd type="none" w="med" len="med"/>
                      <a:tailEnd type="none" w="med" len="med"/>
                    </a:lnR>
                    <a:lnB w="6350" cap="flat" cmpd="sng" algn="ctr">
                      <a:solidFill>
                        <a:srgbClr val="00BCF2"/>
                      </a:solidFill>
                      <a:prstDash val="solid"/>
                      <a:round/>
                      <a:headEnd type="none" w="med" len="med"/>
                      <a:tailEnd type="none" w="med" len="med"/>
                    </a:lnB>
                  </a:tcPr>
                </a:tc>
                <a:tc>
                  <a:txBody>
                    <a:bodyPr/>
                    <a:lstStyle/>
                    <a:p>
                      <a:r>
                        <a:rPr lang="en-US" sz="1400" kern="0" dirty="0">
                          <a:solidFill>
                            <a:schemeClr val="bg1"/>
                          </a:solidFill>
                          <a:latin typeface="+mn-lt"/>
                          <a:ea typeface="+mn-ea"/>
                          <a:cs typeface="+mn-cs"/>
                        </a:rPr>
                        <a:t>Lack of insight for targeted campaigns  </a:t>
                      </a:r>
                      <a:br>
                        <a:rPr lang="en-US" sz="1400" kern="0" dirty="0">
                          <a:solidFill>
                            <a:schemeClr val="bg1"/>
                          </a:solidFill>
                          <a:latin typeface="+mn-lt"/>
                          <a:ea typeface="+mn-ea"/>
                          <a:cs typeface="+mn-cs"/>
                        </a:rPr>
                      </a:br>
                      <a:r>
                        <a:rPr lang="en-US" sz="1400" kern="0" dirty="0">
                          <a:solidFill>
                            <a:schemeClr val="bg1"/>
                          </a:solidFill>
                          <a:latin typeface="+mn-lt"/>
                          <a:ea typeface="+mn-ea"/>
                          <a:cs typeface="+mn-cs"/>
                        </a:rPr>
                        <a:t>Inability to support data growth</a:t>
                      </a:r>
                    </a:p>
                  </a:txBody>
                  <a:tcPr marL="0" marR="0" anchor="ctr">
                    <a:lnL w="19050" cap="flat" cmpd="sng" algn="ctr">
                      <a:solidFill>
                        <a:schemeClr val="tx1"/>
                      </a:solidFill>
                      <a:prstDash val="solid"/>
                      <a:round/>
                      <a:headEnd type="none" w="med" len="med"/>
                      <a:tailEnd type="none" w="med" len="med"/>
                    </a:lnL>
                    <a:lnB w="6350" cap="flat" cmpd="sng" algn="ctr">
                      <a:solidFill>
                        <a:srgbClr val="00BCF2"/>
                      </a:solidFill>
                      <a:prstDash val="solid"/>
                      <a:round/>
                      <a:headEnd type="none" w="med" len="med"/>
                      <a:tailEnd type="none" w="med" len="med"/>
                    </a:lnB>
                  </a:tcPr>
                </a:tc>
                <a:extLst>
                  <a:ext uri="{0D108BD9-81ED-4DB2-BD59-A6C34878D82A}">
                    <a16:rowId xmlns:a16="http://schemas.microsoft.com/office/drawing/2014/main" val="10000"/>
                  </a:ext>
                </a:extLst>
              </a:tr>
              <a:tr h="982402">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Solution</a:t>
                      </a:r>
                    </a:p>
                  </a:txBody>
                  <a:tcPr marL="0" marR="0" anchor="ctr">
                    <a:lnR w="19050" cap="flat" cmpd="sng" algn="ctr">
                      <a:solidFill>
                        <a:schemeClr val="tx1"/>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tcPr>
                </a:tc>
                <a:tc>
                  <a:txBody>
                    <a:bodyPr/>
                    <a:lstStyle/>
                    <a:p>
                      <a:r>
                        <a:rPr lang="en-US" sz="1400" kern="0" baseline="0" dirty="0">
                          <a:solidFill>
                            <a:schemeClr val="bg1"/>
                          </a:solidFill>
                          <a:latin typeface="+mn-lt"/>
                          <a:ea typeface="+mn-ea"/>
                          <a:cs typeface="+mn-cs"/>
                        </a:rPr>
                        <a:t>Azure HDInsight</a:t>
                      </a:r>
                      <a:r>
                        <a:rPr lang="en-US" sz="1400" kern="0" dirty="0">
                          <a:solidFill>
                            <a:schemeClr val="bg1"/>
                          </a:solidFill>
                          <a:latin typeface="+mn-lt"/>
                          <a:ea typeface="+mn-ea"/>
                          <a:cs typeface="+mn-cs"/>
                        </a:rPr>
                        <a:t> (Hadoop-as-a-service)</a:t>
                      </a:r>
                      <a:r>
                        <a:rPr lang="en-US" sz="1400" kern="0" baseline="0" dirty="0">
                          <a:solidFill>
                            <a:schemeClr val="bg1"/>
                          </a:solidFill>
                          <a:latin typeface="+mn-lt"/>
                          <a:ea typeface="+mn-ea"/>
                          <a:cs typeface="+mn-cs"/>
                        </a:rPr>
                        <a:t> with the Analytics Platform System (APS) </a:t>
                      </a:r>
                      <a:r>
                        <a:rPr lang="en-US" sz="1400" kern="0" dirty="0">
                          <a:solidFill>
                            <a:schemeClr val="bg1"/>
                          </a:solidFill>
                          <a:latin typeface="+mn-lt"/>
                          <a:ea typeface="+mn-ea"/>
                          <a:cs typeface="+mn-cs"/>
                        </a:rPr>
                        <a:t>enables instant analysis of social sentiment and customer feedback </a:t>
                      </a:r>
                      <a:r>
                        <a:rPr lang="en-US" sz="1400" kern="0" baseline="0" dirty="0">
                          <a:solidFill>
                            <a:schemeClr val="bg1"/>
                          </a:solidFill>
                          <a:latin typeface="+mn-lt"/>
                          <a:ea typeface="+mn-ea"/>
                          <a:cs typeface="+mn-cs"/>
                        </a:rPr>
                        <a:t>across </a:t>
                      </a:r>
                      <a:r>
                        <a:rPr lang="en-US" sz="1400" kern="0" dirty="0">
                          <a:solidFill>
                            <a:schemeClr val="bg1"/>
                          </a:solidFill>
                          <a:latin typeface="+mn-lt"/>
                          <a:ea typeface="+mn-ea"/>
                          <a:cs typeface="+mn-cs"/>
                        </a:rPr>
                        <a:t>digital, face-to-face and phone. </a:t>
                      </a:r>
                    </a:p>
                  </a:txBody>
                  <a:tcPr marL="0" marR="0" anchor="ctr">
                    <a:lnL w="19050" cap="flat" cmpd="sng" algn="ctr">
                      <a:solidFill>
                        <a:schemeClr val="tx1"/>
                      </a:solidFill>
                      <a:prstDash val="solid"/>
                      <a:round/>
                      <a:headEnd type="none" w="med" len="med"/>
                      <a:tailEnd type="none" w="med" len="med"/>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tcPr>
                </a:tc>
                <a:extLst>
                  <a:ext uri="{0D108BD9-81ED-4DB2-BD59-A6C34878D82A}">
                    <a16:rowId xmlns:a16="http://schemas.microsoft.com/office/drawing/2014/main" val="10001"/>
                  </a:ext>
                </a:extLst>
              </a:tr>
              <a:tr h="1555469">
                <a:tc>
                  <a:txBody>
                    <a:bodyPr/>
                    <a:lstStyle/>
                    <a:p>
                      <a:r>
                        <a:rPr lang="en-US" sz="1600" b="0" kern="0" dirty="0">
                          <a:solidFill>
                            <a:schemeClr val="accent1"/>
                          </a:solidFill>
                          <a:latin typeface="Segoe UI Semibold" panose="020B0702040204020203" pitchFamily="34" charset="0"/>
                          <a:ea typeface="+mn-ea"/>
                          <a:cs typeface="Segoe UI Semibold" panose="020B0702040204020203" pitchFamily="34" charset="0"/>
                        </a:rPr>
                        <a:t>Result</a:t>
                      </a:r>
                    </a:p>
                  </a:txBody>
                  <a:tcPr marL="0" marR="0" anchor="ctr">
                    <a:lnR w="19050" cap="flat" cmpd="sng" algn="ctr">
                      <a:solidFill>
                        <a:schemeClr val="tx1"/>
                      </a:solidFill>
                      <a:prstDash val="solid"/>
                      <a:round/>
                      <a:headEnd type="none" w="med" len="med"/>
                      <a:tailEnd type="none" w="med" len="med"/>
                    </a:lnR>
                    <a:lnT w="6350" cap="flat" cmpd="sng" algn="ctr">
                      <a:solidFill>
                        <a:srgbClr val="00BCF2"/>
                      </a:solidFill>
                      <a:prstDash val="solid"/>
                      <a:round/>
                      <a:headEnd type="none" w="med" len="med"/>
                      <a:tailEnd type="none" w="med" len="med"/>
                    </a:lnT>
                  </a:tcPr>
                </a:tc>
                <a:tc>
                  <a:txBody>
                    <a:bodyPr/>
                    <a:lstStyle/>
                    <a:p>
                      <a:pPr marL="177800" indent="-177800">
                        <a:buClr>
                          <a:srgbClr val="0078D7"/>
                        </a:buClr>
                        <a:buFont typeface="Arial" panose="020B0604020202020204" pitchFamily="34" charset="0"/>
                        <a:buChar char="•"/>
                      </a:pPr>
                      <a:r>
                        <a:rPr lang="en-US" sz="1400" kern="0" dirty="0">
                          <a:solidFill>
                            <a:schemeClr val="bg1"/>
                          </a:solidFill>
                          <a:latin typeface="+mn-lt"/>
                          <a:ea typeface="+mn-ea"/>
                          <a:cs typeface="+mn-cs"/>
                        </a:rPr>
                        <a:t>Reduced time to customer insight</a:t>
                      </a:r>
                    </a:p>
                    <a:p>
                      <a:pPr marL="177800" indent="-177800">
                        <a:buClr>
                          <a:srgbClr val="0078D7"/>
                        </a:buClr>
                        <a:buFont typeface="Arial" panose="020B0604020202020204" pitchFamily="34" charset="0"/>
                        <a:buChar char="•"/>
                      </a:pPr>
                      <a:r>
                        <a:rPr lang="en-US" sz="1400" kern="0" dirty="0">
                          <a:solidFill>
                            <a:schemeClr val="bg1"/>
                          </a:solidFill>
                          <a:latin typeface="+mn-lt"/>
                          <a:ea typeface="+mn-ea"/>
                          <a:cs typeface="+mn-cs"/>
                        </a:rPr>
                        <a:t>Ability to</a:t>
                      </a:r>
                      <a:r>
                        <a:rPr lang="en-US" sz="1400" kern="0" baseline="0" dirty="0">
                          <a:solidFill>
                            <a:schemeClr val="bg1"/>
                          </a:solidFill>
                          <a:latin typeface="+mn-lt"/>
                          <a:ea typeface="+mn-ea"/>
                          <a:cs typeface="+mn-cs"/>
                        </a:rPr>
                        <a:t> make </a:t>
                      </a:r>
                      <a:r>
                        <a:rPr lang="en-US" sz="1400" kern="0" dirty="0">
                          <a:solidFill>
                            <a:schemeClr val="bg1"/>
                          </a:solidFill>
                          <a:latin typeface="+mn-lt"/>
                          <a:ea typeface="+mn-ea"/>
                          <a:cs typeface="+mn-cs"/>
                        </a:rPr>
                        <a:t>changes to campaigns or adjust product rollouts based on real-time customer reactions</a:t>
                      </a:r>
                    </a:p>
                    <a:p>
                      <a:pPr marL="177800" indent="-177800">
                        <a:buClr>
                          <a:srgbClr val="0078D7"/>
                        </a:buClr>
                        <a:buFont typeface="Arial" panose="020B0604020202020204" pitchFamily="34" charset="0"/>
                        <a:buChar char="•"/>
                      </a:pPr>
                      <a:r>
                        <a:rPr lang="en-US" sz="1400" kern="0" dirty="0">
                          <a:solidFill>
                            <a:schemeClr val="bg1"/>
                          </a:solidFill>
                          <a:latin typeface="+mn-lt"/>
                          <a:ea typeface="+mn-ea"/>
                          <a:cs typeface="+mn-cs"/>
                        </a:rPr>
                        <a:t>Ability to offer incentives and new services to retain—and grow—its customer base</a:t>
                      </a:r>
                    </a:p>
                  </a:txBody>
                  <a:tcPr marL="0" marR="0" anchor="ctr">
                    <a:lnL w="19050" cap="flat" cmpd="sng" algn="ctr">
                      <a:solidFill>
                        <a:schemeClr val="tx1"/>
                      </a:solidFill>
                      <a:prstDash val="solid"/>
                      <a:round/>
                      <a:headEnd type="none" w="med" len="med"/>
                      <a:tailEnd type="none" w="med" len="med"/>
                    </a:lnL>
                    <a:lnT w="6350" cap="flat" cmpd="sng" algn="ctr">
                      <a:solidFill>
                        <a:srgbClr val="00BCF2"/>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26" name="Picture 2" descr="https://upload.wikimedia.org/wikipedia/en/1/17/Tangerine_Bank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8149" y="5874888"/>
            <a:ext cx="1541326" cy="35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568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Microsoft, Plenty of experience</a:t>
            </a:r>
          </a:p>
        </p:txBody>
      </p:sp>
      <p:sp>
        <p:nvSpPr>
          <p:cNvPr id="3" name="Text Placeholder 11"/>
          <p:cNvSpPr txBox="1">
            <a:spLocks/>
          </p:cNvSpPr>
          <p:nvPr/>
        </p:nvSpPr>
        <p:spPr>
          <a:xfrm>
            <a:off x="421564" y="1089801"/>
            <a:ext cx="6165941" cy="40329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600"/>
              </a:spcBef>
              <a:spcAft>
                <a:spcPts val="1200"/>
              </a:spcAft>
              <a:buClr>
                <a:srgbClr val="0078D7"/>
              </a:buClr>
              <a:buSzPct val="90000"/>
              <a:buFont typeface="Arial" pitchFamily="34" charset="0"/>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We needed to better leverage data and analytics to do more experimentation</a:t>
            </a:r>
          </a:p>
          <a:p>
            <a:pPr marL="0" marR="0" lvl="0" indent="0" algn="l" defTabSz="914367" rtl="0" eaLnBrk="1" fontAlgn="auto" latinLnBrk="0" hangingPunct="1">
              <a:lnSpc>
                <a:spcPct val="90000"/>
              </a:lnSpc>
              <a:spcBef>
                <a:spcPts val="600"/>
              </a:spcBef>
              <a:spcAft>
                <a:spcPts val="1200"/>
              </a:spcAft>
              <a:buClr>
                <a:srgbClr val="0078D7"/>
              </a:buClr>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So we:</a:t>
            </a:r>
          </a:p>
          <a:p>
            <a:pPr marL="336145" marR="0" lvl="0" indent="-336145" algn="l" defTabSz="914367" rtl="0" eaLnBrk="1" fontAlgn="auto" latinLnBrk="0" hangingPunct="1">
              <a:lnSpc>
                <a:spcPct val="90000"/>
              </a:lnSpc>
              <a:spcBef>
                <a:spcPts val="600"/>
              </a:spcBef>
              <a:spcAft>
                <a:spcPts val="1200"/>
              </a:spcAft>
              <a:buClr>
                <a:srgbClr val="0078D7"/>
              </a:buClr>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Designed a data lake for everyone to put their data into</a:t>
            </a:r>
          </a:p>
          <a:p>
            <a:pPr marL="336145" marR="0" lvl="0" indent="-336145" algn="l" defTabSz="914367" rtl="0" eaLnBrk="1" fontAlgn="auto" latinLnBrk="0" hangingPunct="1">
              <a:lnSpc>
                <a:spcPct val="90000"/>
              </a:lnSpc>
              <a:spcBef>
                <a:spcPts val="600"/>
              </a:spcBef>
              <a:spcAft>
                <a:spcPts val="1200"/>
              </a:spcAft>
              <a:buClr>
                <a:srgbClr val="0078D7"/>
              </a:buClr>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Built tools approachable by any developer</a:t>
            </a:r>
          </a:p>
          <a:p>
            <a:pPr marL="336145" marR="0" lvl="0" indent="-336145" algn="l" defTabSz="914367" rtl="0" eaLnBrk="1" fontAlgn="auto" latinLnBrk="0" hangingPunct="1">
              <a:lnSpc>
                <a:spcPct val="90000"/>
              </a:lnSpc>
              <a:spcBef>
                <a:spcPts val="600"/>
              </a:spcBef>
              <a:spcAft>
                <a:spcPts val="1200"/>
              </a:spcAft>
              <a:buClr>
                <a:srgbClr val="0078D7"/>
              </a:buClr>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Created machine learning tools for collaborating </a:t>
            </a:r>
            <a:b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across large experiment models</a:t>
            </a:r>
          </a:p>
          <a:p>
            <a:pPr marL="0" marR="0" lvl="0" indent="0" algn="l" defTabSz="914367" rtl="0" eaLnBrk="1" fontAlgn="auto" latinLnBrk="0" hangingPunct="1">
              <a:lnSpc>
                <a:spcPct val="90000"/>
              </a:lnSpc>
              <a:spcBef>
                <a:spcPts val="600"/>
              </a:spcBef>
              <a:spcAft>
                <a:spcPts val="1200"/>
              </a:spcAft>
              <a:buClr>
                <a:srgbClr val="0078D7"/>
              </a:buClr>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Result:</a:t>
            </a:r>
          </a:p>
          <a:p>
            <a:pPr marL="336145" marR="0" lvl="0" indent="-336145" algn="l" defTabSz="914367" rtl="0" eaLnBrk="1" fontAlgn="auto" latinLnBrk="0" hangingPunct="1">
              <a:lnSpc>
                <a:spcPct val="90000"/>
              </a:lnSpc>
              <a:spcBef>
                <a:spcPts val="600"/>
              </a:spcBef>
              <a:spcAft>
                <a:spcPts val="1200"/>
              </a:spcAft>
              <a:buClr>
                <a:srgbClr val="0078D7"/>
              </a:buClr>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Across Microsoft, ten thousand developers doing experimentation leading to better insights </a:t>
            </a:r>
          </a:p>
          <a:p>
            <a:pPr marL="336145" marR="0" lvl="0" indent="-336145" algn="l" defTabSz="914367" rtl="0" eaLnBrk="1" fontAlgn="auto" latinLnBrk="0" hangingPunct="1">
              <a:lnSpc>
                <a:spcPct val="100000"/>
              </a:lnSpc>
              <a:spcBef>
                <a:spcPts val="600"/>
              </a:spcBef>
              <a:spcAft>
                <a:spcPts val="0"/>
              </a:spcAft>
              <a:buClr>
                <a:srgbClr val="0078D7"/>
              </a:buClr>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Leading to growth in our Microsoft businesses:</a:t>
            </a:r>
          </a:p>
          <a:p>
            <a:pPr marL="572691" marR="0" lvl="1" indent="-236546" algn="l" defTabSz="914367" rtl="0" eaLnBrk="1" fontAlgn="auto" latinLnBrk="0" hangingPunct="1">
              <a:lnSpc>
                <a:spcPct val="100000"/>
              </a:lnSpc>
              <a:spcBef>
                <a:spcPts val="600"/>
              </a:spcBef>
              <a:spcAft>
                <a:spcPts val="0"/>
              </a:spcAft>
              <a:buClr>
                <a:srgbClr val="0078D7"/>
              </a:buClr>
              <a:buSzPct val="90000"/>
              <a:buFont typeface="Arial"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Office productivity revenue (45%YoY)*</a:t>
            </a:r>
          </a:p>
          <a:p>
            <a:pPr marL="572691" marR="0" lvl="1" indent="-236546" algn="l" defTabSz="914367" rtl="0" eaLnBrk="1" fontAlgn="auto" latinLnBrk="0" hangingPunct="1">
              <a:lnSpc>
                <a:spcPct val="100000"/>
              </a:lnSpc>
              <a:spcBef>
                <a:spcPts val="600"/>
              </a:spcBef>
              <a:spcAft>
                <a:spcPts val="0"/>
              </a:spcAft>
              <a:buClr>
                <a:srgbClr val="0078D7"/>
              </a:buClr>
              <a:buSzPct val="90000"/>
              <a:buFont typeface="Arial"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Intelligent Cloud (100% YoY)*</a:t>
            </a:r>
          </a:p>
          <a:p>
            <a:pPr marL="572691" marR="0" lvl="1" indent="-236546" algn="l" defTabSz="914367" rtl="0" eaLnBrk="1" fontAlgn="auto" latinLnBrk="0" hangingPunct="1">
              <a:lnSpc>
                <a:spcPct val="100000"/>
              </a:lnSpc>
              <a:spcBef>
                <a:spcPts val="600"/>
              </a:spcBef>
              <a:spcAft>
                <a:spcPts val="0"/>
              </a:spcAft>
              <a:buClr>
                <a:srgbClr val="0078D7"/>
              </a:buClr>
              <a:buSzPct val="90000"/>
              <a:buFont typeface="Arial"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Bing search share doubles</a:t>
            </a:r>
          </a:p>
          <a:p>
            <a:pPr marL="572691" marR="0" lvl="1" indent="-236546" algn="l" defTabSz="914367" rtl="0" eaLnBrk="1" fontAlgn="auto" latinLnBrk="0" hangingPunct="1">
              <a:lnSpc>
                <a:spcPct val="100000"/>
              </a:lnSpc>
              <a:spcBef>
                <a:spcPts val="600"/>
              </a:spcBef>
              <a:spcAft>
                <a:spcPts val="0"/>
              </a:spcAft>
              <a:buClr>
                <a:srgbClr val="0078D7"/>
              </a:buClr>
              <a:buSzPct val="90000"/>
              <a:buFont typeface="Arial" pitchFamily="34" charset="0"/>
              <a:buChar char="•"/>
              <a:tabLst/>
              <a:defRPr/>
            </a:pPr>
            <a:endParaRPr kumimoji="0" lang="en-US" sz="2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graphicFrame>
        <p:nvGraphicFramePr>
          <p:cNvPr id="4" name="Chart 3"/>
          <p:cNvGraphicFramePr/>
          <p:nvPr>
            <p:extLst/>
          </p:nvPr>
        </p:nvGraphicFramePr>
        <p:xfrm>
          <a:off x="6916865" y="363441"/>
          <a:ext cx="5071730" cy="586917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a:spLocks noChangeArrowheads="1"/>
          </p:cNvSpPr>
          <p:nvPr/>
        </p:nvSpPr>
        <p:spPr bwMode="auto">
          <a:xfrm>
            <a:off x="10544199" y="4713079"/>
            <a:ext cx="981200" cy="30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Light"/>
                <a:ea typeface="+mn-ea"/>
                <a:cs typeface="+mn-cs"/>
              </a:rPr>
              <a:t>Windows</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Rectangle 5"/>
          <p:cNvSpPr>
            <a:spLocks noChangeArrowheads="1"/>
          </p:cNvSpPr>
          <p:nvPr/>
        </p:nvSpPr>
        <p:spPr bwMode="auto">
          <a:xfrm>
            <a:off x="10401896" y="3863368"/>
            <a:ext cx="256386" cy="1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FFFFFF"/>
                </a:solidFill>
                <a:effectLst/>
                <a:uLnTx/>
                <a:uFillTx/>
                <a:latin typeface="Segoe UI Light"/>
                <a:ea typeface="+mn-ea"/>
                <a:cs typeface="+mn-cs"/>
              </a:rPr>
              <a:t>SMSG</a:t>
            </a:r>
            <a:endParaRPr kumimoji="0" lang="en-US" altLang="en-US" sz="600"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a:spLocks noChangeArrowheads="1"/>
          </p:cNvSpPr>
          <p:nvPr/>
        </p:nvSpPr>
        <p:spPr bwMode="auto">
          <a:xfrm>
            <a:off x="10985492" y="3371694"/>
            <a:ext cx="374904" cy="27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Segoe UI Light"/>
                <a:ea typeface="+mn-ea"/>
                <a:cs typeface="+mn-cs"/>
              </a:rPr>
              <a:t>Live</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Rectangle 7"/>
          <p:cNvSpPr>
            <a:spLocks noChangeArrowheads="1"/>
          </p:cNvSpPr>
          <p:nvPr/>
        </p:nvSpPr>
        <p:spPr bwMode="auto">
          <a:xfrm>
            <a:off x="10773575" y="3719051"/>
            <a:ext cx="426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Segoe UI Light"/>
                <a:ea typeface="+mn-ea"/>
                <a:cs typeface="+mn-cs"/>
              </a:rPr>
              <a:t>Bing</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p:cNvSpPr>
            <a:spLocks noChangeArrowheads="1"/>
          </p:cNvSpPr>
          <p:nvPr/>
        </p:nvSpPr>
        <p:spPr bwMode="auto">
          <a:xfrm>
            <a:off x="10294666" y="4189897"/>
            <a:ext cx="65562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FFFFFF"/>
                </a:solidFill>
                <a:effectLst/>
                <a:uLnTx/>
                <a:uFillTx/>
                <a:latin typeface="Segoe UI Light"/>
                <a:ea typeface="+mn-ea"/>
                <a:cs typeface="+mn-cs"/>
              </a:rPr>
              <a:t>CRM/Dynamics</a:t>
            </a:r>
          </a:p>
        </p:txBody>
      </p:sp>
      <p:sp>
        <p:nvSpPr>
          <p:cNvPr id="11" name="Rectangle 10"/>
          <p:cNvSpPr>
            <a:spLocks noChangeArrowheads="1"/>
          </p:cNvSpPr>
          <p:nvPr/>
        </p:nvSpPr>
        <p:spPr bwMode="auto">
          <a:xfrm>
            <a:off x="10788088" y="2524624"/>
            <a:ext cx="716752" cy="21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Light"/>
                <a:ea typeface="+mn-ea"/>
                <a:cs typeface="+mn-cs"/>
              </a:rPr>
              <a:t>Xbox Live</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Rectangle 11"/>
          <p:cNvSpPr>
            <a:spLocks noChangeArrowheads="1"/>
          </p:cNvSpPr>
          <p:nvPr/>
        </p:nvSpPr>
        <p:spPr bwMode="auto">
          <a:xfrm>
            <a:off x="10597411" y="2892787"/>
            <a:ext cx="927988" cy="27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Segoe UI Light"/>
                <a:ea typeface="+mn-ea"/>
                <a:cs typeface="+mn-cs"/>
              </a:rPr>
              <a:t>Office365</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12"/>
          <p:cNvSpPr>
            <a:spLocks noChangeArrowheads="1"/>
          </p:cNvSpPr>
          <p:nvPr/>
        </p:nvSpPr>
        <p:spPr bwMode="auto">
          <a:xfrm>
            <a:off x="8545266" y="5102724"/>
            <a:ext cx="14467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Light"/>
                <a:ea typeface="+mn-ea"/>
                <a:cs typeface="+mn-cs"/>
              </a:rPr>
              <a:t>Malware Protection</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4" name="Rectangle 13"/>
          <p:cNvSpPr>
            <a:spLocks noChangeArrowheads="1"/>
          </p:cNvSpPr>
          <p:nvPr/>
        </p:nvSpPr>
        <p:spPr bwMode="auto">
          <a:xfrm>
            <a:off x="10512048" y="5122738"/>
            <a:ext cx="8095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Segoe UI Light"/>
                <a:ea typeface="+mn-ea"/>
                <a:cs typeface="+mn-cs"/>
              </a:rPr>
              <a:t>Microsoft Stores </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7" name="Rectangle 16"/>
          <p:cNvSpPr>
            <a:spLocks noChangeArrowheads="1"/>
          </p:cNvSpPr>
          <p:nvPr/>
        </p:nvSpPr>
        <p:spPr bwMode="auto">
          <a:xfrm>
            <a:off x="10098748" y="5327676"/>
            <a:ext cx="74699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Segoe UI Light"/>
                <a:ea typeface="+mn-ea"/>
                <a:cs typeface="+mn-cs"/>
              </a:rPr>
              <a:t>Commerce Risk</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8" name="Rectangle 17"/>
          <p:cNvSpPr>
            <a:spLocks noChangeArrowheads="1"/>
          </p:cNvSpPr>
          <p:nvPr/>
        </p:nvSpPr>
        <p:spPr bwMode="auto">
          <a:xfrm>
            <a:off x="10832386" y="4417972"/>
            <a:ext cx="345879" cy="169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Segoe UI Light"/>
                <a:ea typeface="+mn-ea"/>
                <a:cs typeface="+mn-cs"/>
              </a:rPr>
              <a:t>Skype</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9" name="Rectangle 18"/>
          <p:cNvSpPr>
            <a:spLocks noChangeArrowheads="1"/>
          </p:cNvSpPr>
          <p:nvPr/>
        </p:nvSpPr>
        <p:spPr bwMode="auto">
          <a:xfrm>
            <a:off x="10559517" y="3415132"/>
            <a:ext cx="197530" cy="1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Segoe UI Light"/>
                <a:ea typeface="+mn-ea"/>
                <a:cs typeface="+mn-cs"/>
              </a:rPr>
              <a:t>LCA</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0" name="Rectangle 19"/>
          <p:cNvSpPr>
            <a:spLocks noChangeArrowheads="1"/>
          </p:cNvSpPr>
          <p:nvPr/>
        </p:nvSpPr>
        <p:spPr bwMode="auto">
          <a:xfrm>
            <a:off x="9683532" y="4643746"/>
            <a:ext cx="718364" cy="21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FFFFFF"/>
                </a:solidFill>
                <a:effectLst/>
                <a:uLnTx/>
                <a:uFillTx/>
                <a:latin typeface="Segoe UI Light"/>
                <a:ea typeface="+mn-ea"/>
                <a:cs typeface="+mn-cs"/>
              </a:rPr>
              <a:t>Exchange</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Rectangle 20"/>
          <p:cNvSpPr>
            <a:spLocks noChangeArrowheads="1"/>
          </p:cNvSpPr>
          <p:nvPr/>
        </p:nvSpPr>
        <p:spPr bwMode="auto">
          <a:xfrm>
            <a:off x="11018647" y="2245373"/>
            <a:ext cx="405541" cy="13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Segoe UI Light"/>
                <a:ea typeface="+mn-ea"/>
                <a:cs typeface="+mn-cs"/>
              </a:rPr>
              <a:t>Yammer</a:t>
            </a:r>
            <a:endParaRPr kumimoji="0" lang="en-US" altLang="en-US" sz="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0" name="TextBox 9"/>
          <p:cNvSpPr txBox="1"/>
          <p:nvPr/>
        </p:nvSpPr>
        <p:spPr>
          <a:xfrm rot="16200000">
            <a:off x="5040000" y="2959715"/>
            <a:ext cx="384018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A8EDD"/>
                </a:solidFill>
                <a:effectLst/>
                <a:uLnTx/>
                <a:uFillTx/>
                <a:latin typeface="Segoe UI Light"/>
                <a:ea typeface="+mn-ea"/>
                <a:cs typeface="+mn-cs"/>
              </a:rPr>
              <a:t>Petabytes    </a:t>
            </a:r>
            <a:r>
              <a:rPr kumimoji="0" lang="en-US" sz="2400" b="0" i="0" u="none" strike="noStrike" kern="1200" cap="none" spc="0" normalizeH="0" baseline="0" noProof="0" dirty="0" err="1">
                <a:ln>
                  <a:noFill/>
                </a:ln>
                <a:solidFill>
                  <a:srgbClr val="2A8EDD"/>
                </a:solidFill>
                <a:effectLst/>
                <a:uLnTx/>
                <a:uFillTx/>
                <a:latin typeface="Segoe UI Light"/>
                <a:ea typeface="+mn-ea"/>
                <a:cs typeface="+mn-cs"/>
              </a:rPr>
              <a:t>Exabytes</a:t>
            </a:r>
            <a:endParaRPr kumimoji="0" lang="en-US" sz="2400" b="0" i="0" u="none" strike="noStrike" kern="1200" cap="none" spc="0" normalizeH="0" baseline="0" noProof="0" dirty="0">
              <a:ln>
                <a:noFill/>
              </a:ln>
              <a:solidFill>
                <a:srgbClr val="2A8EDD"/>
              </a:solidFill>
              <a:effectLst/>
              <a:uLnTx/>
              <a:uFillTx/>
              <a:latin typeface="Segoe UI Light"/>
              <a:ea typeface="+mn-ea"/>
              <a:cs typeface="+mn-cs"/>
            </a:endParaRPr>
          </a:p>
        </p:txBody>
      </p:sp>
      <p:sp>
        <p:nvSpPr>
          <p:cNvPr id="15" name="Up Arrow 14"/>
          <p:cNvSpPr/>
          <p:nvPr/>
        </p:nvSpPr>
        <p:spPr bwMode="auto">
          <a:xfrm>
            <a:off x="6866065" y="3528406"/>
            <a:ext cx="182435" cy="165245"/>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extBox 21"/>
          <p:cNvSpPr txBox="1"/>
          <p:nvPr/>
        </p:nvSpPr>
        <p:spPr>
          <a:xfrm>
            <a:off x="3276475" y="6038071"/>
            <a:ext cx="8147713" cy="59400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002050"/>
                </a:solidFill>
                <a:effectLst/>
                <a:uLnTx/>
                <a:uFillTx/>
                <a:latin typeface="Segoe UI"/>
                <a:ea typeface="+mn-ea"/>
                <a:cs typeface="+mn-cs"/>
              </a:rPr>
              <a:t>* Microsoft. FY16 Q4 Results, URL: http://www.microsoft.com/en-us/Investor/earnings/FY-2016-Q4/press-release-webcast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800" b="0" i="0" u="none" strike="noStrike" kern="1200" cap="none" spc="0" normalizeH="0" baseline="0" noProof="0" dirty="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6460361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Freeform 539"/>
          <p:cNvSpPr>
            <a:spLocks noChangeAspect="1"/>
          </p:cNvSpPr>
          <p:nvPr/>
        </p:nvSpPr>
        <p:spPr bwMode="auto">
          <a:xfrm>
            <a:off x="5729970" y="1930401"/>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latin typeface="Segoe UI"/>
              <a:ea typeface="+mn-ea"/>
              <a:cs typeface="+mn-cs"/>
            </a:endParaRPr>
          </a:p>
        </p:txBody>
      </p:sp>
      <p:grpSp>
        <p:nvGrpSpPr>
          <p:cNvPr id="16" name="Group 15"/>
          <p:cNvGrpSpPr/>
          <p:nvPr/>
        </p:nvGrpSpPr>
        <p:grpSpPr>
          <a:xfrm>
            <a:off x="6174338" y="2877434"/>
            <a:ext cx="4770510" cy="2022911"/>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p:cNvGrpSpPr/>
          <p:nvPr/>
        </p:nvGrpSpPr>
        <p:grpSpPr>
          <a:xfrm>
            <a:off x="9572473" y="0"/>
            <a:ext cx="952450" cy="3145132"/>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Bent Arrow 51"/>
          <p:cNvSpPr/>
          <p:nvPr/>
        </p:nvSpPr>
        <p:spPr bwMode="auto">
          <a:xfrm>
            <a:off x="5221122" y="4114848"/>
            <a:ext cx="1093716" cy="274315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p:cNvGrpSpPr/>
          <p:nvPr/>
        </p:nvGrpSpPr>
        <p:grpSpPr>
          <a:xfrm flipH="1">
            <a:off x="8755072" y="4631852"/>
            <a:ext cx="1233754" cy="2226147"/>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p:cNvGrpSpPr/>
          <p:nvPr/>
        </p:nvGrpSpPr>
        <p:grpSpPr>
          <a:xfrm>
            <a:off x="7213410" y="4740639"/>
            <a:ext cx="1260794" cy="2117360"/>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867409" y="926319"/>
            <a:ext cx="6156979" cy="4173450"/>
          </a:xfrm>
        </p:spPr>
        <p:txBody>
          <a:bodyPr/>
          <a:lstStyle/>
          <a:p>
            <a:r>
              <a:rPr lang="en-US" sz="4800" dirty="0">
                <a:solidFill>
                  <a:schemeClr val="tx1"/>
                </a:solidFill>
              </a:rPr>
              <a:t>Microsoft is now </a:t>
            </a:r>
            <a:r>
              <a:rPr lang="en-US" sz="4800" b="1" dirty="0">
                <a:solidFill>
                  <a:schemeClr val="tx1"/>
                </a:solidFill>
              </a:rPr>
              <a:t>taking everything we’ve learned</a:t>
            </a:r>
            <a:r>
              <a:rPr lang="en-US" sz="4800" dirty="0">
                <a:solidFill>
                  <a:schemeClr val="tx1"/>
                </a:solidFill>
              </a:rPr>
              <a:t> on this journey</a:t>
            </a:r>
            <a:br>
              <a:rPr lang="en-US" sz="4800" dirty="0">
                <a:solidFill>
                  <a:schemeClr val="tx1"/>
                </a:solidFill>
              </a:rPr>
            </a:br>
            <a:br>
              <a:rPr lang="en-US" sz="4800" spc="0" dirty="0">
                <a:ln>
                  <a:noFill/>
                </a:ln>
                <a:solidFill>
                  <a:schemeClr val="tx1"/>
                </a:solidFill>
              </a:rPr>
            </a:br>
            <a:r>
              <a:rPr lang="en-US" sz="4800" dirty="0">
                <a:solidFill>
                  <a:schemeClr val="tx1"/>
                </a:solidFill>
              </a:rPr>
              <a:t>and </a:t>
            </a:r>
            <a:r>
              <a:rPr lang="en-US" sz="4800" b="1" dirty="0">
                <a:solidFill>
                  <a:schemeClr val="tx1"/>
                </a:solidFill>
              </a:rPr>
              <a:t>bringing it to our customers</a:t>
            </a:r>
            <a:endParaRPr lang="en-US" sz="6600" dirty="0"/>
          </a:p>
        </p:txBody>
      </p:sp>
      <p:sp>
        <p:nvSpPr>
          <p:cNvPr id="31" name="Title 3"/>
          <p:cNvSpPr txBox="1">
            <a:spLocks/>
          </p:cNvSpPr>
          <p:nvPr/>
        </p:nvSpPr>
        <p:spPr>
          <a:xfrm>
            <a:off x="4037344" y="6179029"/>
            <a:ext cx="6156979"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w="3175">
                  <a:noFill/>
                </a:ln>
                <a:solidFill>
                  <a:srgbClr val="FFFFFF"/>
                </a:solidFill>
                <a:effectLst/>
                <a:uLnTx/>
                <a:uFillTx/>
                <a:latin typeface="Segoe UI Light"/>
                <a:ea typeface="+mn-ea"/>
                <a:cs typeface="Segoe UI" pitchFamily="34" charset="0"/>
              </a:rPr>
              <a:t>Technology. Cost. Culture.</a:t>
            </a:r>
            <a:endParaRPr kumimoji="0" lang="en-US" sz="4800"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301233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Big Data as a cornerstone of Cortana Intelligence</a:t>
            </a:r>
          </a:p>
        </p:txBody>
      </p:sp>
      <p:grpSp>
        <p:nvGrpSpPr>
          <p:cNvPr id="4" name="Group 3"/>
          <p:cNvGrpSpPr/>
          <p:nvPr/>
        </p:nvGrpSpPr>
        <p:grpSpPr>
          <a:xfrm>
            <a:off x="9588714" y="1666194"/>
            <a:ext cx="2241039" cy="4615293"/>
            <a:chOff x="9588714" y="1666194"/>
            <a:chExt cx="2241039" cy="4615293"/>
          </a:xfrm>
        </p:grpSpPr>
        <p:sp>
          <p:nvSpPr>
            <p:cNvPr id="5" name="Rectangle 4"/>
            <p:cNvSpPr/>
            <p:nvPr/>
          </p:nvSpPr>
          <p:spPr>
            <a:xfrm>
              <a:off x="10329146" y="5953575"/>
              <a:ext cx="1500607" cy="327912"/>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Action</a:t>
              </a:r>
            </a:p>
          </p:txBody>
        </p:sp>
        <p:sp>
          <p:nvSpPr>
            <p:cNvPr id="6"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 name="TextBox 6"/>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8" name="TextBox 7"/>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9" name="Group 8"/>
            <p:cNvGrpSpPr/>
            <p:nvPr/>
          </p:nvGrpSpPr>
          <p:grpSpPr>
            <a:xfrm>
              <a:off x="9984119" y="2016920"/>
              <a:ext cx="377227" cy="385340"/>
              <a:chOff x="6112510" y="6954657"/>
              <a:chExt cx="1181100" cy="1206500"/>
            </a:xfrm>
            <a:solidFill>
              <a:srgbClr val="0078D7"/>
            </a:solidFill>
          </p:grpSpPr>
          <p:sp>
            <p:nvSpPr>
              <p:cNvPr id="2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 name="Group 9"/>
            <p:cNvGrpSpPr/>
            <p:nvPr/>
          </p:nvGrpSpPr>
          <p:grpSpPr>
            <a:xfrm>
              <a:off x="10034296" y="5129436"/>
              <a:ext cx="385751" cy="482188"/>
              <a:chOff x="2954338" y="6831013"/>
              <a:chExt cx="1041400" cy="1301750"/>
            </a:xfrm>
            <a:solidFill>
              <a:srgbClr val="0078D7"/>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 name="Group 10"/>
            <p:cNvGrpSpPr/>
            <p:nvPr/>
          </p:nvGrpSpPr>
          <p:grpSpPr>
            <a:xfrm>
              <a:off x="9872701" y="3060921"/>
              <a:ext cx="1878892" cy="1542780"/>
              <a:chOff x="9910801" y="2434267"/>
              <a:chExt cx="1878892" cy="1542780"/>
            </a:xfrm>
          </p:grpSpPr>
          <p:sp>
            <p:nvSpPr>
              <p:cNvPr id="12" name="TextBox 11"/>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 name="Group 12"/>
              <p:cNvGrpSpPr/>
              <p:nvPr/>
            </p:nvGrpSpPr>
            <p:grpSpPr>
              <a:xfrm>
                <a:off x="10012430" y="2917883"/>
                <a:ext cx="462396" cy="357669"/>
                <a:chOff x="5007615" y="2323753"/>
                <a:chExt cx="649029" cy="502032"/>
              </a:xfrm>
              <a:solidFill>
                <a:srgbClr val="0078D7"/>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4" name="Group 13"/>
              <p:cNvGrpSpPr/>
              <p:nvPr/>
            </p:nvGrpSpPr>
            <p:grpSpPr>
              <a:xfrm>
                <a:off x="10486805" y="2434267"/>
                <a:ext cx="1302888" cy="1542780"/>
                <a:chOff x="10486805" y="2923046"/>
                <a:chExt cx="1302888" cy="1542780"/>
              </a:xfrm>
            </p:grpSpPr>
            <p:sp>
              <p:nvSpPr>
                <p:cNvPr id="15" name="Rectangle 1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p:cNvSpPr txBox="1"/>
                <p:nvPr/>
              </p:nvSpPr>
              <p:spPr>
                <a:xfrm>
                  <a:off x="11212738" y="3022354"/>
                  <a:ext cx="473389" cy="1870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7" name="TextBox 16"/>
                <p:cNvSpPr txBox="1"/>
                <p:nvPr/>
              </p:nvSpPr>
              <p:spPr>
                <a:xfrm>
                  <a:off x="11212738" y="3571986"/>
                  <a:ext cx="473389" cy="1870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8" name="TextBox 17"/>
                <p:cNvSpPr txBox="1"/>
                <p:nvPr/>
              </p:nvSpPr>
              <p:spPr>
                <a:xfrm>
                  <a:off x="11212738" y="4160203"/>
                  <a:ext cx="473389" cy="1870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9"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p:cNvGrpSpPr/>
          <p:nvPr/>
        </p:nvGrpSpPr>
        <p:grpSpPr>
          <a:xfrm>
            <a:off x="7329456" y="1657048"/>
            <a:ext cx="2567731" cy="4551232"/>
            <a:chOff x="7329456" y="1657048"/>
            <a:chExt cx="2567731" cy="4551232"/>
          </a:xfrm>
        </p:grpSpPr>
        <p:sp>
          <p:nvSpPr>
            <p:cNvPr id="32" name="Rectangle 31"/>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3" name="Rectangle 32"/>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 name="Rectangle 33"/>
            <p:cNvSpPr/>
            <p:nvPr/>
          </p:nvSpPr>
          <p:spPr>
            <a:xfrm>
              <a:off x="8282077" y="3724639"/>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5" name="Group 34"/>
            <p:cNvGrpSpPr/>
            <p:nvPr/>
          </p:nvGrpSpPr>
          <p:grpSpPr>
            <a:xfrm>
              <a:off x="7886100" y="3695712"/>
              <a:ext cx="315759" cy="315759"/>
              <a:chOff x="3236100" y="589298"/>
              <a:chExt cx="5641200" cy="5641200"/>
            </a:xfrm>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6" name="Straight Connector 3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7" name="Group 36"/>
            <p:cNvGrpSpPr/>
            <p:nvPr/>
          </p:nvGrpSpPr>
          <p:grpSpPr>
            <a:xfrm rot="13500000">
              <a:off x="9515255" y="6028138"/>
              <a:ext cx="181498" cy="178786"/>
              <a:chOff x="402446" y="5872915"/>
              <a:chExt cx="292608" cy="288235"/>
            </a:xfrm>
            <a:solidFill>
              <a:srgbClr val="FFFFFF">
                <a:lumMod val="85000"/>
              </a:srgbClr>
            </a:solidFill>
          </p:grpSpPr>
          <p:cxnSp>
            <p:nvCxnSpPr>
              <p:cNvPr id="52" name="Straight Connector 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 name="Rectangle 38"/>
            <p:cNvSpPr/>
            <p:nvPr/>
          </p:nvSpPr>
          <p:spPr>
            <a:xfrm>
              <a:off x="8282077" y="3055939"/>
              <a:ext cx="1268870" cy="430887"/>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 name="Rectangle 39"/>
            <p:cNvSpPr/>
            <p:nvPr/>
          </p:nvSpPr>
          <p:spPr>
            <a:xfrm>
              <a:off x="8282077"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1" name="Group 40"/>
            <p:cNvGrpSpPr/>
            <p:nvPr/>
          </p:nvGrpSpPr>
          <p:grpSpPr>
            <a:xfrm>
              <a:off x="7830264" y="2521994"/>
              <a:ext cx="427431" cy="274077"/>
              <a:chOff x="7822816" y="2717080"/>
              <a:chExt cx="427431" cy="274077"/>
            </a:xfrm>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 name="Rectangle 41"/>
            <p:cNvSpPr/>
            <p:nvPr/>
          </p:nvSpPr>
          <p:spPr>
            <a:xfrm>
              <a:off x="8241821" y="5297166"/>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3" name="Group 42"/>
            <p:cNvGrpSpPr/>
            <p:nvPr/>
          </p:nvGrpSpPr>
          <p:grpSpPr>
            <a:xfrm>
              <a:off x="7884058" y="5324140"/>
              <a:ext cx="324905" cy="207663"/>
              <a:chOff x="7884058" y="5368509"/>
              <a:chExt cx="324905" cy="207663"/>
            </a:xfrm>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6" name="Group 55"/>
          <p:cNvGrpSpPr/>
          <p:nvPr/>
        </p:nvGrpSpPr>
        <p:grpSpPr>
          <a:xfrm>
            <a:off x="2019368" y="1657048"/>
            <a:ext cx="2377440" cy="4551232"/>
            <a:chOff x="2019368" y="1657048"/>
            <a:chExt cx="2377440" cy="4551232"/>
          </a:xfrm>
        </p:grpSpPr>
        <p:sp>
          <p:nvSpPr>
            <p:cNvPr id="57" name="Rectangle 56"/>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58" name="Rectangle 57"/>
            <p:cNvSpPr/>
            <p:nvPr/>
          </p:nvSpPr>
          <p:spPr>
            <a:xfrm>
              <a:off x="2652706" y="3724639"/>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0" name="Group 59"/>
            <p:cNvGrpSpPr/>
            <p:nvPr/>
          </p:nvGrpSpPr>
          <p:grpSpPr>
            <a:xfrm rot="13500000">
              <a:off x="4205167" y="6028138"/>
              <a:ext cx="181498" cy="178786"/>
              <a:chOff x="402446" y="5872915"/>
              <a:chExt cx="292608" cy="288235"/>
            </a:xfrm>
            <a:solidFill>
              <a:srgbClr val="FFFFFF">
                <a:lumMod val="85000"/>
              </a:srgbClr>
            </a:solidFill>
          </p:grpSpPr>
          <p:cxnSp>
            <p:nvCxnSpPr>
              <p:cNvPr id="69" name="Straight Connector 6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1" name="Rectangle 60"/>
            <p:cNvSpPr/>
            <p:nvPr/>
          </p:nvSpPr>
          <p:spPr>
            <a:xfrm>
              <a:off x="2652706" y="3161800"/>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62" name="Group 61"/>
            <p:cNvGrpSpPr/>
            <p:nvPr/>
          </p:nvGrpSpPr>
          <p:grpSpPr>
            <a:xfrm>
              <a:off x="2337798" y="3119355"/>
              <a:ext cx="274997" cy="292527"/>
              <a:chOff x="3232150" y="382588"/>
              <a:chExt cx="5727700" cy="6092825"/>
            </a:xfrm>
            <a:solidFill>
              <a:srgbClr val="FFFFFF"/>
            </a:solid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63" name="Rectangle 62"/>
            <p:cNvSpPr/>
            <p:nvPr/>
          </p:nvSpPr>
          <p:spPr>
            <a:xfrm>
              <a:off x="2652706" y="2528227"/>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Freeform 6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Freeform 6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1" name="Rectangle 70"/>
          <p:cNvSpPr/>
          <p:nvPr/>
        </p:nvSpPr>
        <p:spPr bwMode="auto">
          <a:xfrm>
            <a:off x="5901551"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2" name="Rectangle 71"/>
          <p:cNvSpPr/>
          <p:nvPr/>
        </p:nvSpPr>
        <p:spPr bwMode="auto">
          <a:xfrm>
            <a:off x="5887890" y="3599115"/>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73" name="Rectangle 72"/>
          <p:cNvSpPr/>
          <p:nvPr/>
        </p:nvSpPr>
        <p:spPr>
          <a:xfrm>
            <a:off x="6340519" y="3555362"/>
            <a:ext cx="126887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74" name="Rectangle 73"/>
          <p:cNvSpPr/>
          <p:nvPr/>
        </p:nvSpPr>
        <p:spPr>
          <a:xfrm>
            <a:off x="6340519" y="4283607"/>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75" name="Rectangle 74"/>
          <p:cNvSpPr/>
          <p:nvPr/>
        </p:nvSpPr>
        <p:spPr bwMode="auto">
          <a:xfrm>
            <a:off x="5893826" y="3073130"/>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76" name="Rectangle 75"/>
          <p:cNvSpPr/>
          <p:nvPr/>
        </p:nvSpPr>
        <p:spPr>
          <a:xfrm>
            <a:off x="5123071" y="5932865"/>
            <a:ext cx="1455527" cy="369332"/>
          </a:xfrm>
          <a:prstGeom prst="rect">
            <a:avLst/>
          </a:prstGeom>
        </p:spPr>
        <p:txBody>
          <a:bodyPr wrap="none" lIns="0" tIns="0" rIns="0" bIns="0" anchor="ctr">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Intelligence</a:t>
            </a:r>
            <a:endParaRPr kumimoji="0" lang="en-US" sz="1800" b="1"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77" name="Rectangle 76"/>
          <p:cNvSpPr/>
          <p:nvPr/>
        </p:nvSpPr>
        <p:spPr>
          <a:xfrm>
            <a:off x="6340519" y="305593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78" name="Rectangle 77"/>
          <p:cNvSpPr/>
          <p:nvPr/>
        </p:nvSpPr>
        <p:spPr>
          <a:xfrm>
            <a:off x="6340519"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79" name="Group 78"/>
          <p:cNvGrpSpPr/>
          <p:nvPr/>
        </p:nvGrpSpPr>
        <p:grpSpPr>
          <a:xfrm>
            <a:off x="5982706" y="4285927"/>
            <a:ext cx="352655" cy="270905"/>
            <a:chOff x="1260022" y="5196402"/>
            <a:chExt cx="3273425" cy="2514600"/>
          </a:xfrm>
          <a:solidFill>
            <a:srgbClr val="FFFFFF"/>
          </a:solidFill>
        </p:grpSpPr>
        <p:sp>
          <p:nvSpPr>
            <p:cNvPr id="80" name="Freeform 7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8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8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4" name="Freeform 83"/>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85" name="Freeform 84"/>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6" name="Rectangle 85"/>
          <p:cNvSpPr/>
          <p:nvPr/>
        </p:nvSpPr>
        <p:spPr bwMode="auto">
          <a:xfrm>
            <a:off x="4043785"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87" name="Rectangle 86"/>
          <p:cNvSpPr/>
          <p:nvPr/>
        </p:nvSpPr>
        <p:spPr>
          <a:xfrm>
            <a:off x="4508692" y="3055939"/>
            <a:ext cx="1271016"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88" name="Rectangle 87"/>
          <p:cNvSpPr/>
          <p:nvPr/>
        </p:nvSpPr>
        <p:spPr bwMode="auto">
          <a:xfrm>
            <a:off x="4032633" y="2440951"/>
            <a:ext cx="1757665" cy="488598"/>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a:xfrm>
            <a:off x="4494875" y="2528227"/>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90" name="Group 89"/>
          <p:cNvGrpSpPr/>
          <p:nvPr/>
        </p:nvGrpSpPr>
        <p:grpSpPr>
          <a:xfrm>
            <a:off x="4186988" y="3119355"/>
            <a:ext cx="248256" cy="304055"/>
            <a:chOff x="-3084513" y="3390510"/>
            <a:chExt cx="2716213" cy="3363913"/>
          </a:xfrm>
          <a:solidFill>
            <a:srgbClr val="FFFFFF"/>
          </a:solidFill>
        </p:grpSpPr>
        <p:sp>
          <p:nvSpPr>
            <p:cNvPr id="9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3" name="Group 92"/>
          <p:cNvGrpSpPr/>
          <p:nvPr/>
        </p:nvGrpSpPr>
        <p:grpSpPr>
          <a:xfrm>
            <a:off x="496692" y="1666194"/>
            <a:ext cx="1854737" cy="4611909"/>
            <a:chOff x="496692" y="1666194"/>
            <a:chExt cx="1854737" cy="4611909"/>
          </a:xfrm>
        </p:grpSpPr>
        <p:sp>
          <p:nvSpPr>
            <p:cNvPr id="94" name="TextBox 93"/>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95" name="TextBox 94"/>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96" name="TextBox 95"/>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97" name="Rectangle 96"/>
            <p:cNvSpPr/>
            <p:nvPr/>
          </p:nvSpPr>
          <p:spPr>
            <a:xfrm>
              <a:off x="813890" y="5956959"/>
              <a:ext cx="933597" cy="321144"/>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Light"/>
                  <a:ea typeface="+mn-ea"/>
                  <a:cs typeface="+mn-cs"/>
                </a:rPr>
                <a:t>Data</a:t>
              </a:r>
            </a:p>
          </p:txBody>
        </p:sp>
        <p:grpSp>
          <p:nvGrpSpPr>
            <p:cNvPr id="98" name="Group 97"/>
            <p:cNvGrpSpPr/>
            <p:nvPr/>
          </p:nvGrpSpPr>
          <p:grpSpPr>
            <a:xfrm>
              <a:off x="1789019" y="1666194"/>
              <a:ext cx="308472" cy="4199169"/>
              <a:chOff x="1776319" y="1369399"/>
              <a:chExt cx="308472" cy="3830198"/>
            </a:xfrm>
          </p:grpSpPr>
          <p:sp>
            <p:nvSpPr>
              <p:cNvPr id="113" name="Freeform 112"/>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14" name="Straight Connector 113"/>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9"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grpSp>
          <p:nvGrpSpPr>
            <p:cNvPr id="100" name="Group 99"/>
            <p:cNvGrpSpPr/>
            <p:nvPr/>
          </p:nvGrpSpPr>
          <p:grpSpPr>
            <a:xfrm>
              <a:off x="532519" y="3627377"/>
              <a:ext cx="522040" cy="533547"/>
              <a:chOff x="2308225" y="7734300"/>
              <a:chExt cx="1368425" cy="1398588"/>
            </a:xfrm>
            <a:solidFill>
              <a:srgbClr val="0078D7"/>
            </a:solidFill>
          </p:grpSpPr>
          <p:sp>
            <p:nvSpPr>
              <p:cNvPr id="102"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4"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01" name="Freeform 100"/>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5" name="Group 114"/>
          <p:cNvGrpSpPr>
            <a:grpSpLocks noChangeAspect="1"/>
          </p:cNvGrpSpPr>
          <p:nvPr/>
        </p:nvGrpSpPr>
        <p:grpSpPr>
          <a:xfrm>
            <a:off x="6008529" y="3138987"/>
            <a:ext cx="294051" cy="292608"/>
            <a:chOff x="8580718" y="793097"/>
            <a:chExt cx="2587625" cy="2574925"/>
          </a:xfrm>
          <a:solidFill>
            <a:schemeClr val="tx1"/>
          </a:solidFill>
        </p:grpSpPr>
        <p:sp>
          <p:nvSpPr>
            <p:cNvPr id="11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8" name="Group 117"/>
          <p:cNvGrpSpPr>
            <a:grpSpLocks noChangeAspect="1"/>
          </p:cNvGrpSpPr>
          <p:nvPr/>
        </p:nvGrpSpPr>
        <p:grpSpPr>
          <a:xfrm>
            <a:off x="4165572" y="2521823"/>
            <a:ext cx="292608" cy="229390"/>
            <a:chOff x="8588655" y="3482322"/>
            <a:chExt cx="2571750" cy="2016125"/>
          </a:xfrm>
        </p:grpSpPr>
        <p:sp>
          <p:nvSpPr>
            <p:cNvPr id="11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599936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Azure Data Lake</a:t>
            </a:r>
          </a:p>
        </p:txBody>
      </p:sp>
      <p:sp>
        <p:nvSpPr>
          <p:cNvPr id="66" name="Oval 65"/>
          <p:cNvSpPr/>
          <p:nvPr/>
        </p:nvSpPr>
        <p:spPr>
          <a:xfrm>
            <a:off x="4312138" y="1577747"/>
            <a:ext cx="3520440" cy="3520440"/>
          </a:xfrm>
          <a:prstGeom prst="ellipse">
            <a:avLst/>
          </a:prstGeom>
          <a:solidFill>
            <a:srgbClr val="004A82"/>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7" name="Oval 66"/>
          <p:cNvSpPr/>
          <p:nvPr/>
        </p:nvSpPr>
        <p:spPr>
          <a:xfrm>
            <a:off x="8141235" y="1498662"/>
            <a:ext cx="3638318" cy="3520440"/>
          </a:xfrm>
          <a:prstGeom prst="ellipse">
            <a:avLst/>
          </a:prstGeom>
          <a:solidFill>
            <a:srgbClr val="004A82"/>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8" name="Oval 67"/>
          <p:cNvSpPr/>
          <p:nvPr/>
        </p:nvSpPr>
        <p:spPr>
          <a:xfrm>
            <a:off x="472640" y="1580004"/>
            <a:ext cx="3520440" cy="3520440"/>
          </a:xfrm>
          <a:prstGeom prst="ellipse">
            <a:avLst/>
          </a:prstGeom>
          <a:solidFill>
            <a:srgbClr val="004A82"/>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9" name="Oval 68"/>
          <p:cNvSpPr/>
          <p:nvPr/>
        </p:nvSpPr>
        <p:spPr>
          <a:xfrm>
            <a:off x="4472158" y="1742373"/>
            <a:ext cx="3200400" cy="3200400"/>
          </a:xfrm>
          <a:prstGeom prst="ellipse">
            <a:avLst/>
          </a:prstGeom>
          <a:solidFill>
            <a:srgbClr val="0070C0"/>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Data Lake Analytics</a:t>
            </a:r>
          </a:p>
        </p:txBody>
      </p:sp>
      <p:sp>
        <p:nvSpPr>
          <p:cNvPr id="70" name="Oval 69"/>
          <p:cNvSpPr/>
          <p:nvPr/>
        </p:nvSpPr>
        <p:spPr>
          <a:xfrm>
            <a:off x="8306613" y="1663288"/>
            <a:ext cx="3307562" cy="3200400"/>
          </a:xfrm>
          <a:prstGeom prst="ellipse">
            <a:avLst/>
          </a:prstGeom>
          <a:solidFill>
            <a:srgbClr val="0070C0"/>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HDInsight</a:t>
            </a:r>
          </a:p>
        </p:txBody>
      </p:sp>
      <p:sp>
        <p:nvSpPr>
          <p:cNvPr id="71" name="Oval 70"/>
          <p:cNvSpPr/>
          <p:nvPr/>
        </p:nvSpPr>
        <p:spPr>
          <a:xfrm>
            <a:off x="632660" y="1744630"/>
            <a:ext cx="3200400" cy="3200400"/>
          </a:xfrm>
          <a:prstGeom prst="ellipse">
            <a:avLst/>
          </a:prstGeom>
          <a:solidFill>
            <a:srgbClr val="0070C0"/>
          </a:solidFill>
          <a:ln w="171450">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Data Lake Store</a:t>
            </a:r>
          </a:p>
        </p:txBody>
      </p:sp>
      <p:grpSp>
        <p:nvGrpSpPr>
          <p:cNvPr id="72" name="Group 71"/>
          <p:cNvGrpSpPr/>
          <p:nvPr/>
        </p:nvGrpSpPr>
        <p:grpSpPr>
          <a:xfrm>
            <a:off x="8828798" y="2526669"/>
            <a:ext cx="2339424" cy="2342775"/>
            <a:chOff x="9132967" y="3602628"/>
            <a:chExt cx="1800627" cy="1803206"/>
          </a:xfrm>
        </p:grpSpPr>
        <p:pic>
          <p:nvPicPr>
            <p:cNvPr id="73" name="Picture 4" descr="\\MAGNUM\Projects\Microsoft\Cloud Power FY12\Design\ICONS_PNG\IIS-MULTI-TENANCY.png"/>
            <p:cNvPicPr>
              <a:picLocks noChangeAspect="1" noChangeArrowheads="1"/>
            </p:cNvPicPr>
            <p:nvPr/>
          </p:nvPicPr>
          <p:blipFill>
            <a:blip r:embed="rId3" cstate="print">
              <a:lum bright="100000"/>
            </a:blip>
            <a:srcRect/>
            <a:stretch>
              <a:fillRect/>
            </a:stretch>
          </p:blipFill>
          <p:spPr bwMode="auto">
            <a:xfrm>
              <a:off x="9132967" y="3602628"/>
              <a:ext cx="1800627" cy="1803206"/>
            </a:xfrm>
            <a:prstGeom prst="rect">
              <a:avLst/>
            </a:prstGeom>
            <a:noFill/>
          </p:spPr>
        </p:pic>
        <p:sp>
          <p:nvSpPr>
            <p:cNvPr id="74" name="Rectangle 73"/>
            <p:cNvSpPr/>
            <p:nvPr/>
          </p:nvSpPr>
          <p:spPr>
            <a:xfrm>
              <a:off x="9582564" y="4480710"/>
              <a:ext cx="664754" cy="4275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474" y="4478829"/>
              <a:ext cx="767674" cy="181943"/>
            </a:xfrm>
            <a:prstGeom prst="rect">
              <a:avLst/>
            </a:prstGeom>
          </p:spPr>
        </p:pic>
        <p:pic>
          <p:nvPicPr>
            <p:cNvPr id="76" name="Picture 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31061" y="4656025"/>
              <a:ext cx="567759" cy="281624"/>
            </a:xfrm>
            <a:prstGeom prst="rect">
              <a:avLst/>
            </a:prstGeom>
            <a:noFill/>
            <a:ln>
              <a:noFill/>
            </a:ln>
          </p:spPr>
        </p:pic>
      </p:grpSp>
      <p:sp>
        <p:nvSpPr>
          <p:cNvPr id="77" name="TextBox 76"/>
          <p:cNvSpPr txBox="1"/>
          <p:nvPr/>
        </p:nvSpPr>
        <p:spPr>
          <a:xfrm>
            <a:off x="4326982" y="5556877"/>
            <a:ext cx="34561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Analytics job service</a:t>
            </a:r>
          </a:p>
        </p:txBody>
      </p:sp>
      <p:sp>
        <p:nvSpPr>
          <p:cNvPr id="78" name="Freeform 5"/>
          <p:cNvSpPr>
            <a:spLocks noEditPoints="1"/>
          </p:cNvSpPr>
          <p:nvPr/>
        </p:nvSpPr>
        <p:spPr bwMode="auto">
          <a:xfrm>
            <a:off x="1085393" y="3193823"/>
            <a:ext cx="327276" cy="285935"/>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tx1"/>
          </a:solidFill>
          <a:ln>
            <a:noFill/>
          </a:ln>
        </p:spPr>
        <p:txBody>
          <a:bodyPr vert="horz" wrap="square" lIns="23341" tIns="23341" rIns="0" bIns="23341" numCol="1" anchor="t" anchorCtr="0" compatLnSpc="1">
            <a:prstTxWarp prst="textNoShape">
              <a:avLst/>
            </a:prstTxWarp>
          </a:bodyPr>
          <a:lstStyle/>
          <a:p>
            <a:pPr marL="0" marR="0" lvl="0" indent="0" algn="l" defTabSz="47614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9" name="Group 78"/>
          <p:cNvGrpSpPr/>
          <p:nvPr/>
        </p:nvGrpSpPr>
        <p:grpSpPr>
          <a:xfrm>
            <a:off x="1560654" y="3186998"/>
            <a:ext cx="545635" cy="317263"/>
            <a:chOff x="2769908" y="1409697"/>
            <a:chExt cx="1965320" cy="1055586"/>
          </a:xfrm>
          <a:solidFill>
            <a:schemeClr val="tx1"/>
          </a:solidFill>
        </p:grpSpPr>
        <p:sp>
          <p:nvSpPr>
            <p:cNvPr id="80"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41" rIns="0" rtlCol="0" anchor="ctr"/>
            <a:lstStyle/>
            <a:p>
              <a:pPr marL="0" marR="0" lvl="0" indent="0" algn="l" defTabSz="46676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endParaRPr>
            </a:p>
          </p:txBody>
        </p:sp>
        <p:sp>
          <p:nvSpPr>
            <p:cNvPr id="8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marL="0" marR="0" lvl="0" indent="0" algn="l" defTabSz="42008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7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sp>
        <p:nvSpPr>
          <p:cNvPr id="83" name="Rounded Rectangle 18"/>
          <p:cNvSpPr/>
          <p:nvPr/>
        </p:nvSpPr>
        <p:spPr bwMode="auto">
          <a:xfrm>
            <a:off x="2269582" y="3176858"/>
            <a:ext cx="356887" cy="342810"/>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marL="0" marR="0" lvl="0" indent="0" algn="l" defTabSz="466615"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25"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4" name="Freeform 49"/>
          <p:cNvSpPr>
            <a:spLocks noChangeAspect="1"/>
          </p:cNvSpPr>
          <p:nvPr/>
        </p:nvSpPr>
        <p:spPr bwMode="auto">
          <a:xfrm>
            <a:off x="2810857" y="3173052"/>
            <a:ext cx="320121" cy="29134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23341" tIns="74692" rIns="0" bIns="74692" numCol="1" spcCol="0" rtlCol="0" fromWordArt="0" anchor="t" anchorCtr="0" forceAA="0" compatLnSpc="1">
            <a:prstTxWarp prst="textNoShape">
              <a:avLst/>
            </a:prstTxWarp>
            <a:noAutofit/>
          </a:bodyPr>
          <a:lstStyle/>
          <a:p>
            <a:pPr marL="0" marR="0" lvl="0" indent="0" algn="l" defTabSz="475994" rtl="0" eaLnBrk="1" fontAlgn="base" latinLnBrk="0" hangingPunct="1">
              <a:lnSpc>
                <a:spcPct val="90000"/>
              </a:lnSpc>
              <a:spcBef>
                <a:spcPct val="0"/>
              </a:spcBef>
              <a:spcAft>
                <a:spcPct val="0"/>
              </a:spcAft>
              <a:buClrTx/>
              <a:buSzTx/>
              <a:buFontTx/>
              <a:buNone/>
              <a:tabLst/>
              <a:defRPr/>
            </a:pPr>
            <a:endParaRPr kumimoji="0" lang="en-US" sz="66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5" name="Freeform 50"/>
          <p:cNvSpPr/>
          <p:nvPr/>
        </p:nvSpPr>
        <p:spPr>
          <a:xfrm>
            <a:off x="3284427" y="3208928"/>
            <a:ext cx="207827" cy="238234"/>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23341" rIns="0" rtlCol="0" anchor="ctr">
            <a:noAutofit/>
          </a:bodyPr>
          <a:lstStyle/>
          <a:p>
            <a:pPr marL="0" marR="0" lvl="0" indent="0" algn="l" defTabSz="475922"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86" name="Freeform 7"/>
          <p:cNvSpPr>
            <a:spLocks noEditPoints="1"/>
          </p:cNvSpPr>
          <p:nvPr/>
        </p:nvSpPr>
        <p:spPr bwMode="auto">
          <a:xfrm>
            <a:off x="1696718" y="3700194"/>
            <a:ext cx="241122" cy="269806"/>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marL="0" marR="0" lvl="0" indent="0" algn="l" defTabSz="420089" rtl="0" eaLnBrk="1" fontAlgn="auto" latinLnBrk="0" hangingPunct="1">
              <a:lnSpc>
                <a:spcPct val="100000"/>
              </a:lnSpc>
              <a:spcBef>
                <a:spcPts val="0"/>
              </a:spcBef>
              <a:spcAft>
                <a:spcPts val="0"/>
              </a:spcAft>
              <a:buClrTx/>
              <a:buSzTx/>
              <a:buFontTx/>
              <a:buNone/>
              <a:tabLst/>
              <a:defRPr/>
            </a:pPr>
            <a:endParaRPr kumimoji="0" lang="en-US" sz="667" b="0" i="0" u="none" strike="noStrike" kern="0" cap="none" spc="-70" normalizeH="0" baseline="0" noProof="0" dirty="0">
              <a:ln>
                <a:noFill/>
              </a:ln>
              <a:solidFill>
                <a:srgbClr val="008272"/>
              </a:solidFill>
              <a:effectLst/>
              <a:uLnTx/>
              <a:uFillTx/>
              <a:latin typeface="Segoe UI Light" panose="020B0502040204020203" pitchFamily="34" charset="0"/>
              <a:ea typeface="+mn-ea"/>
              <a:cs typeface="Segoe UI Light" panose="020B0502040204020203" pitchFamily="34" charset="0"/>
            </a:endParaRPr>
          </a:p>
        </p:txBody>
      </p:sp>
      <p:sp>
        <p:nvSpPr>
          <p:cNvPr id="87" name="Frame 5"/>
          <p:cNvSpPr>
            <a:spLocks noChangeAspect="1"/>
          </p:cNvSpPr>
          <p:nvPr/>
        </p:nvSpPr>
        <p:spPr bwMode="auto">
          <a:xfrm>
            <a:off x="2879850" y="3703468"/>
            <a:ext cx="235112" cy="244796"/>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23341" tIns="27455" rIns="0" bIns="54910" numCol="1" spcCol="0" rtlCol="0" fromWordArt="0" anchor="b" anchorCtr="0" forceAA="0" compatLnSpc="1">
            <a:prstTxWarp prst="textNoShape">
              <a:avLst/>
            </a:prstTxWarp>
            <a:noAutofit/>
          </a:bodyPr>
          <a:lstStyle/>
          <a:p>
            <a:pPr marL="0" marR="0" lvl="0" indent="0" algn="l" defTabSz="548802" rtl="0" eaLnBrk="1" fontAlgn="base" latinLnBrk="0" hangingPunct="1">
              <a:lnSpc>
                <a:spcPct val="100000"/>
              </a:lnSpc>
              <a:spcBef>
                <a:spcPct val="0"/>
              </a:spcBef>
              <a:spcAft>
                <a:spcPct val="0"/>
              </a:spcAft>
              <a:buClrTx/>
              <a:buSzTx/>
              <a:buFontTx/>
              <a:buNone/>
              <a:tabLst/>
              <a:defRPr/>
            </a:pPr>
            <a:endParaRPr kumimoji="0" lang="en-US" sz="667" b="0"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88" name="Freeform 34"/>
          <p:cNvSpPr>
            <a:spLocks noEditPoints="1"/>
          </p:cNvSpPr>
          <p:nvPr/>
        </p:nvSpPr>
        <p:spPr bwMode="auto">
          <a:xfrm>
            <a:off x="1026932" y="3684092"/>
            <a:ext cx="385737" cy="345916"/>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89" name="Freeform 53"/>
          <p:cNvSpPr>
            <a:spLocks noEditPoints="1"/>
          </p:cNvSpPr>
          <p:nvPr/>
        </p:nvSpPr>
        <p:spPr bwMode="auto">
          <a:xfrm>
            <a:off x="2325989" y="3641071"/>
            <a:ext cx="311190" cy="405665"/>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90" name="Freeform 16"/>
          <p:cNvSpPr>
            <a:spLocks noChangeAspect="1" noEditPoints="1"/>
          </p:cNvSpPr>
          <p:nvPr/>
        </p:nvSpPr>
        <p:spPr bwMode="auto">
          <a:xfrm>
            <a:off x="1673659" y="4207523"/>
            <a:ext cx="373319" cy="333914"/>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grpSp>
        <p:nvGrpSpPr>
          <p:cNvPr id="91" name="Group 90"/>
          <p:cNvGrpSpPr/>
          <p:nvPr/>
        </p:nvGrpSpPr>
        <p:grpSpPr>
          <a:xfrm>
            <a:off x="3267814" y="3664372"/>
            <a:ext cx="240430" cy="362233"/>
            <a:chOff x="8597110" y="4718972"/>
            <a:chExt cx="361215" cy="561776"/>
          </a:xfrm>
          <a:solidFill>
            <a:schemeClr val="tx1"/>
          </a:solidFill>
        </p:grpSpPr>
        <p:sp>
          <p:nvSpPr>
            <p:cNvPr id="9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9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9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7604" tIns="23802" rIns="47604" bIns="23802" numCol="1" anchor="t" anchorCtr="0" compatLnSpc="1">
              <a:prstTxWarp prst="textNoShape">
                <a:avLst/>
              </a:prstTxWarp>
            </a:bodyPr>
            <a:lstStyle/>
            <a:p>
              <a:pPr marL="0" marR="0" lvl="0" indent="0" algn="l" defTabSz="485514"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333333"/>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grpSp>
      <p:grpSp>
        <p:nvGrpSpPr>
          <p:cNvPr id="95" name="Group 94"/>
          <p:cNvGrpSpPr/>
          <p:nvPr/>
        </p:nvGrpSpPr>
        <p:grpSpPr>
          <a:xfrm>
            <a:off x="2282263" y="4199176"/>
            <a:ext cx="471854" cy="324969"/>
            <a:chOff x="8472380" y="4430642"/>
            <a:chExt cx="471854" cy="294739"/>
          </a:xfrm>
          <a:solidFill>
            <a:schemeClr val="tx1"/>
          </a:solidFill>
        </p:grpSpPr>
        <p:grpSp>
          <p:nvGrpSpPr>
            <p:cNvPr id="96" name="Group 386"/>
            <p:cNvGrpSpPr>
              <a:grpSpLocks noChangeAspect="1"/>
            </p:cNvGrpSpPr>
            <p:nvPr/>
          </p:nvGrpSpPr>
          <p:grpSpPr bwMode="auto">
            <a:xfrm>
              <a:off x="8472380" y="4546083"/>
              <a:ext cx="144281" cy="174962"/>
              <a:chOff x="-1261" y="1888"/>
              <a:chExt cx="576" cy="944"/>
            </a:xfrm>
            <a:grpFill/>
          </p:grpSpPr>
          <p:sp>
            <p:nvSpPr>
              <p:cNvPr id="107"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w="9525">
                <a:noFill/>
                <a:round/>
                <a:headEnd/>
                <a:tailEnd/>
              </a:ln>
              <a:extLst/>
            </p:spPr>
            <p:txBody>
              <a:bodyPr vert="horz" wrap="square" lIns="47611" tIns="23806" rIns="47611" bIns="23806" numCol="1" anchor="t" anchorCtr="0" compatLnSpc="1">
                <a:prstTxWarp prst="textNoShape">
                  <a:avLst/>
                </a:prstTxWarp>
              </a:bodyPr>
              <a:lstStyle/>
              <a:p>
                <a:pPr marL="0" marR="0" lvl="0" indent="0" algn="l" defTabSz="476039"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108"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w="9525">
                <a:noFill/>
                <a:round/>
                <a:headEnd/>
                <a:tailEnd/>
              </a:ln>
              <a:extLst/>
            </p:spPr>
            <p:txBody>
              <a:bodyPr vert="horz" wrap="square" lIns="47611" tIns="23806" rIns="47611" bIns="23806" numCol="1" anchor="t" anchorCtr="0" compatLnSpc="1">
                <a:prstTxWarp prst="textNoShape">
                  <a:avLst/>
                </a:prstTxWarp>
              </a:bodyPr>
              <a:lstStyle/>
              <a:p>
                <a:pPr marL="0" marR="0" lvl="0" indent="0" algn="l" defTabSz="476039"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109"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w="9525">
                <a:solidFill>
                  <a:srgbClr val="000000"/>
                </a:solidFill>
                <a:round/>
                <a:headEnd/>
                <a:tailEnd/>
              </a:ln>
              <a:extLst/>
            </p:spPr>
            <p:txBody>
              <a:bodyPr vert="horz" wrap="square" lIns="47611" tIns="23806" rIns="47611" bIns="23806" numCol="1" anchor="t" anchorCtr="0" compatLnSpc="1">
                <a:prstTxWarp prst="textNoShape">
                  <a:avLst/>
                </a:prstTxWarp>
              </a:bodyPr>
              <a:lstStyle/>
              <a:p>
                <a:pPr marL="0" marR="0" lvl="0" indent="0" algn="l" defTabSz="476039"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endParaRPr>
              </a:p>
            </p:txBody>
          </p:sp>
        </p:grpSp>
        <p:grpSp>
          <p:nvGrpSpPr>
            <p:cNvPr id="97" name="Group 96"/>
            <p:cNvGrpSpPr/>
            <p:nvPr/>
          </p:nvGrpSpPr>
          <p:grpSpPr>
            <a:xfrm>
              <a:off x="8533504" y="4430642"/>
              <a:ext cx="140890" cy="95775"/>
              <a:chOff x="5345480" y="1443592"/>
              <a:chExt cx="1381394" cy="1269128"/>
            </a:xfrm>
            <a:grpFill/>
          </p:grpSpPr>
          <p:sp>
            <p:nvSpPr>
              <p:cNvPr id="105" name="Bent Arrow 7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6" name="Isosceles Triangle 105"/>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grpSp>
          <p:nvGrpSpPr>
            <p:cNvPr id="98" name="Group 97"/>
            <p:cNvGrpSpPr/>
            <p:nvPr/>
          </p:nvGrpSpPr>
          <p:grpSpPr>
            <a:xfrm rot="10800000">
              <a:off x="8707324" y="4629606"/>
              <a:ext cx="140890" cy="95775"/>
              <a:chOff x="5345480" y="1443592"/>
              <a:chExt cx="1381394" cy="1269128"/>
            </a:xfrm>
            <a:grpFill/>
          </p:grpSpPr>
          <p:sp>
            <p:nvSpPr>
              <p:cNvPr id="103" name="Bent Arrow 68"/>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4" name="Isosceles Triangle 10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sp>
          <p:nvSpPr>
            <p:cNvPr id="99" name="Freeform 64"/>
            <p:cNvSpPr/>
            <p:nvPr/>
          </p:nvSpPr>
          <p:spPr bwMode="auto">
            <a:xfrm>
              <a:off x="8730316" y="4430642"/>
              <a:ext cx="213918" cy="192383"/>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0" name="Rectangle 99"/>
            <p:cNvSpPr/>
            <p:nvPr/>
          </p:nvSpPr>
          <p:spPr bwMode="auto">
            <a:xfrm>
              <a:off x="8774810" y="4471213"/>
              <a:ext cx="115023" cy="115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1" name="Rectangle 100"/>
            <p:cNvSpPr/>
            <p:nvPr/>
          </p:nvSpPr>
          <p:spPr bwMode="auto">
            <a:xfrm>
              <a:off x="8774810" y="4511740"/>
              <a:ext cx="115023" cy="115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2" name="Rectangle 101"/>
            <p:cNvSpPr/>
            <p:nvPr/>
          </p:nvSpPr>
          <p:spPr bwMode="auto">
            <a:xfrm>
              <a:off x="8774810" y="4552266"/>
              <a:ext cx="115023" cy="115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marL="0" marR="0" lvl="0" indent="0" algn="ctr" defTabSz="485466" rtl="0" eaLnBrk="1" fontAlgn="base" latinLnBrk="0" hangingPunct="1">
                <a:lnSpc>
                  <a:spcPct val="90000"/>
                </a:lnSpc>
                <a:spcBef>
                  <a:spcPct val="0"/>
                </a:spcBef>
                <a:spcAft>
                  <a:spcPct val="0"/>
                </a:spcAft>
                <a:buClrTx/>
                <a:buSzTx/>
                <a:buFontTx/>
                <a:buNone/>
                <a:tabLst/>
                <a:defRPr/>
              </a:pPr>
              <a:endParaRPr kumimoji="0" lang="en-US" sz="233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pic>
        <p:nvPicPr>
          <p:cNvPr id="110" name="Picture 7" descr="\\MAGNUM\Projects\Microsoft\Cloud Power FY12\Design\ICONS_PNG\Cloud_logo.png"/>
          <p:cNvPicPr>
            <a:picLocks noChangeAspect="1" noChangeArrowheads="1"/>
          </p:cNvPicPr>
          <p:nvPr/>
        </p:nvPicPr>
        <p:blipFill>
          <a:blip r:embed="rId6" cstate="print"/>
          <a:srcRect/>
          <a:stretch>
            <a:fillRect/>
          </a:stretch>
        </p:blipFill>
        <p:spPr bwMode="auto">
          <a:xfrm>
            <a:off x="5250021" y="2805291"/>
            <a:ext cx="1720498" cy="1722962"/>
          </a:xfrm>
          <a:prstGeom prst="rect">
            <a:avLst/>
          </a:prstGeom>
          <a:noFill/>
        </p:spPr>
      </p:pic>
      <p:sp>
        <p:nvSpPr>
          <p:cNvPr id="111" name="TextBox 110"/>
          <p:cNvSpPr txBox="1"/>
          <p:nvPr/>
        </p:nvSpPr>
        <p:spPr>
          <a:xfrm>
            <a:off x="632660" y="5584745"/>
            <a:ext cx="29110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No limits Data Lake</a:t>
            </a:r>
          </a:p>
        </p:txBody>
      </p:sp>
      <p:sp>
        <p:nvSpPr>
          <p:cNvPr id="112" name="TextBox 111"/>
          <p:cNvSpPr txBox="1"/>
          <p:nvPr/>
        </p:nvSpPr>
        <p:spPr>
          <a:xfrm>
            <a:off x="8187259" y="5483134"/>
            <a:ext cx="34561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Managed Clusters</a:t>
            </a:r>
          </a:p>
        </p:txBody>
      </p:sp>
      <p:pic>
        <p:nvPicPr>
          <p:cNvPr id="113" name="Picture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993" y="4555458"/>
            <a:ext cx="633575" cy="491021"/>
          </a:xfrm>
          <a:prstGeom prst="rect">
            <a:avLst/>
          </a:prstGeom>
        </p:spPr>
      </p:pic>
      <p:pic>
        <p:nvPicPr>
          <p:cNvPr id="114" name="Picture 2" descr="https://upload.wikimedia.org/wikipedia/commons/thumb/c/c3/Python-logo-notext.svg/1024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0452" y="4626286"/>
            <a:ext cx="549608" cy="54960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84324" y="4498462"/>
            <a:ext cx="633575" cy="491021"/>
          </a:xfrm>
          <a:prstGeom prst="rect">
            <a:avLst/>
          </a:prstGeom>
        </p:spPr>
      </p:pic>
      <p:pic>
        <p:nvPicPr>
          <p:cNvPr id="116" name="Picture 115"/>
          <p:cNvPicPr>
            <a:picLocks noChangeAspect="1"/>
          </p:cNvPicPr>
          <p:nvPr/>
        </p:nvPicPr>
        <p:blipFill rotWithShape="1">
          <a:blip r:embed="rId9">
            <a:extLst>
              <a:ext uri="{28A0092B-C50C-407E-A947-70E740481C1C}">
                <a14:useLocalDpi xmlns:a14="http://schemas.microsoft.com/office/drawing/2010/main" val="0"/>
              </a:ext>
            </a:extLst>
          </a:blip>
          <a:srcRect l="11610" t="42513" r="11232" b="25280"/>
          <a:stretch/>
        </p:blipFill>
        <p:spPr>
          <a:xfrm>
            <a:off x="6408914" y="5139542"/>
            <a:ext cx="613638" cy="256138"/>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06594" y="4555458"/>
            <a:ext cx="890895" cy="890895"/>
          </a:xfrm>
          <a:prstGeom prst="rect">
            <a:avLst/>
          </a:prstGeom>
        </p:spPr>
      </p:pic>
      <p:pic>
        <p:nvPicPr>
          <p:cNvPr id="118" name="Picture 1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8682" y="4696761"/>
            <a:ext cx="1264005" cy="902040"/>
          </a:xfrm>
          <a:prstGeom prst="rect">
            <a:avLst/>
          </a:prstGeom>
        </p:spPr>
      </p:pic>
      <p:sp>
        <p:nvSpPr>
          <p:cNvPr id="119" name="Block Arc 118"/>
          <p:cNvSpPr/>
          <p:nvPr/>
        </p:nvSpPr>
        <p:spPr>
          <a:xfrm rot="10800000">
            <a:off x="1082874" y="3876516"/>
            <a:ext cx="2336791" cy="1218604"/>
          </a:xfrm>
          <a:prstGeom prst="blockArc">
            <a:avLst>
              <a:gd name="adj1" fmla="val 10819955"/>
              <a:gd name="adj2" fmla="val 0"/>
              <a:gd name="adj3" fmla="val 25000"/>
            </a:avLst>
          </a:prstGeom>
          <a:solidFill>
            <a:srgbClr val="114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TextBox 119"/>
          <p:cNvSpPr txBox="1"/>
          <p:nvPr/>
        </p:nvSpPr>
        <p:spPr>
          <a:xfrm>
            <a:off x="1662993" y="4770210"/>
            <a:ext cx="13079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HDFS</a:t>
            </a:r>
          </a:p>
        </p:txBody>
      </p:sp>
      <p:sp>
        <p:nvSpPr>
          <p:cNvPr id="121" name="Block Arc 120"/>
          <p:cNvSpPr/>
          <p:nvPr/>
        </p:nvSpPr>
        <p:spPr>
          <a:xfrm rot="10800000">
            <a:off x="4951155" y="3844039"/>
            <a:ext cx="2336791" cy="1218604"/>
          </a:xfrm>
          <a:prstGeom prst="blockArc">
            <a:avLst>
              <a:gd name="adj1" fmla="val 10819955"/>
              <a:gd name="adj2" fmla="val 0"/>
              <a:gd name="adj3" fmla="val 25000"/>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TextBox 121"/>
          <p:cNvSpPr txBox="1"/>
          <p:nvPr/>
        </p:nvSpPr>
        <p:spPr>
          <a:xfrm>
            <a:off x="5531274" y="4729344"/>
            <a:ext cx="13079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YARN</a:t>
            </a:r>
          </a:p>
        </p:txBody>
      </p:sp>
      <p:pic>
        <p:nvPicPr>
          <p:cNvPr id="123" name="Picture 1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0929" y="4876764"/>
            <a:ext cx="690237" cy="690237"/>
          </a:xfrm>
          <a:prstGeom prst="rect">
            <a:avLst/>
          </a:prstGeom>
        </p:spPr>
      </p:pic>
      <p:sp>
        <p:nvSpPr>
          <p:cNvPr id="124" name="Block Arc 123"/>
          <p:cNvSpPr/>
          <p:nvPr/>
        </p:nvSpPr>
        <p:spPr>
          <a:xfrm rot="10800000">
            <a:off x="8792122" y="3769411"/>
            <a:ext cx="2336791" cy="1218604"/>
          </a:xfrm>
          <a:prstGeom prst="blockArc">
            <a:avLst>
              <a:gd name="adj1" fmla="val 10819955"/>
              <a:gd name="adj2" fmla="val 0"/>
              <a:gd name="adj3" fmla="val 25000"/>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TextBox 124"/>
          <p:cNvSpPr txBox="1"/>
          <p:nvPr/>
        </p:nvSpPr>
        <p:spPr>
          <a:xfrm>
            <a:off x="9363852" y="4646327"/>
            <a:ext cx="130792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YARN</a:t>
            </a:r>
          </a:p>
        </p:txBody>
      </p:sp>
      <p:pic>
        <p:nvPicPr>
          <p:cNvPr id="126" name="Picture 125"/>
          <p:cNvPicPr>
            <a:picLocks noChangeAspect="1"/>
          </p:cNvPicPr>
          <p:nvPr/>
        </p:nvPicPr>
        <p:blipFill rotWithShape="1">
          <a:blip r:embed="rId9">
            <a:extLst>
              <a:ext uri="{28A0092B-C50C-407E-A947-70E740481C1C}">
                <a14:useLocalDpi xmlns:a14="http://schemas.microsoft.com/office/drawing/2010/main" val="0"/>
              </a:ext>
            </a:extLst>
          </a:blip>
          <a:srcRect l="11610" t="42513" r="11232" b="25280"/>
          <a:stretch/>
        </p:blipFill>
        <p:spPr>
          <a:xfrm>
            <a:off x="9882612" y="5164688"/>
            <a:ext cx="613638" cy="256138"/>
          </a:xfrm>
          <a:prstGeom prst="rect">
            <a:avLst/>
          </a:prstGeom>
        </p:spPr>
      </p:pic>
      <p:pic>
        <p:nvPicPr>
          <p:cNvPr id="127" name="Picture 2" descr="https://upload.wikimedia.org/wikipedia/commons/thumb/c/c3/Python-logo-notext.svg/1024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4756" y="4466051"/>
            <a:ext cx="549608" cy="549608"/>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p:cNvPicPr>
            <a:picLocks noChangeAspect="1"/>
          </p:cNvPicPr>
          <p:nvPr/>
        </p:nvPicPr>
        <p:blipFill rotWithShape="1">
          <a:blip r:embed="rId13" cstate="print">
            <a:extLst>
              <a:ext uri="{28A0092B-C50C-407E-A947-70E740481C1C}">
                <a14:useLocalDpi xmlns:a14="http://schemas.microsoft.com/office/drawing/2010/main" val="0"/>
              </a:ext>
            </a:extLst>
          </a:blip>
          <a:srcRect t="62783" r="4589" b="4684"/>
          <a:stretch/>
        </p:blipFill>
        <p:spPr>
          <a:xfrm>
            <a:off x="5783303" y="5284143"/>
            <a:ext cx="563473" cy="192136"/>
          </a:xfrm>
          <a:prstGeom prst="rect">
            <a:avLst/>
          </a:prstGeom>
        </p:spPr>
      </p:pic>
    </p:spTree>
    <p:extLst>
      <p:ext uri="{BB962C8B-B14F-4D97-AF65-F5344CB8AC3E}">
        <p14:creationId xmlns:p14="http://schemas.microsoft.com/office/powerpoint/2010/main" val="40480339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11606" cy="307468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Azure </a:t>
            </a:r>
            <a:b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HDInsight</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 Cloud Spark and Hadoop service for the Enterprise</a:t>
            </a:r>
          </a:p>
        </p:txBody>
      </p:sp>
      <p:sp>
        <p:nvSpPr>
          <p:cNvPr id="4" name="TextBox 3"/>
          <p:cNvSpPr txBox="1"/>
          <p:nvPr/>
        </p:nvSpPr>
        <p:spPr>
          <a:xfrm>
            <a:off x="5681402" y="664056"/>
            <a:ext cx="6219229" cy="500444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Reliable</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 with an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industry leading SLA</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Enterprise-grade security </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and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monitoring</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Productive platform </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for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developers</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 and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scientists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Cost effective </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 scale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Integration</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 with leading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ISV applications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Easy</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 for administrators to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63% lower TCO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than deploy your own Hadoop on-premises*</a:t>
            </a:r>
          </a:p>
        </p:txBody>
      </p:sp>
      <p:sp>
        <p:nvSpPr>
          <p:cNvPr id="11" name="TextBox 10"/>
          <p:cNvSpPr txBox="1"/>
          <p:nvPr/>
        </p:nvSpPr>
        <p:spPr>
          <a:xfrm>
            <a:off x="5469188" y="5957848"/>
            <a:ext cx="6839935" cy="425998"/>
          </a:xfrm>
          <a:prstGeom prst="rect">
            <a:avLst/>
          </a:prstGeom>
          <a:noFill/>
        </p:spPr>
        <p:txBody>
          <a:bodyPr wrap="square" lIns="186521" tIns="149217" rIns="186521" bIns="149217" rtlCol="0">
            <a:spAutoFit/>
          </a:bodyPr>
          <a:lstStyle/>
          <a:p>
            <a:pPr marL="0" marR="0" lvl="0" indent="0" algn="l" defTabSz="914400" rtl="0" eaLnBrk="1" fontAlgn="auto" latinLnBrk="0" hangingPunct="1">
              <a:lnSpc>
                <a:spcPct val="90000"/>
              </a:lnSpc>
              <a:spcBef>
                <a:spcPts val="0"/>
              </a:spcBef>
              <a:spcAft>
                <a:spcPts val="612"/>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Light"/>
                <a:ea typeface="+mn-ea"/>
                <a:cs typeface="+mn-cs"/>
              </a:rPr>
              <a:t>*IDC study “The Business Value and TCO Advantage of Apache Hadoop in the Cloud with Microsoft Azure HDInsight”</a:t>
            </a:r>
          </a:p>
        </p:txBody>
      </p:sp>
      <p:sp>
        <p:nvSpPr>
          <p:cNvPr id="8" name="Freeform 7"/>
          <p:cNvSpPr/>
          <p:nvPr/>
        </p:nvSpPr>
        <p:spPr>
          <a:xfrm>
            <a:off x="3411298" y="4771495"/>
            <a:ext cx="1500827" cy="1077646"/>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66A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48346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r>
              <a:rPr lang="en-US" sz="3600" dirty="0"/>
              <a:t>Choose a foundation that enables you to…</a:t>
            </a:r>
          </a:p>
        </p:txBody>
      </p:sp>
      <p:sp>
        <p:nvSpPr>
          <p:cNvPr id="9" name="Freeform: Shape 8">
            <a:extLst>
              <a:ext uri="{FF2B5EF4-FFF2-40B4-BE49-F238E27FC236}">
                <a16:creationId xmlns:a16="http://schemas.microsoft.com/office/drawing/2014/main" id="{55F75513-F8FC-4AA0-A804-F53367F39CAD}"/>
              </a:ext>
            </a:extLst>
          </p:cNvPr>
          <p:cNvSpPr>
            <a:spLocks/>
          </p:cNvSpPr>
          <p:nvPr/>
        </p:nvSpPr>
        <p:spPr bwMode="auto">
          <a:xfrm>
            <a:off x="7935036" y="2161863"/>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0" name="Freeform: Shape 9">
            <a:extLst>
              <a:ext uri="{FF2B5EF4-FFF2-40B4-BE49-F238E27FC236}">
                <a16:creationId xmlns:a16="http://schemas.microsoft.com/office/drawing/2014/main" id="{8A8B04DE-991A-4C05-A3E5-B87C57A8B9C6}"/>
              </a:ext>
            </a:extLst>
          </p:cNvPr>
          <p:cNvSpPr>
            <a:spLocks/>
          </p:cNvSpPr>
          <p:nvPr/>
        </p:nvSpPr>
        <p:spPr bwMode="auto">
          <a:xfrm>
            <a:off x="4196517" y="2161863"/>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0845A55B-D168-4D06-9598-E93C5FADC973}"/>
              </a:ext>
            </a:extLst>
          </p:cNvPr>
          <p:cNvSpPr>
            <a:spLocks/>
          </p:cNvSpPr>
          <p:nvPr/>
        </p:nvSpPr>
        <p:spPr bwMode="auto">
          <a:xfrm>
            <a:off x="458000" y="2161863"/>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chemeClr val="bg1"/>
            </a:solidFill>
            <a:headEnd type="none" w="med" len="med"/>
            <a:tailEnd type="none" w="med" len="med"/>
          </a:ln>
          <a:effectLst>
            <a:outerShdw dist="25400" dir="5400000" algn="t" rotWithShape="0">
              <a:schemeClr val="bg1">
                <a:lumMod val="9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225"/>
            <a:endParaRPr lang="en-IN" i="1" dirty="0">
              <a:solidFill>
                <a:srgbClr val="0078D7"/>
              </a:solidFill>
              <a:latin typeface="Segoe UI Semibold" panose="020B0702040204020203"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98CD05D9-C6DE-4786-A65D-24DC44E281E5}"/>
              </a:ext>
            </a:extLst>
          </p:cNvPr>
          <p:cNvSpPr>
            <a:spLocks/>
          </p:cNvSpPr>
          <p:nvPr/>
        </p:nvSpPr>
        <p:spPr bwMode="auto">
          <a:xfrm>
            <a:off x="7935036" y="1881144"/>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D2B59"/>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914225"/>
            <a:r>
              <a:rPr lang="en-IN" sz="2800" dirty="0">
                <a:solidFill>
                  <a:srgbClr val="002050"/>
                </a:solidFill>
                <a:latin typeface="Segoe UI Semibold" panose="020B0702040204020203" pitchFamily="34" charset="0"/>
                <a:cs typeface="Segoe UI Semibold" panose="020B0702040204020203" pitchFamily="34" charset="0"/>
              </a:rPr>
              <a:t>Scale without limits as your business changes</a:t>
            </a:r>
          </a:p>
        </p:txBody>
      </p:sp>
      <p:sp>
        <p:nvSpPr>
          <p:cNvPr id="18" name="Freeform: Shape 17">
            <a:extLst>
              <a:ext uri="{FF2B5EF4-FFF2-40B4-BE49-F238E27FC236}">
                <a16:creationId xmlns:a16="http://schemas.microsoft.com/office/drawing/2014/main" id="{7C84406C-8F34-4C6F-8C73-38BE95B5EE28}"/>
              </a:ext>
            </a:extLst>
          </p:cNvPr>
          <p:cNvSpPr>
            <a:spLocks/>
          </p:cNvSpPr>
          <p:nvPr/>
        </p:nvSpPr>
        <p:spPr bwMode="auto">
          <a:xfrm>
            <a:off x="4196517" y="1881144"/>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D2B59"/>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914225"/>
            <a:r>
              <a:rPr lang="en-IN" sz="2800" dirty="0">
                <a:solidFill>
                  <a:srgbClr val="002050"/>
                </a:solidFill>
                <a:latin typeface="Segoe UI Semibold" panose="020B0702040204020203" pitchFamily="34" charset="0"/>
                <a:cs typeface="Segoe UI Semibold" panose="020B0702040204020203" pitchFamily="34" charset="0"/>
              </a:rPr>
              <a:t>Deploy in the topology of your choice</a:t>
            </a:r>
          </a:p>
        </p:txBody>
      </p:sp>
      <p:sp>
        <p:nvSpPr>
          <p:cNvPr id="19" name="Freeform: Shape 18">
            <a:extLst>
              <a:ext uri="{FF2B5EF4-FFF2-40B4-BE49-F238E27FC236}">
                <a16:creationId xmlns:a16="http://schemas.microsoft.com/office/drawing/2014/main" id="{AAF4E4F0-AC56-4240-9649-FACEA85F56EE}"/>
              </a:ext>
            </a:extLst>
          </p:cNvPr>
          <p:cNvSpPr>
            <a:spLocks/>
          </p:cNvSpPr>
          <p:nvPr/>
        </p:nvSpPr>
        <p:spPr bwMode="auto">
          <a:xfrm>
            <a:off x="458000" y="1881144"/>
            <a:ext cx="3549228" cy="3943587"/>
          </a:xfrm>
          <a:custGeom>
            <a:avLst/>
            <a:gdLst>
              <a:gd name="connsiteX0" fmla="*/ 393151 w 786301"/>
              <a:gd name="connsiteY0" fmla="*/ 0 h 912112"/>
              <a:gd name="connsiteX1" fmla="*/ 786301 w 786301"/>
              <a:gd name="connsiteY1" fmla="*/ 196575 h 912112"/>
              <a:gd name="connsiteX2" fmla="*/ 786301 w 786301"/>
              <a:gd name="connsiteY2" fmla="*/ 715537 h 912112"/>
              <a:gd name="connsiteX3" fmla="*/ 393151 w 786301"/>
              <a:gd name="connsiteY3" fmla="*/ 912112 h 912112"/>
              <a:gd name="connsiteX4" fmla="*/ 0 w 786301"/>
              <a:gd name="connsiteY4" fmla="*/ 715537 h 912112"/>
              <a:gd name="connsiteX5" fmla="*/ 0 w 786301"/>
              <a:gd name="connsiteY5" fmla="*/ 196575 h 9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6301" h="912112">
                <a:moveTo>
                  <a:pt x="393151" y="0"/>
                </a:moveTo>
                <a:lnTo>
                  <a:pt x="786301" y="196575"/>
                </a:lnTo>
                <a:lnTo>
                  <a:pt x="786301" y="715537"/>
                </a:lnTo>
                <a:lnTo>
                  <a:pt x="393151" y="912112"/>
                </a:lnTo>
                <a:lnTo>
                  <a:pt x="0" y="715537"/>
                </a:lnTo>
                <a:lnTo>
                  <a:pt x="0" y="196575"/>
                </a:lnTo>
                <a:close/>
              </a:path>
            </a:pathLst>
          </a:custGeom>
          <a:solidFill>
            <a:srgbClr val="E6E6E6"/>
          </a:solidFill>
          <a:ln>
            <a:solidFill>
              <a:srgbClr val="0D2B59"/>
            </a:solidFill>
            <a:headEnd type="none" w="med" len="med"/>
            <a:tailEnd type="none" w="med" len="med"/>
          </a:ln>
          <a:effectLst>
            <a:innerShdw blurRad="50800">
              <a:schemeClr val="accent3">
                <a:lumMod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914225"/>
            <a:r>
              <a:rPr lang="en-US" sz="2800" dirty="0">
                <a:solidFill>
                  <a:srgbClr val="002050"/>
                </a:solidFill>
                <a:latin typeface="Segoe UI Semibold" panose="020B0702040204020203" pitchFamily="34" charset="0"/>
                <a:cs typeface="Segoe UI Semibold" panose="020B0702040204020203" pitchFamily="34" charset="0"/>
              </a:rPr>
              <a:t>Use the technology that best meets your needs</a:t>
            </a:r>
            <a:endParaRPr lang="en-IN" sz="2800" dirty="0">
              <a:solidFill>
                <a:srgbClr val="002050"/>
              </a:solidFill>
              <a:latin typeface="Segoe UI Semibold" panose="020B0702040204020203" pitchFamily="34" charset="0"/>
              <a:cs typeface="Segoe UI Semibold" panose="020B0702040204020203" pitchFamily="34" charset="0"/>
            </a:endParaRPr>
          </a:p>
        </p:txBody>
      </p:sp>
      <p:grpSp>
        <p:nvGrpSpPr>
          <p:cNvPr id="20" name="Group 19">
            <a:extLst>
              <a:ext uri="{FF2B5EF4-FFF2-40B4-BE49-F238E27FC236}">
                <a16:creationId xmlns:a16="http://schemas.microsoft.com/office/drawing/2014/main" id="{0E786583-772D-4EEA-A40E-7B44D7AB98CC}"/>
              </a:ext>
            </a:extLst>
          </p:cNvPr>
          <p:cNvGrpSpPr/>
          <p:nvPr/>
        </p:nvGrpSpPr>
        <p:grpSpPr>
          <a:xfrm>
            <a:off x="10398528" y="6472490"/>
            <a:ext cx="1111567" cy="287039"/>
            <a:chOff x="613751" y="5469247"/>
            <a:chExt cx="11507941" cy="2971693"/>
          </a:xfrm>
        </p:grpSpPr>
        <p:grpSp>
          <p:nvGrpSpPr>
            <p:cNvPr id="21" name="Group 20">
              <a:extLst>
                <a:ext uri="{FF2B5EF4-FFF2-40B4-BE49-F238E27FC236}">
                  <a16:creationId xmlns:a16="http://schemas.microsoft.com/office/drawing/2014/main" id="{71023C77-D73A-4CF4-A78B-FF8D3B9A6DD3}"/>
                </a:ext>
              </a:extLst>
            </p:cNvPr>
            <p:cNvGrpSpPr/>
            <p:nvPr/>
          </p:nvGrpSpPr>
          <p:grpSpPr>
            <a:xfrm>
              <a:off x="613751" y="5469247"/>
              <a:ext cx="3141000" cy="2971693"/>
              <a:chOff x="461351" y="2167979"/>
              <a:chExt cx="3141000" cy="2971693"/>
            </a:xfrm>
          </p:grpSpPr>
          <p:sp>
            <p:nvSpPr>
              <p:cNvPr id="28" name="Cube 27">
                <a:extLst>
                  <a:ext uri="{FF2B5EF4-FFF2-40B4-BE49-F238E27FC236}">
                    <a16:creationId xmlns:a16="http://schemas.microsoft.com/office/drawing/2014/main" id="{56AA7659-5440-4D03-8791-12F154C5A1B4}"/>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9" name="TextBox 28">
                <a:extLst>
                  <a:ext uri="{FF2B5EF4-FFF2-40B4-BE49-F238E27FC236}">
                    <a16:creationId xmlns:a16="http://schemas.microsoft.com/office/drawing/2014/main" id="{A3AF3F00-614D-4CA0-934C-0BDFC32DB403}"/>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22" name="Cube 21">
              <a:extLst>
                <a:ext uri="{FF2B5EF4-FFF2-40B4-BE49-F238E27FC236}">
                  <a16:creationId xmlns:a16="http://schemas.microsoft.com/office/drawing/2014/main" id="{D6DB5369-1896-4E8B-9DC2-B866DCDA698E}"/>
                </a:ext>
              </a:extLst>
            </p:cNvPr>
            <p:cNvSpPr/>
            <p:nvPr/>
          </p:nvSpPr>
          <p:spPr bwMode="auto">
            <a:xfrm>
              <a:off x="3402730"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3" name="TextBox 22">
              <a:extLst>
                <a:ext uri="{FF2B5EF4-FFF2-40B4-BE49-F238E27FC236}">
                  <a16:creationId xmlns:a16="http://schemas.microsoft.com/office/drawing/2014/main" id="{5AB8D85C-E9D7-4063-943C-97266EAC3DB2}"/>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24" name="Cube 23">
              <a:extLst>
                <a:ext uri="{FF2B5EF4-FFF2-40B4-BE49-F238E27FC236}">
                  <a16:creationId xmlns:a16="http://schemas.microsoft.com/office/drawing/2014/main" id="{97DB2D85-97D8-4660-89E6-DC11BD826DCA}"/>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5" name="TextBox 24">
              <a:extLst>
                <a:ext uri="{FF2B5EF4-FFF2-40B4-BE49-F238E27FC236}">
                  <a16:creationId xmlns:a16="http://schemas.microsoft.com/office/drawing/2014/main" id="{3F403433-E40D-453D-A4D7-8B2D0923984C}"/>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26" name="Cube 25">
              <a:extLst>
                <a:ext uri="{FF2B5EF4-FFF2-40B4-BE49-F238E27FC236}">
                  <a16:creationId xmlns:a16="http://schemas.microsoft.com/office/drawing/2014/main" id="{F6E4B050-0FD3-4F9F-8033-9ACE228ACE07}"/>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7" name="TextBox 26">
              <a:extLst>
                <a:ext uri="{FF2B5EF4-FFF2-40B4-BE49-F238E27FC236}">
                  <a16:creationId xmlns:a16="http://schemas.microsoft.com/office/drawing/2014/main" id="{1442A7F3-F6B8-4BA0-8D41-4D31E5B12BB7}"/>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
        <p:nvSpPr>
          <p:cNvPr id="3" name="Rectangle 2">
            <a:extLst>
              <a:ext uri="{FF2B5EF4-FFF2-40B4-BE49-F238E27FC236}">
                <a16:creationId xmlns:a16="http://schemas.microsoft.com/office/drawing/2014/main" id="{7DCCF84E-D66C-4316-8178-5270D4C60E8B}"/>
              </a:ext>
            </a:extLst>
          </p:cNvPr>
          <p:cNvSpPr/>
          <p:nvPr/>
        </p:nvSpPr>
        <p:spPr>
          <a:xfrm>
            <a:off x="5791200" y="6396727"/>
            <a:ext cx="4506686" cy="369332"/>
          </a:xfrm>
          <a:prstGeom prst="rect">
            <a:avLst/>
          </a:prstGeom>
        </p:spPr>
        <p:txBody>
          <a:bodyPr wrap="square">
            <a:spAutoFit/>
          </a:bodyPr>
          <a:lstStyle/>
          <a:p>
            <a:pPr algn="r" defTabSz="914225">
              <a:spcAft>
                <a:spcPts val="600"/>
              </a:spcAft>
            </a:pPr>
            <a:r>
              <a:rPr lang="en-US" dirty="0">
                <a:solidFill>
                  <a:schemeClr val="bg1"/>
                </a:solidFill>
                <a:cs typeface="Segoe UI Semibold" panose="020B0702040204020203" pitchFamily="34" charset="0"/>
              </a:rPr>
              <a:t>What do I need to get started?</a:t>
            </a:r>
          </a:p>
        </p:txBody>
      </p:sp>
    </p:spTree>
    <p:extLst>
      <p:ext uri="{BB962C8B-B14F-4D97-AF65-F5344CB8AC3E}">
        <p14:creationId xmlns:p14="http://schemas.microsoft.com/office/powerpoint/2010/main" val="252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11606" cy="26314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Azure </a:t>
            </a:r>
            <a:b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 Lake Store</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 No limits Data Lake that powers Big Data Analytics</a:t>
            </a:r>
          </a:p>
        </p:txBody>
      </p:sp>
      <p:sp>
        <p:nvSpPr>
          <p:cNvPr id="4" name="TextBox 3"/>
          <p:cNvSpPr txBox="1"/>
          <p:nvPr/>
        </p:nvSpPr>
        <p:spPr>
          <a:xfrm>
            <a:off x="5445840" y="1179703"/>
            <a:ext cx="6948398" cy="440428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Petabyte size files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and</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Trillions of objects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Scalable throughput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for</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massively parallel analytics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HDFS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for the cloud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Always encrypted, role-based security &amp; auditing</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Enterprise-grade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support</a:t>
            </a:r>
          </a:p>
          <a:p>
            <a:pPr marL="0" marR="0" lvl="0" indent="0" algn="l" defTabSz="914367" rtl="0" eaLnBrk="1" fontAlgn="auto" latinLnBrk="0" hangingPunct="1">
              <a:lnSpc>
                <a:spcPct val="100000"/>
              </a:lnSpc>
              <a:spcBef>
                <a:spcPts val="0"/>
              </a:spcBef>
              <a:spcAft>
                <a:spcPts val="180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p:cNvGrpSpPr/>
          <p:nvPr/>
        </p:nvGrpSpPr>
        <p:grpSpPr>
          <a:xfrm>
            <a:off x="3540320" y="4773911"/>
            <a:ext cx="1380055" cy="1064944"/>
            <a:chOff x="2148168" y="3425172"/>
            <a:chExt cx="2573338" cy="2016125"/>
          </a:xfrm>
        </p:grpSpPr>
        <p:sp>
          <p:nvSpPr>
            <p:cNvPr id="1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003C6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66AEE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487860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5379719" cy="63325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9" name="Straight Connector 8"/>
          <p:cNvCxnSpPr/>
          <p:nvPr/>
        </p:nvCxnSpPr>
        <p:spPr>
          <a:xfrm flipH="1">
            <a:off x="0" y="6332053"/>
            <a:ext cx="537972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0459" y="511828"/>
            <a:ext cx="4939260" cy="290848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Azure </a:t>
            </a:r>
            <a:b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Data Lake Analytics</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 No limits Analytics Job Service to power intelligent action</a:t>
            </a:r>
          </a:p>
        </p:txBody>
      </p:sp>
      <p:grpSp>
        <p:nvGrpSpPr>
          <p:cNvPr id="11" name="Group 10"/>
          <p:cNvGrpSpPr/>
          <p:nvPr/>
        </p:nvGrpSpPr>
        <p:grpSpPr>
          <a:xfrm>
            <a:off x="3698680" y="4812335"/>
            <a:ext cx="1003972" cy="965983"/>
            <a:chOff x="7780975" y="2716621"/>
            <a:chExt cx="2249434" cy="2174034"/>
          </a:xfrm>
        </p:grpSpPr>
        <p:sp>
          <p:nvSpPr>
            <p:cNvPr id="15" name="Rounded Rectangle 14"/>
            <p:cNvSpPr/>
            <p:nvPr/>
          </p:nvSpPr>
          <p:spPr bwMode="auto">
            <a:xfrm rot="1534581">
              <a:off x="7912418" y="2810683"/>
              <a:ext cx="1106050" cy="1915651"/>
            </a:xfrm>
            <a:prstGeom prst="roundRect">
              <a:avLst>
                <a:gd name="adj" fmla="val 8841"/>
              </a:avLst>
            </a:prstGeom>
            <a:solidFill>
              <a:srgbClr val="7A7A7A"/>
            </a:solidFill>
            <a:ln w="152400">
              <a:solidFill>
                <a:srgbClr val="004E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ounded Rectangle 15"/>
            <p:cNvSpPr/>
            <p:nvPr/>
          </p:nvSpPr>
          <p:spPr bwMode="auto">
            <a:xfrm rot="1534581">
              <a:off x="7954206" y="2845813"/>
              <a:ext cx="2051040" cy="1915650"/>
            </a:xfrm>
            <a:prstGeom prst="roundRect">
              <a:avLst>
                <a:gd name="adj" fmla="val 8841"/>
              </a:avLst>
            </a:prstGeom>
            <a:solidFill>
              <a:srgbClr val="003C6C"/>
            </a:solidFill>
            <a:ln w="152400">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ounded Rectangle 16"/>
            <p:cNvSpPr/>
            <p:nvPr/>
          </p:nvSpPr>
          <p:spPr bwMode="auto">
            <a:xfrm>
              <a:off x="7780975" y="2716621"/>
              <a:ext cx="2249434" cy="2174034"/>
            </a:xfrm>
            <a:prstGeom prst="roundRect">
              <a:avLst>
                <a:gd name="adj" fmla="val 8841"/>
              </a:avLst>
            </a:prstGeom>
            <a:solidFill>
              <a:srgbClr val="66AEE7"/>
            </a:solidFill>
            <a:ln w="152400">
              <a:solidFill>
                <a:srgbClr val="2A8E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Freeform 17"/>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 name="TextBox 18"/>
          <p:cNvSpPr txBox="1"/>
          <p:nvPr/>
        </p:nvSpPr>
        <p:spPr>
          <a:xfrm>
            <a:off x="5660019" y="855039"/>
            <a:ext cx="6531981" cy="477361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Start in seconds, scale instantly, pay per job</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Develop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massively parallel programs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with simplicity</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Debug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and</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optimize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your big data programs </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with ease</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Virtualize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your analytics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Enterprise-grade security, auditing </a:t>
            </a:r>
            <a:r>
              <a:rPr kumimoji="0" lang="en-US" sz="2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and</a:t>
            </a: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support</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Tree>
    <p:extLst>
      <p:ext uri="{BB962C8B-B14F-4D97-AF65-F5344CB8AC3E}">
        <p14:creationId xmlns:p14="http://schemas.microsoft.com/office/powerpoint/2010/main" val="3500128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for administrators to spin up quickly</a:t>
            </a:r>
          </a:p>
        </p:txBody>
      </p:sp>
      <p:sp>
        <p:nvSpPr>
          <p:cNvPr id="4" name="Text Placeholder 3"/>
          <p:cNvSpPr>
            <a:spLocks noGrp="1"/>
          </p:cNvSpPr>
          <p:nvPr>
            <p:ph type="body" sz="quarter" idx="10"/>
          </p:nvPr>
        </p:nvSpPr>
        <p:spPr>
          <a:xfrm>
            <a:off x="6613913" y="933098"/>
            <a:ext cx="4756452" cy="3979551"/>
          </a:xfrm>
        </p:spPr>
        <p:txBody>
          <a:bodyPr/>
          <a:lstStyle/>
          <a:p>
            <a:pPr>
              <a:spcBef>
                <a:spcPts val="0"/>
              </a:spcBef>
              <a:spcAft>
                <a:spcPts val="1800"/>
              </a:spcAft>
            </a:pPr>
            <a:r>
              <a:rPr lang="en-US" dirty="0"/>
              <a:t>Deploy big data projects </a:t>
            </a:r>
            <a:br>
              <a:rPr lang="en-US" dirty="0"/>
            </a:br>
            <a:r>
              <a:rPr lang="en-US" dirty="0"/>
              <a:t>in minutes</a:t>
            </a:r>
          </a:p>
          <a:p>
            <a:pPr>
              <a:spcBef>
                <a:spcPts val="0"/>
              </a:spcBef>
              <a:spcAft>
                <a:spcPts val="1800"/>
              </a:spcAft>
            </a:pPr>
            <a:r>
              <a:rPr lang="en-US" dirty="0"/>
              <a:t>No hardware to install, tune, configure or deploy</a:t>
            </a:r>
          </a:p>
          <a:p>
            <a:pPr>
              <a:spcBef>
                <a:spcPts val="0"/>
              </a:spcBef>
              <a:spcAft>
                <a:spcPts val="1800"/>
              </a:spcAft>
            </a:pPr>
            <a:r>
              <a:rPr lang="en-US" dirty="0"/>
              <a:t>No infrastructure or software to manage</a:t>
            </a:r>
          </a:p>
          <a:p>
            <a:pPr>
              <a:spcBef>
                <a:spcPts val="0"/>
              </a:spcBef>
              <a:spcAft>
                <a:spcPts val="1800"/>
              </a:spcAft>
            </a:pPr>
            <a:r>
              <a:rPr lang="en-US" dirty="0"/>
              <a:t>Scale to tens to thousands of machines instantly</a:t>
            </a:r>
          </a:p>
        </p:txBody>
      </p:sp>
      <p:grpSp>
        <p:nvGrpSpPr>
          <p:cNvPr id="3" name="Group 2"/>
          <p:cNvGrpSpPr/>
          <p:nvPr/>
        </p:nvGrpSpPr>
        <p:grpSpPr>
          <a:xfrm>
            <a:off x="632321" y="3204376"/>
            <a:ext cx="4018784" cy="2490103"/>
            <a:chOff x="1260474" y="3373322"/>
            <a:chExt cx="3065992" cy="1899738"/>
          </a:xfrm>
        </p:grpSpPr>
        <p:sp>
          <p:nvSpPr>
            <p:cNvPr id="6" name="Freeform 30"/>
            <p:cNvSpPr>
              <a:spLocks/>
            </p:cNvSpPr>
            <p:nvPr/>
          </p:nvSpPr>
          <p:spPr bwMode="auto">
            <a:xfrm>
              <a:off x="1260474" y="3373322"/>
              <a:ext cx="3065992" cy="1899738"/>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4"/>
            <p:cNvSpPr/>
            <p:nvPr/>
          </p:nvSpPr>
          <p:spPr bwMode="auto">
            <a:xfrm>
              <a:off x="2305050" y="3736521"/>
              <a:ext cx="378279" cy="283029"/>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86"/>
            <p:cNvSpPr/>
            <p:nvPr/>
          </p:nvSpPr>
          <p:spPr bwMode="auto">
            <a:xfrm rot="10800000">
              <a:off x="3126105" y="4687505"/>
              <a:ext cx="378279" cy="283029"/>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87"/>
            <p:cNvSpPr/>
            <p:nvPr/>
          </p:nvSpPr>
          <p:spPr bwMode="auto">
            <a:xfrm rot="16200000">
              <a:off x="2337933" y="4630657"/>
              <a:ext cx="297369" cy="382383"/>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88"/>
            <p:cNvSpPr/>
            <p:nvPr/>
          </p:nvSpPr>
          <p:spPr bwMode="auto">
            <a:xfrm rot="5400000">
              <a:off x="3190987" y="3681003"/>
              <a:ext cx="286799" cy="382383"/>
            </a:xfrm>
            <a:custGeom>
              <a:avLst/>
              <a:gdLst>
                <a:gd name="connsiteX0" fmla="*/ 0 w 669471"/>
                <a:gd name="connsiteY0" fmla="*/ 283029 h 283029"/>
                <a:gd name="connsiteX1" fmla="*/ 378279 w 669471"/>
                <a:gd name="connsiteY1" fmla="*/ 0 h 283029"/>
                <a:gd name="connsiteX2" fmla="*/ 669471 w 669471"/>
                <a:gd name="connsiteY2" fmla="*/ 43543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 name="connsiteX0" fmla="*/ 0 w 378279"/>
                <a:gd name="connsiteY0" fmla="*/ 283029 h 283029"/>
                <a:gd name="connsiteX1" fmla="*/ 378279 w 378279"/>
                <a:gd name="connsiteY1" fmla="*/ 0 h 283029"/>
              </a:gdLst>
              <a:ahLst/>
              <a:cxnLst>
                <a:cxn ang="0">
                  <a:pos x="connsiteX0" y="connsiteY0"/>
                </a:cxn>
                <a:cxn ang="0">
                  <a:pos x="connsiteX1" y="connsiteY1"/>
                </a:cxn>
              </a:cxnLst>
              <a:rect l="l" t="t" r="r" b="b"/>
              <a:pathLst>
                <a:path w="378279" h="283029">
                  <a:moveTo>
                    <a:pt x="0" y="283029"/>
                  </a:moveTo>
                  <a:cubicBezTo>
                    <a:pt x="906" y="112486"/>
                    <a:pt x="132442" y="9979"/>
                    <a:pt x="378279" y="0"/>
                  </a:cubicBezTo>
                </a:path>
              </a:pathLst>
            </a:custGeom>
            <a:noFill/>
            <a:ln w="19050">
              <a:solidFill>
                <a:schemeClr val="accent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p:cNvGrpSpPr/>
            <p:nvPr/>
          </p:nvGrpSpPr>
          <p:grpSpPr>
            <a:xfrm>
              <a:off x="2084814" y="4114785"/>
              <a:ext cx="375512" cy="465984"/>
              <a:chOff x="9608629" y="1646827"/>
              <a:chExt cx="375512" cy="465984"/>
            </a:xfrm>
            <a:solidFill>
              <a:srgbClr val="00BCF2"/>
            </a:solidFill>
          </p:grpSpPr>
          <p:sp>
            <p:nvSpPr>
              <p:cNvPr id="91" name="Freeform 90"/>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91"/>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3" name="Group 92"/>
            <p:cNvGrpSpPr/>
            <p:nvPr/>
          </p:nvGrpSpPr>
          <p:grpSpPr>
            <a:xfrm>
              <a:off x="3337822" y="4114785"/>
              <a:ext cx="375512" cy="465984"/>
              <a:chOff x="9608629" y="1646827"/>
              <a:chExt cx="375512" cy="465984"/>
            </a:xfrm>
            <a:solidFill>
              <a:srgbClr val="00BCF2"/>
            </a:solidFill>
          </p:grpSpPr>
          <p:sp>
            <p:nvSpPr>
              <p:cNvPr id="94" name="Freeform 93"/>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94"/>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6" name="Group 95"/>
            <p:cNvGrpSpPr/>
            <p:nvPr/>
          </p:nvGrpSpPr>
          <p:grpSpPr>
            <a:xfrm>
              <a:off x="2719852" y="3493369"/>
              <a:ext cx="375512" cy="465984"/>
              <a:chOff x="9608629" y="1646827"/>
              <a:chExt cx="375512" cy="465984"/>
            </a:xfrm>
            <a:solidFill>
              <a:srgbClr val="00BCF2"/>
            </a:solidFill>
          </p:grpSpPr>
          <p:sp>
            <p:nvSpPr>
              <p:cNvPr id="97" name="Freeform 96"/>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97"/>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9" name="Group 98"/>
            <p:cNvGrpSpPr/>
            <p:nvPr/>
          </p:nvGrpSpPr>
          <p:grpSpPr>
            <a:xfrm>
              <a:off x="2719852" y="4723835"/>
              <a:ext cx="375512" cy="465984"/>
              <a:chOff x="9608629" y="1646827"/>
              <a:chExt cx="375512" cy="465984"/>
            </a:xfrm>
            <a:solidFill>
              <a:srgbClr val="00BCF2"/>
            </a:solidFill>
          </p:grpSpPr>
          <p:sp>
            <p:nvSpPr>
              <p:cNvPr id="100" name="Freeform 99"/>
              <p:cNvSpPr>
                <a:spLocks/>
              </p:cNvSpPr>
              <p:nvPr/>
            </p:nvSpPr>
            <p:spPr bwMode="auto">
              <a:xfrm>
                <a:off x="9608629" y="1725004"/>
                <a:ext cx="375512" cy="83447"/>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00"/>
              <p:cNvSpPr>
                <a:spLocks noEditPoints="1"/>
              </p:cNvSpPr>
              <p:nvPr/>
            </p:nvSpPr>
            <p:spPr bwMode="auto">
              <a:xfrm>
                <a:off x="9608629" y="1646827"/>
                <a:ext cx="375512" cy="465984"/>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6858300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539112" cy="2200893"/>
          </a:xfrm>
        </p:spPr>
        <p:txBody>
          <a:bodyPr/>
          <a:lstStyle/>
          <a:p>
            <a:r>
              <a:rPr lang="en-US" dirty="0"/>
              <a:t>Recognized by top analysts</a:t>
            </a:r>
          </a:p>
        </p:txBody>
      </p:sp>
      <p:sp>
        <p:nvSpPr>
          <p:cNvPr id="4" name="Text Placeholder 3"/>
          <p:cNvSpPr>
            <a:spLocks noGrp="1"/>
          </p:cNvSpPr>
          <p:nvPr>
            <p:ph type="body" sz="quarter" idx="10"/>
          </p:nvPr>
        </p:nvSpPr>
        <p:spPr>
          <a:xfrm>
            <a:off x="6613913" y="933098"/>
            <a:ext cx="5400508" cy="3748719"/>
          </a:xfrm>
        </p:spPr>
        <p:txBody>
          <a:bodyPr/>
          <a:lstStyle/>
          <a:p>
            <a:pPr marL="0" indent="0">
              <a:spcBef>
                <a:spcPts val="0"/>
              </a:spcBef>
              <a:spcAft>
                <a:spcPts val="1800"/>
              </a:spcAft>
              <a:buNone/>
            </a:pPr>
            <a:r>
              <a:rPr lang="en-US" dirty="0">
                <a:solidFill>
                  <a:srgbClr val="0078D7"/>
                </a:solidFill>
              </a:rPr>
              <a:t>Forrester Wave for Big Data Hadoop Cloud</a:t>
            </a:r>
          </a:p>
          <a:p>
            <a:pPr>
              <a:spcBef>
                <a:spcPts val="0"/>
              </a:spcBef>
              <a:spcAft>
                <a:spcPts val="1800"/>
              </a:spcAft>
            </a:pPr>
            <a:r>
              <a:rPr lang="en-US" dirty="0"/>
              <a:t>Named industry leader by Forrester with the most comprehensive, scalable, and integrated platforms*</a:t>
            </a:r>
          </a:p>
          <a:p>
            <a:pPr>
              <a:spcBef>
                <a:spcPts val="0"/>
              </a:spcBef>
              <a:spcAft>
                <a:spcPts val="1800"/>
              </a:spcAft>
            </a:pPr>
            <a:r>
              <a:rPr lang="en-US" dirty="0"/>
              <a:t>Recognized for its cloud-first strategy that is paying off*</a:t>
            </a:r>
          </a:p>
        </p:txBody>
      </p:sp>
      <p:sp>
        <p:nvSpPr>
          <p:cNvPr id="5" name="Rectangle 4"/>
          <p:cNvSpPr/>
          <p:nvPr/>
        </p:nvSpPr>
        <p:spPr>
          <a:xfrm>
            <a:off x="6351520" y="6036651"/>
            <a:ext cx="3778442" cy="21698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12"/>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*The Forrester </a:t>
            </a:r>
            <a:r>
              <a:rPr kumimoji="0" lang="en-US" sz="900" b="0" i="0" u="none" strike="noStrike" kern="1200" cap="none" spc="0" normalizeH="0" baseline="0" noProof="0" dirty="0" err="1">
                <a:ln>
                  <a:noFill/>
                </a:ln>
                <a:solidFill>
                  <a:srgbClr val="505050"/>
                </a:solidFill>
                <a:effectLst/>
                <a:uLnTx/>
                <a:uFillTx/>
                <a:latin typeface="Segoe UI"/>
                <a:ea typeface="+mn-ea"/>
                <a:cs typeface="+mn-cs"/>
              </a:rPr>
              <a:t>WaveTM</a:t>
            </a:r>
            <a:r>
              <a:rPr kumimoji="0" lang="en-US" sz="900" b="0" i="0" u="none" strike="noStrike" kern="1200" cap="none" spc="0" normalizeH="0" baseline="0" noProof="0" dirty="0">
                <a:ln>
                  <a:noFill/>
                </a:ln>
                <a:solidFill>
                  <a:srgbClr val="505050"/>
                </a:solidFill>
                <a:effectLst/>
                <a:uLnTx/>
                <a:uFillTx/>
                <a:latin typeface="Segoe UI"/>
                <a:ea typeface="+mn-ea"/>
                <a:cs typeface="+mn-cs"/>
              </a:rPr>
              <a:t>: Big Data Hadoop Cloud Solutions, Q2 2016.</a:t>
            </a:r>
          </a:p>
        </p:txBody>
      </p:sp>
      <p:grpSp>
        <p:nvGrpSpPr>
          <p:cNvPr id="6" name="Group 5"/>
          <p:cNvGrpSpPr/>
          <p:nvPr/>
        </p:nvGrpSpPr>
        <p:grpSpPr>
          <a:xfrm>
            <a:off x="460869" y="882869"/>
            <a:ext cx="5435434" cy="5407572"/>
            <a:chOff x="1571988" y="3215811"/>
            <a:chExt cx="2858223" cy="2853912"/>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71988" y="3215811"/>
              <a:ext cx="2858223" cy="2853912"/>
            </a:xfrm>
            <a:prstGeom prst="rect">
              <a:avLst/>
            </a:prstGeom>
            <a:ln>
              <a:noFill/>
            </a:ln>
            <a:effectLst/>
          </p:spPr>
        </p:pic>
        <p:sp>
          <p:nvSpPr>
            <p:cNvPr id="8" name="Rectangle 7"/>
            <p:cNvSpPr/>
            <p:nvPr/>
          </p:nvSpPr>
          <p:spPr bwMode="auto">
            <a:xfrm>
              <a:off x="3631725" y="3526471"/>
              <a:ext cx="573288" cy="178106"/>
            </a:xfrm>
            <a:prstGeom prst="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126078" y="-322360"/>
            <a:ext cx="2300635" cy="1725476"/>
          </a:xfrm>
          <a:prstGeom prst="rect">
            <a:avLst/>
          </a:prstGeom>
        </p:spPr>
      </p:pic>
    </p:spTree>
    <p:extLst>
      <p:ext uri="{BB962C8B-B14F-4D97-AF65-F5344CB8AC3E}">
        <p14:creationId xmlns:p14="http://schemas.microsoft.com/office/powerpoint/2010/main" val="18670814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started now</a:t>
            </a:r>
            <a:endParaRPr lang="en-US" dirty="0"/>
          </a:p>
        </p:txBody>
      </p:sp>
      <p:pic>
        <p:nvPicPr>
          <p:cNvPr id="29" name="Picture 28"/>
          <p:cNvPicPr>
            <a:picLocks noChangeAspect="1"/>
          </p:cNvPicPr>
          <p:nvPr/>
        </p:nvPicPr>
        <p:blipFill rotWithShape="1">
          <a:blip r:embed="rId3"/>
          <a:srcRect t="7446" b="222"/>
          <a:stretch/>
        </p:blipFill>
        <p:spPr>
          <a:xfrm>
            <a:off x="6812281" y="1"/>
            <a:ext cx="5379719" cy="6332219"/>
          </a:xfrm>
          <a:prstGeom prst="rect">
            <a:avLst/>
          </a:prstGeom>
        </p:spPr>
      </p:pic>
      <p:sp>
        <p:nvSpPr>
          <p:cNvPr id="10" name="Rectangle 9"/>
          <p:cNvSpPr/>
          <p:nvPr/>
        </p:nvSpPr>
        <p:spPr bwMode="auto">
          <a:xfrm>
            <a:off x="457201" y="1787916"/>
            <a:ext cx="6197599" cy="93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Learn more on the Data Lake website:</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000" b="0" i="0" u="none" strike="noStrike" kern="1200" cap="none" spc="0" normalizeH="0" baseline="0" noProof="0" dirty="0">
                <a:ln>
                  <a:noFill/>
                </a:ln>
                <a:solidFill>
                  <a:srgbClr val="0078D7"/>
                </a:solidFill>
                <a:effectLst/>
                <a:uLnTx/>
                <a:uFillTx/>
                <a:latin typeface="Segoe UI"/>
                <a:ea typeface="+mn-ea"/>
                <a:cs typeface="+mn-cs"/>
              </a:rPr>
              <a:t>http://azure.com/datalake</a:t>
            </a:r>
          </a:p>
        </p:txBody>
      </p:sp>
      <p:sp>
        <p:nvSpPr>
          <p:cNvPr id="30" name="Rectangle 29"/>
          <p:cNvSpPr/>
          <p:nvPr/>
        </p:nvSpPr>
        <p:spPr bwMode="auto">
          <a:xfrm>
            <a:off x="457201" y="2902035"/>
            <a:ext cx="6197599" cy="954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Watch videos on Azure Data Lake: </a:t>
            </a:r>
            <a:r>
              <a:rPr kumimoji="0" lang="en-US" sz="2000" b="0" i="0" u="none" strike="noStrike" kern="1200" cap="none" spc="0" normalizeH="0" baseline="0" noProof="0" dirty="0">
                <a:ln>
                  <a:noFill/>
                </a:ln>
                <a:solidFill>
                  <a:srgbClr val="0078D7"/>
                </a:solidFill>
                <a:effectLst/>
                <a:uLnTx/>
                <a:uFillTx/>
                <a:latin typeface="Segoe UI"/>
                <a:ea typeface="+mn-ea"/>
                <a:cs typeface="+mn-cs"/>
              </a:rPr>
              <a:t>https://channel9.msdn.com/Series/AzureDataLake</a:t>
            </a:r>
          </a:p>
        </p:txBody>
      </p:sp>
      <p:sp>
        <p:nvSpPr>
          <p:cNvPr id="31" name="Rectangle 30"/>
          <p:cNvSpPr/>
          <p:nvPr/>
        </p:nvSpPr>
        <p:spPr bwMode="auto">
          <a:xfrm>
            <a:off x="458361" y="4031065"/>
            <a:ext cx="5791364" cy="1940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Take courses and read documentation on Azure Data Lake: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http://aka.ms/hditraining</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http://aka.ms/adlanalytics</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http://aka.ms/adlstore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05847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95252" y="169147"/>
            <a:ext cx="10058400" cy="1205801"/>
          </a:xfrm>
        </p:spPr>
        <p:txBody>
          <a:bodyPr/>
          <a:lstStyle/>
          <a:p>
            <a:pPr algn="ctr"/>
            <a:r>
              <a:rPr lang="en-US" sz="3600" dirty="0">
                <a:solidFill>
                  <a:schemeClr val="tx1"/>
                </a:solidFill>
              </a:rPr>
              <a:t>Why isn’t everyone using blockchain right now?</a:t>
            </a:r>
            <a:endParaRPr lang="en-US" sz="3600" dirty="0"/>
          </a:p>
        </p:txBody>
      </p:sp>
      <p:sp>
        <p:nvSpPr>
          <p:cNvPr id="397" name="Content Placeholder 77">
            <a:extLst>
              <a:ext uri="{FF2B5EF4-FFF2-40B4-BE49-F238E27FC236}">
                <a16:creationId xmlns:a16="http://schemas.microsoft.com/office/drawing/2014/main" id="{4FC2C989-8CD4-49E2-AC6F-9F1FF988F07F}"/>
              </a:ext>
            </a:extLst>
          </p:cNvPr>
          <p:cNvSpPr txBox="1">
            <a:spLocks/>
          </p:cNvSpPr>
          <p:nvPr/>
        </p:nvSpPr>
        <p:spPr>
          <a:xfrm>
            <a:off x="137480" y="2756889"/>
            <a:ext cx="3576394" cy="919362"/>
          </a:xfrm>
          <a:prstGeom prst="rect">
            <a:avLst/>
          </a:prstGeom>
        </p:spPr>
        <p:txBody>
          <a:bodyPr vert="horz" wrap="square" lIns="0" tIns="89630" rIns="0" bIns="89630"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en-US" sz="2353" dirty="0">
                <a:solidFill>
                  <a:srgbClr val="353535"/>
                </a:solidFill>
                <a:latin typeface="Segoe UI Semibold" panose="020B0702040204020203" pitchFamily="34" charset="0"/>
                <a:cs typeface="Segoe UI Semibold" panose="020B0702040204020203" pitchFamily="34" charset="0"/>
              </a:rPr>
              <a:t>Ledgers designed for public networks</a:t>
            </a:r>
          </a:p>
          <a:p>
            <a:pPr marL="0" lvl="1" indent="0" algn="ctr" defTabSz="896181" fontAlgn="ctr">
              <a:lnSpc>
                <a:spcPct val="100000"/>
              </a:lnSpc>
              <a:buNone/>
              <a:defRPr/>
            </a:pPr>
            <a:r>
              <a:rPr lang="en-US" sz="1800" dirty="0">
                <a:latin typeface="+mj-lt"/>
              </a:rPr>
              <a:t>Lac</a:t>
            </a:r>
            <a:r>
              <a:rPr lang="en-US" sz="1800" dirty="0">
                <a:solidFill>
                  <a:srgbClr val="353535"/>
                </a:solidFill>
                <a:latin typeface="+mj-lt"/>
              </a:rPr>
              <a:t>k the performance, confidentiality, and governance capabilities needed for commercial use</a:t>
            </a:r>
          </a:p>
        </p:txBody>
      </p:sp>
      <p:sp>
        <p:nvSpPr>
          <p:cNvPr id="400" name="Content Placeholder 77">
            <a:extLst>
              <a:ext uri="{FF2B5EF4-FFF2-40B4-BE49-F238E27FC236}">
                <a16:creationId xmlns:a16="http://schemas.microsoft.com/office/drawing/2014/main" id="{5DED5168-1B91-4CB9-A613-A98A3DC0A0B4}"/>
              </a:ext>
            </a:extLst>
          </p:cNvPr>
          <p:cNvSpPr txBox="1">
            <a:spLocks/>
          </p:cNvSpPr>
          <p:nvPr/>
        </p:nvSpPr>
        <p:spPr>
          <a:xfrm>
            <a:off x="4161511" y="2756890"/>
            <a:ext cx="3821842" cy="1881056"/>
          </a:xfrm>
          <a:prstGeom prst="rect">
            <a:avLst/>
          </a:prstGeom>
        </p:spPr>
        <p:txBody>
          <a:bodyPr vert="horz" wrap="square" lIns="0" tIns="89630" rIns="0" bIns="89630"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en-US" sz="2353" dirty="0">
                <a:solidFill>
                  <a:srgbClr val="353535"/>
                </a:solidFill>
                <a:latin typeface="Segoe UI Semibold" panose="020B0702040204020203" pitchFamily="34" charset="0"/>
                <a:cs typeface="Segoe UI Semibold" panose="020B0702040204020203" pitchFamily="34" charset="0"/>
              </a:rPr>
              <a:t>Smart contracts demand bespoke development and new skills</a:t>
            </a:r>
          </a:p>
          <a:p>
            <a:pPr marL="0" indent="0" algn="ctr" defTabSz="932418">
              <a:lnSpc>
                <a:spcPct val="100000"/>
              </a:lnSpc>
              <a:spcBef>
                <a:spcPts val="0"/>
              </a:spcBef>
              <a:spcAft>
                <a:spcPts val="612"/>
              </a:spcAft>
              <a:buSzTx/>
              <a:buNone/>
            </a:pPr>
            <a:r>
              <a:rPr lang="en-IN" sz="1800" dirty="0">
                <a:solidFill>
                  <a:srgbClr val="353535"/>
                </a:solidFill>
                <a:latin typeface="Segoe UI Light"/>
              </a:rPr>
              <a:t>Not designed to leverage existing enterprise tools and skill </a:t>
            </a:r>
            <a:r>
              <a:rPr lang="en-IN" sz="1800" dirty="0">
                <a:solidFill>
                  <a:srgbClr val="353535"/>
                </a:solidFill>
              </a:rPr>
              <a:t>s</a:t>
            </a:r>
            <a:r>
              <a:rPr lang="en-IN" sz="1800" dirty="0"/>
              <a:t>ets</a:t>
            </a:r>
          </a:p>
        </p:txBody>
      </p:sp>
      <p:sp>
        <p:nvSpPr>
          <p:cNvPr id="403" name="Content Placeholder 77">
            <a:extLst>
              <a:ext uri="{FF2B5EF4-FFF2-40B4-BE49-F238E27FC236}">
                <a16:creationId xmlns:a16="http://schemas.microsoft.com/office/drawing/2014/main" id="{DB67B5D2-1BCD-4E3C-8CFD-F4DC873C3DB4}"/>
              </a:ext>
            </a:extLst>
          </p:cNvPr>
          <p:cNvSpPr txBox="1">
            <a:spLocks/>
          </p:cNvSpPr>
          <p:nvPr/>
        </p:nvSpPr>
        <p:spPr>
          <a:xfrm>
            <a:off x="8430990" y="2756890"/>
            <a:ext cx="3476405" cy="1268489"/>
          </a:xfrm>
          <a:prstGeom prst="rect">
            <a:avLst/>
          </a:prstGeom>
        </p:spPr>
        <p:txBody>
          <a:bodyPr vert="horz" wrap="square" lIns="0" tIns="89630" rIns="0" bIns="89630"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896181" fontAlgn="ctr">
              <a:lnSpc>
                <a:spcPct val="100000"/>
              </a:lnSpc>
              <a:buNone/>
              <a:defRPr/>
            </a:pPr>
            <a:r>
              <a:rPr lang="en-US" sz="2353" dirty="0">
                <a:solidFill>
                  <a:srgbClr val="353535"/>
                </a:solidFill>
                <a:latin typeface="Segoe UI Semibold" panose="020B0702040204020203" pitchFamily="34" charset="0"/>
                <a:cs typeface="Segoe UI Semibold" panose="020B0702040204020203" pitchFamily="34" charset="0"/>
              </a:rPr>
              <a:t>Integration is difficult and costly</a:t>
            </a:r>
          </a:p>
          <a:p>
            <a:pPr marL="0" lvl="1" indent="0" algn="ctr" defTabSz="896181" fontAlgn="ctr">
              <a:lnSpc>
                <a:spcPct val="100000"/>
              </a:lnSpc>
              <a:buNone/>
              <a:defRPr/>
            </a:pPr>
            <a:r>
              <a:rPr lang="en-US" sz="1800" dirty="0">
                <a:solidFill>
                  <a:srgbClr val="353535"/>
                </a:solidFill>
                <a:latin typeface="Segoe UI Light"/>
              </a:rPr>
              <a:t>Connecting to existing IT architecture requires significant investment </a:t>
            </a:r>
          </a:p>
        </p:txBody>
      </p:sp>
      <p:cxnSp>
        <p:nvCxnSpPr>
          <p:cNvPr id="4" name="Straight Connector 3">
            <a:extLst>
              <a:ext uri="{FF2B5EF4-FFF2-40B4-BE49-F238E27FC236}">
                <a16:creationId xmlns:a16="http://schemas.microsoft.com/office/drawing/2014/main" id="{0A87245D-E512-4311-B8A5-C0055C3D4C9F}"/>
              </a:ext>
            </a:extLst>
          </p:cNvPr>
          <p:cNvCxnSpPr/>
          <p:nvPr/>
        </p:nvCxnSpPr>
        <p:spPr>
          <a:xfrm>
            <a:off x="3983720" y="2028694"/>
            <a:ext cx="0" cy="36570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06FF2E-50BE-4DAD-9411-28E651F2A795}"/>
              </a:ext>
            </a:extLst>
          </p:cNvPr>
          <p:cNvCxnSpPr/>
          <p:nvPr/>
        </p:nvCxnSpPr>
        <p:spPr>
          <a:xfrm>
            <a:off x="8292350" y="2028694"/>
            <a:ext cx="0" cy="36570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77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Choose the topology that fits your needs</a:t>
            </a:r>
          </a:p>
        </p:txBody>
      </p:sp>
      <p:sp>
        <p:nvSpPr>
          <p:cNvPr id="148" name="Oval 7">
            <a:extLst>
              <a:ext uri="{FF2B5EF4-FFF2-40B4-BE49-F238E27FC236}">
                <a16:creationId xmlns:a16="http://schemas.microsoft.com/office/drawing/2014/main" id="{B64295E1-5018-477D-9F35-B3DBE029E58D}"/>
              </a:ext>
            </a:extLst>
          </p:cNvPr>
          <p:cNvSpPr/>
          <p:nvPr/>
        </p:nvSpPr>
        <p:spPr bwMode="auto">
          <a:xfrm>
            <a:off x="8435995" y="3578404"/>
            <a:ext cx="1696476" cy="1696476"/>
          </a:xfrm>
          <a:prstGeom prst="ellipse">
            <a:avLst/>
          </a:prstGeom>
          <a:no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3E3EB4A6-A349-49CA-957C-9975D8F210E1}"/>
              </a:ext>
            </a:extLst>
          </p:cNvPr>
          <p:cNvCxnSpPr>
            <a:cxnSpLocks/>
          </p:cNvCxnSpPr>
          <p:nvPr/>
        </p:nvCxnSpPr>
        <p:spPr>
          <a:xfrm flipV="1">
            <a:off x="7908964" y="3239430"/>
            <a:ext cx="759466" cy="1030994"/>
          </a:xfrm>
          <a:prstGeom prst="line">
            <a:avLst/>
          </a:prstGeom>
          <a:noFill/>
          <a:ln w="9525" cap="flat" cmpd="sng" algn="ctr">
            <a:solidFill>
              <a:srgbClr val="353535"/>
            </a:solidFill>
            <a:prstDash val="solid"/>
            <a:headEnd type="none"/>
            <a:tailEnd type="none"/>
          </a:ln>
          <a:effectLst/>
        </p:spPr>
      </p:cxnSp>
      <p:cxnSp>
        <p:nvCxnSpPr>
          <p:cNvPr id="150" name="Straight Connector 149">
            <a:extLst>
              <a:ext uri="{FF2B5EF4-FFF2-40B4-BE49-F238E27FC236}">
                <a16:creationId xmlns:a16="http://schemas.microsoft.com/office/drawing/2014/main" id="{74CBC234-1FE7-457B-84DC-EA05B3B9DC5A}"/>
              </a:ext>
            </a:extLst>
          </p:cNvPr>
          <p:cNvCxnSpPr>
            <a:cxnSpLocks/>
          </p:cNvCxnSpPr>
          <p:nvPr/>
        </p:nvCxnSpPr>
        <p:spPr>
          <a:xfrm>
            <a:off x="9868020" y="3239431"/>
            <a:ext cx="662135" cy="1076383"/>
          </a:xfrm>
          <a:prstGeom prst="line">
            <a:avLst/>
          </a:prstGeom>
          <a:noFill/>
          <a:ln w="9525" cap="flat" cmpd="sng" algn="ctr">
            <a:solidFill>
              <a:srgbClr val="353535"/>
            </a:solidFill>
            <a:prstDash val="solid"/>
            <a:headEnd type="none"/>
            <a:tailEnd type="none"/>
          </a:ln>
          <a:effectLst/>
        </p:spPr>
      </p:cxnSp>
      <p:cxnSp>
        <p:nvCxnSpPr>
          <p:cNvPr id="151" name="Straight Connector 150">
            <a:extLst>
              <a:ext uri="{FF2B5EF4-FFF2-40B4-BE49-F238E27FC236}">
                <a16:creationId xmlns:a16="http://schemas.microsoft.com/office/drawing/2014/main" id="{AB99BFF3-366A-4BEB-8276-8B287A50F59A}"/>
              </a:ext>
            </a:extLst>
          </p:cNvPr>
          <p:cNvCxnSpPr>
            <a:cxnSpLocks/>
          </p:cNvCxnSpPr>
          <p:nvPr/>
        </p:nvCxnSpPr>
        <p:spPr>
          <a:xfrm>
            <a:off x="8489488" y="5371254"/>
            <a:ext cx="1589491" cy="0"/>
          </a:xfrm>
          <a:prstGeom prst="line">
            <a:avLst/>
          </a:prstGeom>
          <a:noFill/>
          <a:ln w="9525" cap="flat" cmpd="sng" algn="ctr">
            <a:solidFill>
              <a:srgbClr val="353535"/>
            </a:solidFill>
            <a:prstDash val="solid"/>
            <a:headEnd type="none"/>
            <a:tailEnd type="none"/>
          </a:ln>
          <a:effectLst/>
        </p:spPr>
      </p:cxnSp>
      <p:grpSp>
        <p:nvGrpSpPr>
          <p:cNvPr id="152" name="Group 151">
            <a:extLst>
              <a:ext uri="{FF2B5EF4-FFF2-40B4-BE49-F238E27FC236}">
                <a16:creationId xmlns:a16="http://schemas.microsoft.com/office/drawing/2014/main" id="{73FECDEF-57D6-4210-9D94-B50A97E58B0E}"/>
              </a:ext>
            </a:extLst>
          </p:cNvPr>
          <p:cNvGrpSpPr/>
          <p:nvPr/>
        </p:nvGrpSpPr>
        <p:grpSpPr>
          <a:xfrm>
            <a:off x="6792662" y="1791396"/>
            <a:ext cx="4951127" cy="4159319"/>
            <a:chOff x="6928868" y="1079446"/>
            <a:chExt cx="5050407" cy="4242722"/>
          </a:xfrm>
        </p:grpSpPr>
        <p:grpSp>
          <p:nvGrpSpPr>
            <p:cNvPr id="153" name="Group 152">
              <a:extLst>
                <a:ext uri="{FF2B5EF4-FFF2-40B4-BE49-F238E27FC236}">
                  <a16:creationId xmlns:a16="http://schemas.microsoft.com/office/drawing/2014/main" id="{FB4B6430-D273-4C44-B760-6BC95D5C18BA}"/>
                </a:ext>
              </a:extLst>
            </p:cNvPr>
            <p:cNvGrpSpPr/>
            <p:nvPr/>
          </p:nvGrpSpPr>
          <p:grpSpPr>
            <a:xfrm>
              <a:off x="6928868" y="3591673"/>
              <a:ext cx="1730495" cy="1730495"/>
              <a:chOff x="6928868" y="3591673"/>
              <a:chExt cx="1730495" cy="1730495"/>
            </a:xfrm>
          </p:grpSpPr>
          <p:sp>
            <p:nvSpPr>
              <p:cNvPr id="219" name="Oval 218">
                <a:extLst>
                  <a:ext uri="{FF2B5EF4-FFF2-40B4-BE49-F238E27FC236}">
                    <a16:creationId xmlns:a16="http://schemas.microsoft.com/office/drawing/2014/main" id="{5B93D378-746D-44D1-A210-676463A21710}"/>
                  </a:ext>
                </a:extLst>
              </p:cNvPr>
              <p:cNvSpPr/>
              <p:nvPr/>
            </p:nvSpPr>
            <p:spPr bwMode="auto">
              <a:xfrm>
                <a:off x="6928868" y="3591673"/>
                <a:ext cx="1730495" cy="1730495"/>
              </a:xfrm>
              <a:prstGeom prst="ellipse">
                <a:avLst/>
              </a:prstGeom>
              <a:no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505050">
                      <a:lumMod val="75000"/>
                    </a:srgbClr>
                  </a:soli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D910556D-A085-459D-A315-1344BC882B81}"/>
                  </a:ext>
                </a:extLst>
              </p:cNvPr>
              <p:cNvGrpSpPr/>
              <p:nvPr/>
            </p:nvGrpSpPr>
            <p:grpSpPr>
              <a:xfrm>
                <a:off x="7167432" y="3800274"/>
                <a:ext cx="1265679" cy="1210408"/>
                <a:chOff x="7167432" y="3800274"/>
                <a:chExt cx="1265679" cy="1210408"/>
              </a:xfrm>
            </p:grpSpPr>
            <p:sp>
              <p:nvSpPr>
                <p:cNvPr id="237" name="Oval 236">
                  <a:extLst>
                    <a:ext uri="{FF2B5EF4-FFF2-40B4-BE49-F238E27FC236}">
                      <a16:creationId xmlns:a16="http://schemas.microsoft.com/office/drawing/2014/main" id="{292C4D91-B08A-498A-A850-3534B8003E60}"/>
                    </a:ext>
                  </a:extLst>
                </p:cNvPr>
                <p:cNvSpPr/>
                <p:nvPr/>
              </p:nvSpPr>
              <p:spPr bwMode="auto">
                <a:xfrm>
                  <a:off x="7517236" y="380027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AC79BC09-845D-4CB6-B800-C19C6DF5ED65}"/>
                    </a:ext>
                  </a:extLst>
                </p:cNvPr>
                <p:cNvSpPr/>
                <p:nvPr/>
              </p:nvSpPr>
              <p:spPr bwMode="auto">
                <a:xfrm>
                  <a:off x="7167432" y="445692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37ADFD6E-B187-402D-A85A-5F209A198A61}"/>
                    </a:ext>
                  </a:extLst>
                </p:cNvPr>
                <p:cNvSpPr/>
                <p:nvPr/>
              </p:nvSpPr>
              <p:spPr bwMode="auto">
                <a:xfrm>
                  <a:off x="7879353" y="445692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240" name="Straight Connector 239">
                  <a:extLst>
                    <a:ext uri="{FF2B5EF4-FFF2-40B4-BE49-F238E27FC236}">
                      <a16:creationId xmlns:a16="http://schemas.microsoft.com/office/drawing/2014/main" id="{EBA6FC09-09C8-4155-BE3C-B6505859DA96}"/>
                    </a:ext>
                  </a:extLst>
                </p:cNvPr>
                <p:cNvCxnSpPr>
                  <a:cxnSpLocks/>
                </p:cNvCxnSpPr>
                <p:nvPr/>
              </p:nvCxnSpPr>
              <p:spPr>
                <a:xfrm flipV="1">
                  <a:off x="7444311" y="4272936"/>
                  <a:ext cx="154021" cy="183988"/>
                </a:xfrm>
                <a:prstGeom prst="line">
                  <a:avLst/>
                </a:prstGeom>
                <a:noFill/>
                <a:ln w="38100" cap="flat" cmpd="sng" algn="ctr">
                  <a:solidFill>
                    <a:srgbClr val="002050"/>
                  </a:solidFill>
                  <a:prstDash val="solid"/>
                  <a:headEnd type="none"/>
                  <a:tailEnd type="none"/>
                </a:ln>
                <a:effectLst/>
              </p:spPr>
            </p:cxnSp>
            <p:cxnSp>
              <p:nvCxnSpPr>
                <p:cNvPr id="241" name="Straight Connector 240">
                  <a:extLst>
                    <a:ext uri="{FF2B5EF4-FFF2-40B4-BE49-F238E27FC236}">
                      <a16:creationId xmlns:a16="http://schemas.microsoft.com/office/drawing/2014/main" id="{0D57B709-D143-40EA-8E45-BA1C566DE01A}"/>
                    </a:ext>
                  </a:extLst>
                </p:cNvPr>
                <p:cNvCxnSpPr>
                  <a:cxnSpLocks/>
                </p:cNvCxnSpPr>
                <p:nvPr/>
              </p:nvCxnSpPr>
              <p:spPr>
                <a:xfrm>
                  <a:off x="7989898" y="4272933"/>
                  <a:ext cx="166334" cy="183988"/>
                </a:xfrm>
                <a:prstGeom prst="line">
                  <a:avLst/>
                </a:prstGeom>
                <a:noFill/>
                <a:ln w="38100" cap="flat" cmpd="sng" algn="ctr">
                  <a:solidFill>
                    <a:srgbClr val="002050"/>
                  </a:solidFill>
                  <a:prstDash val="solid"/>
                  <a:headEnd type="none"/>
                  <a:tailEnd type="none"/>
                </a:ln>
                <a:effectLst/>
              </p:spPr>
            </p:cxnSp>
            <p:cxnSp>
              <p:nvCxnSpPr>
                <p:cNvPr id="242" name="Straight Connector 241">
                  <a:extLst>
                    <a:ext uri="{FF2B5EF4-FFF2-40B4-BE49-F238E27FC236}">
                      <a16:creationId xmlns:a16="http://schemas.microsoft.com/office/drawing/2014/main" id="{1715BE09-A8D5-44D7-AADC-F49D50010846}"/>
                    </a:ext>
                  </a:extLst>
                </p:cNvPr>
                <p:cNvCxnSpPr>
                  <a:cxnSpLocks/>
                </p:cNvCxnSpPr>
                <p:nvPr/>
              </p:nvCxnSpPr>
              <p:spPr>
                <a:xfrm>
                  <a:off x="7721190" y="4733803"/>
                  <a:ext cx="158163" cy="0"/>
                </a:xfrm>
                <a:prstGeom prst="line">
                  <a:avLst/>
                </a:prstGeom>
                <a:noFill/>
                <a:ln w="38100" cap="flat" cmpd="sng" algn="ctr">
                  <a:solidFill>
                    <a:srgbClr val="002050"/>
                  </a:solidFill>
                  <a:prstDash val="solid"/>
                  <a:headEnd type="none"/>
                  <a:tailEnd type="none"/>
                </a:ln>
                <a:effectLst/>
              </p:spPr>
            </p:cxnSp>
            <p:grpSp>
              <p:nvGrpSpPr>
                <p:cNvPr id="243" name="Group 242">
                  <a:extLst>
                    <a:ext uri="{FF2B5EF4-FFF2-40B4-BE49-F238E27FC236}">
                      <a16:creationId xmlns:a16="http://schemas.microsoft.com/office/drawing/2014/main" id="{44FC7C11-35F8-4948-BFAD-0D30912D660D}"/>
                    </a:ext>
                  </a:extLst>
                </p:cNvPr>
                <p:cNvGrpSpPr/>
                <p:nvPr/>
              </p:nvGrpSpPr>
              <p:grpSpPr>
                <a:xfrm>
                  <a:off x="7319378" y="4554086"/>
                  <a:ext cx="249867" cy="359435"/>
                  <a:chOff x="4772025" y="5697538"/>
                  <a:chExt cx="593725" cy="854076"/>
                </a:xfrm>
                <a:solidFill>
                  <a:srgbClr val="FFFFFF"/>
                </a:solidFill>
              </p:grpSpPr>
              <p:sp>
                <p:nvSpPr>
                  <p:cNvPr id="250" name="Freeform 5">
                    <a:extLst>
                      <a:ext uri="{FF2B5EF4-FFF2-40B4-BE49-F238E27FC236}">
                        <a16:creationId xmlns:a16="http://schemas.microsoft.com/office/drawing/2014/main" id="{204FC90F-B5DB-46F3-B8AD-6A0B7C6D3E0D}"/>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51" name="Freeform 6">
                    <a:extLst>
                      <a:ext uri="{FF2B5EF4-FFF2-40B4-BE49-F238E27FC236}">
                        <a16:creationId xmlns:a16="http://schemas.microsoft.com/office/drawing/2014/main" id="{9143E567-1938-40AF-83EC-3A506BDA1B83}"/>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244" name="Group 243">
                  <a:extLst>
                    <a:ext uri="{FF2B5EF4-FFF2-40B4-BE49-F238E27FC236}">
                      <a16:creationId xmlns:a16="http://schemas.microsoft.com/office/drawing/2014/main" id="{8EF70D26-726D-4311-9536-04EE8DF02E54}"/>
                    </a:ext>
                  </a:extLst>
                </p:cNvPr>
                <p:cNvGrpSpPr/>
                <p:nvPr/>
              </p:nvGrpSpPr>
              <p:grpSpPr>
                <a:xfrm>
                  <a:off x="7669182" y="3897436"/>
                  <a:ext cx="249867" cy="359435"/>
                  <a:chOff x="4772025" y="5697538"/>
                  <a:chExt cx="593725" cy="854076"/>
                </a:xfrm>
                <a:solidFill>
                  <a:srgbClr val="FFFFFF"/>
                </a:solidFill>
              </p:grpSpPr>
              <p:sp>
                <p:nvSpPr>
                  <p:cNvPr id="248" name="Freeform 5">
                    <a:extLst>
                      <a:ext uri="{FF2B5EF4-FFF2-40B4-BE49-F238E27FC236}">
                        <a16:creationId xmlns:a16="http://schemas.microsoft.com/office/drawing/2014/main" id="{027F1B01-DDC0-4D35-891C-EA0545D3983B}"/>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49" name="Freeform 6">
                    <a:extLst>
                      <a:ext uri="{FF2B5EF4-FFF2-40B4-BE49-F238E27FC236}">
                        <a16:creationId xmlns:a16="http://schemas.microsoft.com/office/drawing/2014/main" id="{980154D9-E947-4502-8109-FCE11F92C23C}"/>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245" name="Group 244">
                  <a:extLst>
                    <a:ext uri="{FF2B5EF4-FFF2-40B4-BE49-F238E27FC236}">
                      <a16:creationId xmlns:a16="http://schemas.microsoft.com/office/drawing/2014/main" id="{C9489929-41DD-4F76-80EE-AF260B40630A}"/>
                    </a:ext>
                  </a:extLst>
                </p:cNvPr>
                <p:cNvGrpSpPr/>
                <p:nvPr/>
              </p:nvGrpSpPr>
              <p:grpSpPr>
                <a:xfrm>
                  <a:off x="8031299" y="4554086"/>
                  <a:ext cx="249867" cy="359435"/>
                  <a:chOff x="4772025" y="5697538"/>
                  <a:chExt cx="593725" cy="854076"/>
                </a:xfrm>
                <a:solidFill>
                  <a:srgbClr val="FFFFFF"/>
                </a:solidFill>
              </p:grpSpPr>
              <p:sp>
                <p:nvSpPr>
                  <p:cNvPr id="246" name="Freeform 5">
                    <a:extLst>
                      <a:ext uri="{FF2B5EF4-FFF2-40B4-BE49-F238E27FC236}">
                        <a16:creationId xmlns:a16="http://schemas.microsoft.com/office/drawing/2014/main" id="{A520F3E6-C069-4511-950F-5E959D47F494}"/>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47" name="Freeform 6">
                    <a:extLst>
                      <a:ext uri="{FF2B5EF4-FFF2-40B4-BE49-F238E27FC236}">
                        <a16:creationId xmlns:a16="http://schemas.microsoft.com/office/drawing/2014/main" id="{8AEA3758-8B4F-4F27-B1CA-22121F42FC43}"/>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nvGrpSpPr>
            <p:cNvPr id="157" name="Group 156">
              <a:extLst>
                <a:ext uri="{FF2B5EF4-FFF2-40B4-BE49-F238E27FC236}">
                  <a16:creationId xmlns:a16="http://schemas.microsoft.com/office/drawing/2014/main" id="{63B2C78F-9D1C-4D69-A5A3-0C90F9A4CF0C}"/>
                </a:ext>
              </a:extLst>
            </p:cNvPr>
            <p:cNvGrpSpPr/>
            <p:nvPr/>
          </p:nvGrpSpPr>
          <p:grpSpPr>
            <a:xfrm>
              <a:off x="10248780" y="3591673"/>
              <a:ext cx="1730495" cy="1730495"/>
              <a:chOff x="6928868" y="3591673"/>
              <a:chExt cx="1730495" cy="1730495"/>
            </a:xfrm>
          </p:grpSpPr>
          <p:sp>
            <p:nvSpPr>
              <p:cNvPr id="189" name="Oval 188">
                <a:extLst>
                  <a:ext uri="{FF2B5EF4-FFF2-40B4-BE49-F238E27FC236}">
                    <a16:creationId xmlns:a16="http://schemas.microsoft.com/office/drawing/2014/main" id="{18D435DB-77FB-4809-A334-8742E5409EA5}"/>
                  </a:ext>
                </a:extLst>
              </p:cNvPr>
              <p:cNvSpPr/>
              <p:nvPr/>
            </p:nvSpPr>
            <p:spPr bwMode="auto">
              <a:xfrm>
                <a:off x="6928868" y="3591673"/>
                <a:ext cx="1730495" cy="1730495"/>
              </a:xfrm>
              <a:prstGeom prst="ellipse">
                <a:avLst/>
              </a:prstGeom>
              <a:no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190" name="Group 189">
                <a:extLst>
                  <a:ext uri="{FF2B5EF4-FFF2-40B4-BE49-F238E27FC236}">
                    <a16:creationId xmlns:a16="http://schemas.microsoft.com/office/drawing/2014/main" id="{5C45EBA8-8AE8-4F32-B50F-A8E922B89592}"/>
                  </a:ext>
                </a:extLst>
              </p:cNvPr>
              <p:cNvGrpSpPr/>
              <p:nvPr/>
            </p:nvGrpSpPr>
            <p:grpSpPr>
              <a:xfrm>
                <a:off x="7167432" y="3800274"/>
                <a:ext cx="1265679" cy="1210408"/>
                <a:chOff x="7167432" y="3800274"/>
                <a:chExt cx="1265679" cy="1210408"/>
              </a:xfrm>
            </p:grpSpPr>
            <p:sp>
              <p:nvSpPr>
                <p:cNvPr id="191" name="Oval 190">
                  <a:extLst>
                    <a:ext uri="{FF2B5EF4-FFF2-40B4-BE49-F238E27FC236}">
                      <a16:creationId xmlns:a16="http://schemas.microsoft.com/office/drawing/2014/main" id="{FBBEDAE8-3448-4946-833D-EBF2A1179A01}"/>
                    </a:ext>
                  </a:extLst>
                </p:cNvPr>
                <p:cNvSpPr/>
                <p:nvPr/>
              </p:nvSpPr>
              <p:spPr bwMode="auto">
                <a:xfrm>
                  <a:off x="7517236" y="380027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6A652827-AD1B-4879-A561-EF5240918F67}"/>
                    </a:ext>
                  </a:extLst>
                </p:cNvPr>
                <p:cNvSpPr/>
                <p:nvPr/>
              </p:nvSpPr>
              <p:spPr bwMode="auto">
                <a:xfrm>
                  <a:off x="7167432" y="445692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0AEE714C-CFCB-42FB-8F1E-5224BFA78E76}"/>
                    </a:ext>
                  </a:extLst>
                </p:cNvPr>
                <p:cNvSpPr/>
                <p:nvPr/>
              </p:nvSpPr>
              <p:spPr bwMode="auto">
                <a:xfrm>
                  <a:off x="7879353" y="4456924"/>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309ED260-9C8C-4DC7-BC00-0740602D1FE7}"/>
                    </a:ext>
                  </a:extLst>
                </p:cNvPr>
                <p:cNvCxnSpPr>
                  <a:cxnSpLocks/>
                </p:cNvCxnSpPr>
                <p:nvPr/>
              </p:nvCxnSpPr>
              <p:spPr>
                <a:xfrm flipV="1">
                  <a:off x="7444311" y="4272936"/>
                  <a:ext cx="154021" cy="183988"/>
                </a:xfrm>
                <a:prstGeom prst="line">
                  <a:avLst/>
                </a:prstGeom>
                <a:noFill/>
                <a:ln w="38100" cap="flat" cmpd="sng" algn="ctr">
                  <a:solidFill>
                    <a:srgbClr val="002050"/>
                  </a:solidFill>
                  <a:prstDash val="solid"/>
                  <a:headEnd type="none"/>
                  <a:tailEnd type="none"/>
                </a:ln>
                <a:effectLst/>
              </p:spPr>
            </p:cxnSp>
            <p:cxnSp>
              <p:nvCxnSpPr>
                <p:cNvPr id="195" name="Straight Connector 194">
                  <a:extLst>
                    <a:ext uri="{FF2B5EF4-FFF2-40B4-BE49-F238E27FC236}">
                      <a16:creationId xmlns:a16="http://schemas.microsoft.com/office/drawing/2014/main" id="{EB8ED8AC-2E41-4618-B806-655F8444D2AC}"/>
                    </a:ext>
                  </a:extLst>
                </p:cNvPr>
                <p:cNvCxnSpPr>
                  <a:cxnSpLocks/>
                </p:cNvCxnSpPr>
                <p:nvPr/>
              </p:nvCxnSpPr>
              <p:spPr>
                <a:xfrm>
                  <a:off x="7989898" y="4272933"/>
                  <a:ext cx="166334" cy="183988"/>
                </a:xfrm>
                <a:prstGeom prst="line">
                  <a:avLst/>
                </a:prstGeom>
                <a:noFill/>
                <a:ln w="38100" cap="flat" cmpd="sng" algn="ctr">
                  <a:solidFill>
                    <a:srgbClr val="002050"/>
                  </a:solidFill>
                  <a:prstDash val="solid"/>
                  <a:headEnd type="none"/>
                  <a:tailEnd type="none"/>
                </a:ln>
                <a:effectLst/>
              </p:spPr>
            </p:cxnSp>
            <p:cxnSp>
              <p:nvCxnSpPr>
                <p:cNvPr id="196" name="Straight Connector 195">
                  <a:extLst>
                    <a:ext uri="{FF2B5EF4-FFF2-40B4-BE49-F238E27FC236}">
                      <a16:creationId xmlns:a16="http://schemas.microsoft.com/office/drawing/2014/main" id="{57957116-8B3D-4921-B400-7DDF9BF968A6}"/>
                    </a:ext>
                  </a:extLst>
                </p:cNvPr>
                <p:cNvCxnSpPr>
                  <a:cxnSpLocks/>
                </p:cNvCxnSpPr>
                <p:nvPr/>
              </p:nvCxnSpPr>
              <p:spPr>
                <a:xfrm>
                  <a:off x="7721190" y="4733803"/>
                  <a:ext cx="158163" cy="0"/>
                </a:xfrm>
                <a:prstGeom prst="line">
                  <a:avLst/>
                </a:prstGeom>
                <a:noFill/>
                <a:ln w="38100" cap="flat" cmpd="sng" algn="ctr">
                  <a:solidFill>
                    <a:srgbClr val="002050"/>
                  </a:solidFill>
                  <a:prstDash val="solid"/>
                  <a:headEnd type="none"/>
                  <a:tailEnd type="none"/>
                </a:ln>
                <a:effectLst/>
              </p:spPr>
            </p:cxnSp>
            <p:grpSp>
              <p:nvGrpSpPr>
                <p:cNvPr id="197" name="Group 196">
                  <a:extLst>
                    <a:ext uri="{FF2B5EF4-FFF2-40B4-BE49-F238E27FC236}">
                      <a16:creationId xmlns:a16="http://schemas.microsoft.com/office/drawing/2014/main" id="{2F03B880-A344-4E3C-8643-6EA2BEF8D3FF}"/>
                    </a:ext>
                  </a:extLst>
                </p:cNvPr>
                <p:cNvGrpSpPr/>
                <p:nvPr/>
              </p:nvGrpSpPr>
              <p:grpSpPr>
                <a:xfrm>
                  <a:off x="7319378" y="4554086"/>
                  <a:ext cx="249867" cy="359435"/>
                  <a:chOff x="4772025" y="5697538"/>
                  <a:chExt cx="593725" cy="854076"/>
                </a:xfrm>
                <a:solidFill>
                  <a:srgbClr val="FFFFFF"/>
                </a:solidFill>
              </p:grpSpPr>
              <p:sp>
                <p:nvSpPr>
                  <p:cNvPr id="212" name="Freeform 5">
                    <a:extLst>
                      <a:ext uri="{FF2B5EF4-FFF2-40B4-BE49-F238E27FC236}">
                        <a16:creationId xmlns:a16="http://schemas.microsoft.com/office/drawing/2014/main" id="{AA08DDFD-2527-4274-9399-F3782C674A1D}"/>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13" name="Freeform 6">
                    <a:extLst>
                      <a:ext uri="{FF2B5EF4-FFF2-40B4-BE49-F238E27FC236}">
                        <a16:creationId xmlns:a16="http://schemas.microsoft.com/office/drawing/2014/main" id="{5E93FCDC-607B-486C-80D4-60A5648D5401}"/>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198" name="Group 197">
                  <a:extLst>
                    <a:ext uri="{FF2B5EF4-FFF2-40B4-BE49-F238E27FC236}">
                      <a16:creationId xmlns:a16="http://schemas.microsoft.com/office/drawing/2014/main" id="{F7DE2F51-F17E-4F46-BC5D-6749C9C9D5A3}"/>
                    </a:ext>
                  </a:extLst>
                </p:cNvPr>
                <p:cNvGrpSpPr/>
                <p:nvPr/>
              </p:nvGrpSpPr>
              <p:grpSpPr>
                <a:xfrm>
                  <a:off x="7669182" y="3897436"/>
                  <a:ext cx="249867" cy="359435"/>
                  <a:chOff x="4772025" y="5697538"/>
                  <a:chExt cx="593725" cy="854076"/>
                </a:xfrm>
                <a:solidFill>
                  <a:srgbClr val="FFFFFF"/>
                </a:solidFill>
              </p:grpSpPr>
              <p:sp>
                <p:nvSpPr>
                  <p:cNvPr id="202" name="Freeform 5">
                    <a:extLst>
                      <a:ext uri="{FF2B5EF4-FFF2-40B4-BE49-F238E27FC236}">
                        <a16:creationId xmlns:a16="http://schemas.microsoft.com/office/drawing/2014/main" id="{521874D9-8E72-44CB-A9FE-7E424BD2DCF8}"/>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11" name="Freeform 6">
                    <a:extLst>
                      <a:ext uri="{FF2B5EF4-FFF2-40B4-BE49-F238E27FC236}">
                        <a16:creationId xmlns:a16="http://schemas.microsoft.com/office/drawing/2014/main" id="{FC4D97B5-1DF4-4D02-8932-27C9D04303E4}"/>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199" name="Group 198">
                  <a:extLst>
                    <a:ext uri="{FF2B5EF4-FFF2-40B4-BE49-F238E27FC236}">
                      <a16:creationId xmlns:a16="http://schemas.microsoft.com/office/drawing/2014/main" id="{EC7C6CAC-054F-46EC-8502-21F653D64ECB}"/>
                    </a:ext>
                  </a:extLst>
                </p:cNvPr>
                <p:cNvGrpSpPr/>
                <p:nvPr/>
              </p:nvGrpSpPr>
              <p:grpSpPr>
                <a:xfrm>
                  <a:off x="8031299" y="4554086"/>
                  <a:ext cx="249867" cy="359435"/>
                  <a:chOff x="4772025" y="5697538"/>
                  <a:chExt cx="593725" cy="854076"/>
                </a:xfrm>
                <a:solidFill>
                  <a:srgbClr val="FFFFFF"/>
                </a:solidFill>
              </p:grpSpPr>
              <p:sp>
                <p:nvSpPr>
                  <p:cNvPr id="200" name="Freeform 5">
                    <a:extLst>
                      <a:ext uri="{FF2B5EF4-FFF2-40B4-BE49-F238E27FC236}">
                        <a16:creationId xmlns:a16="http://schemas.microsoft.com/office/drawing/2014/main" id="{B02003E5-5DAF-4670-B21C-353626E08AC4}"/>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01" name="Freeform 6">
                    <a:extLst>
                      <a:ext uri="{FF2B5EF4-FFF2-40B4-BE49-F238E27FC236}">
                        <a16:creationId xmlns:a16="http://schemas.microsoft.com/office/drawing/2014/main" id="{E3AEE0B0-05A7-445D-9B01-B9249B2EB1A5}"/>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nvGrpSpPr>
            <p:cNvPr id="158" name="Group 157">
              <a:extLst>
                <a:ext uri="{FF2B5EF4-FFF2-40B4-BE49-F238E27FC236}">
                  <a16:creationId xmlns:a16="http://schemas.microsoft.com/office/drawing/2014/main" id="{6AE5549B-FCB5-455D-B5C7-CEACE5B23704}"/>
                </a:ext>
              </a:extLst>
            </p:cNvPr>
            <p:cNvGrpSpPr/>
            <p:nvPr/>
          </p:nvGrpSpPr>
          <p:grpSpPr>
            <a:xfrm>
              <a:off x="8588824" y="1079446"/>
              <a:ext cx="1730495" cy="1730495"/>
              <a:chOff x="8588824" y="1079446"/>
              <a:chExt cx="1730495" cy="1730495"/>
            </a:xfrm>
          </p:grpSpPr>
          <p:sp>
            <p:nvSpPr>
              <p:cNvPr id="159" name="Oval 158">
                <a:extLst>
                  <a:ext uri="{FF2B5EF4-FFF2-40B4-BE49-F238E27FC236}">
                    <a16:creationId xmlns:a16="http://schemas.microsoft.com/office/drawing/2014/main" id="{C308FBE9-9C4A-4CBD-83F3-616CEBC96C33}"/>
                  </a:ext>
                </a:extLst>
              </p:cNvPr>
              <p:cNvSpPr/>
              <p:nvPr/>
            </p:nvSpPr>
            <p:spPr bwMode="auto">
              <a:xfrm>
                <a:off x="8588824" y="1079446"/>
                <a:ext cx="1730495" cy="1730495"/>
              </a:xfrm>
              <a:prstGeom prst="ellipse">
                <a:avLst/>
              </a:prstGeom>
              <a:no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E9A67BC0-CC03-4075-B2E4-A93BDA80F0A3}"/>
                  </a:ext>
                </a:extLst>
              </p:cNvPr>
              <p:cNvGrpSpPr/>
              <p:nvPr/>
            </p:nvGrpSpPr>
            <p:grpSpPr>
              <a:xfrm>
                <a:off x="8827388" y="1288047"/>
                <a:ext cx="1265679" cy="1210408"/>
                <a:chOff x="8827388" y="1288047"/>
                <a:chExt cx="1265679" cy="1210408"/>
              </a:xfrm>
            </p:grpSpPr>
            <p:sp>
              <p:nvSpPr>
                <p:cNvPr id="161" name="Oval 160">
                  <a:extLst>
                    <a:ext uri="{FF2B5EF4-FFF2-40B4-BE49-F238E27FC236}">
                      <a16:creationId xmlns:a16="http://schemas.microsoft.com/office/drawing/2014/main" id="{37800B37-8A0F-4937-A8E7-8D1A40BA426B}"/>
                    </a:ext>
                  </a:extLst>
                </p:cNvPr>
                <p:cNvSpPr/>
                <p:nvPr/>
              </p:nvSpPr>
              <p:spPr bwMode="auto">
                <a:xfrm>
                  <a:off x="9177192" y="128804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F08D193A-511E-4792-91CB-2129AAB721E9}"/>
                    </a:ext>
                  </a:extLst>
                </p:cNvPr>
                <p:cNvSpPr/>
                <p:nvPr/>
              </p:nvSpPr>
              <p:spPr bwMode="auto">
                <a:xfrm>
                  <a:off x="8827388"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E8BAA01E-0A46-4814-97B4-741CC9D5EA7D}"/>
                    </a:ext>
                  </a:extLst>
                </p:cNvPr>
                <p:cNvCxnSpPr>
                  <a:cxnSpLocks/>
                </p:cNvCxnSpPr>
                <p:nvPr/>
              </p:nvCxnSpPr>
              <p:spPr>
                <a:xfrm flipV="1">
                  <a:off x="9104267" y="1760709"/>
                  <a:ext cx="154021" cy="183988"/>
                </a:xfrm>
                <a:prstGeom prst="line">
                  <a:avLst/>
                </a:prstGeom>
                <a:noFill/>
                <a:ln w="38100" cap="flat" cmpd="sng" algn="ctr">
                  <a:solidFill>
                    <a:srgbClr val="002050"/>
                  </a:solidFill>
                  <a:prstDash val="solid"/>
                  <a:headEnd type="none"/>
                  <a:tailEnd type="none"/>
                </a:ln>
                <a:effectLst/>
              </p:spPr>
            </p:cxnSp>
            <p:cxnSp>
              <p:nvCxnSpPr>
                <p:cNvPr id="164" name="Straight Connector 163">
                  <a:extLst>
                    <a:ext uri="{FF2B5EF4-FFF2-40B4-BE49-F238E27FC236}">
                      <a16:creationId xmlns:a16="http://schemas.microsoft.com/office/drawing/2014/main" id="{E25DA5B8-D6CF-4064-8AB4-C3FEAE092DC7}"/>
                    </a:ext>
                  </a:extLst>
                </p:cNvPr>
                <p:cNvCxnSpPr>
                  <a:cxnSpLocks/>
                </p:cNvCxnSpPr>
                <p:nvPr/>
              </p:nvCxnSpPr>
              <p:spPr>
                <a:xfrm>
                  <a:off x="9649854" y="1760706"/>
                  <a:ext cx="166334" cy="183988"/>
                </a:xfrm>
                <a:prstGeom prst="line">
                  <a:avLst/>
                </a:prstGeom>
                <a:noFill/>
                <a:ln w="38100" cap="flat" cmpd="sng" algn="ctr">
                  <a:solidFill>
                    <a:srgbClr val="002050"/>
                  </a:solidFill>
                  <a:prstDash val="solid"/>
                  <a:headEnd type="none"/>
                  <a:tailEnd type="none"/>
                </a:ln>
                <a:effectLst/>
              </p:spPr>
            </p:cxnSp>
            <p:cxnSp>
              <p:nvCxnSpPr>
                <p:cNvPr id="165" name="Straight Connector 164">
                  <a:extLst>
                    <a:ext uri="{FF2B5EF4-FFF2-40B4-BE49-F238E27FC236}">
                      <a16:creationId xmlns:a16="http://schemas.microsoft.com/office/drawing/2014/main" id="{663CCB23-FF17-4D94-A8F5-28C0698772DB}"/>
                    </a:ext>
                  </a:extLst>
                </p:cNvPr>
                <p:cNvCxnSpPr>
                  <a:cxnSpLocks/>
                </p:cNvCxnSpPr>
                <p:nvPr/>
              </p:nvCxnSpPr>
              <p:spPr>
                <a:xfrm>
                  <a:off x="9381146" y="2221576"/>
                  <a:ext cx="158163" cy="0"/>
                </a:xfrm>
                <a:prstGeom prst="line">
                  <a:avLst/>
                </a:prstGeom>
                <a:noFill/>
                <a:ln w="38100" cap="flat" cmpd="sng" algn="ctr">
                  <a:solidFill>
                    <a:srgbClr val="002050"/>
                  </a:solidFill>
                  <a:prstDash val="solid"/>
                  <a:headEnd type="none"/>
                  <a:tailEnd type="none"/>
                </a:ln>
                <a:effectLst/>
              </p:spPr>
            </p:cxnSp>
            <p:grpSp>
              <p:nvGrpSpPr>
                <p:cNvPr id="166" name="Group 165">
                  <a:extLst>
                    <a:ext uri="{FF2B5EF4-FFF2-40B4-BE49-F238E27FC236}">
                      <a16:creationId xmlns:a16="http://schemas.microsoft.com/office/drawing/2014/main" id="{41D0B377-4BFC-46AA-A160-8C50BE81DD14}"/>
                    </a:ext>
                  </a:extLst>
                </p:cNvPr>
                <p:cNvGrpSpPr/>
                <p:nvPr/>
              </p:nvGrpSpPr>
              <p:grpSpPr>
                <a:xfrm>
                  <a:off x="8979334" y="2041859"/>
                  <a:ext cx="249867" cy="359435"/>
                  <a:chOff x="4772025" y="5697538"/>
                  <a:chExt cx="593725" cy="854076"/>
                </a:xfrm>
                <a:solidFill>
                  <a:srgbClr val="FFFFFF"/>
                </a:solidFill>
              </p:grpSpPr>
              <p:sp>
                <p:nvSpPr>
                  <p:cNvPr id="187" name="Freeform 5">
                    <a:extLst>
                      <a:ext uri="{FF2B5EF4-FFF2-40B4-BE49-F238E27FC236}">
                        <a16:creationId xmlns:a16="http://schemas.microsoft.com/office/drawing/2014/main" id="{956D77C8-ED61-4A43-B8E5-EDB42250BC6A}"/>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188" name="Freeform 6">
                    <a:extLst>
                      <a:ext uri="{FF2B5EF4-FFF2-40B4-BE49-F238E27FC236}">
                        <a16:creationId xmlns:a16="http://schemas.microsoft.com/office/drawing/2014/main" id="{98DB0D8B-7ECB-4520-832E-DC9DF777360C}"/>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167" name="Group 166">
                  <a:extLst>
                    <a:ext uri="{FF2B5EF4-FFF2-40B4-BE49-F238E27FC236}">
                      <a16:creationId xmlns:a16="http://schemas.microsoft.com/office/drawing/2014/main" id="{5DB28B16-59CD-4BD8-9DB7-35BECF1ADE4F}"/>
                    </a:ext>
                  </a:extLst>
                </p:cNvPr>
                <p:cNvGrpSpPr/>
                <p:nvPr/>
              </p:nvGrpSpPr>
              <p:grpSpPr>
                <a:xfrm>
                  <a:off x="9329138" y="1385209"/>
                  <a:ext cx="249867" cy="359435"/>
                  <a:chOff x="4772025" y="5697538"/>
                  <a:chExt cx="593725" cy="854076"/>
                </a:xfrm>
                <a:solidFill>
                  <a:srgbClr val="FFFFFF"/>
                </a:solidFill>
              </p:grpSpPr>
              <p:sp>
                <p:nvSpPr>
                  <p:cNvPr id="185" name="Freeform 5">
                    <a:extLst>
                      <a:ext uri="{FF2B5EF4-FFF2-40B4-BE49-F238E27FC236}">
                        <a16:creationId xmlns:a16="http://schemas.microsoft.com/office/drawing/2014/main" id="{9CA9F615-0233-472F-BFFD-B3196A4A56CE}"/>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186" name="Freeform 6">
                    <a:extLst>
                      <a:ext uri="{FF2B5EF4-FFF2-40B4-BE49-F238E27FC236}">
                        <a16:creationId xmlns:a16="http://schemas.microsoft.com/office/drawing/2014/main" id="{510C721B-8B8D-4791-A8DF-1E7503EDBF90}"/>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168" name="Group 167">
                  <a:extLst>
                    <a:ext uri="{FF2B5EF4-FFF2-40B4-BE49-F238E27FC236}">
                      <a16:creationId xmlns:a16="http://schemas.microsoft.com/office/drawing/2014/main" id="{CAC3C7CD-F42D-4692-B24E-9C8DF079108D}"/>
                    </a:ext>
                  </a:extLst>
                </p:cNvPr>
                <p:cNvGrpSpPr/>
                <p:nvPr/>
              </p:nvGrpSpPr>
              <p:grpSpPr>
                <a:xfrm>
                  <a:off x="9539309" y="1944697"/>
                  <a:ext cx="553758" cy="553758"/>
                  <a:chOff x="9539309" y="1944697"/>
                  <a:chExt cx="553758" cy="553758"/>
                </a:xfrm>
              </p:grpSpPr>
              <p:sp>
                <p:nvSpPr>
                  <p:cNvPr id="169" name="Oval 168">
                    <a:extLst>
                      <a:ext uri="{FF2B5EF4-FFF2-40B4-BE49-F238E27FC236}">
                        <a16:creationId xmlns:a16="http://schemas.microsoft.com/office/drawing/2014/main" id="{DAA24D16-8540-4505-B0C7-12931E506D5A}"/>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182" name="Group 181">
                    <a:extLst>
                      <a:ext uri="{FF2B5EF4-FFF2-40B4-BE49-F238E27FC236}">
                        <a16:creationId xmlns:a16="http://schemas.microsoft.com/office/drawing/2014/main" id="{65FD05E8-8664-4515-BAA2-563838BE77EC}"/>
                      </a:ext>
                    </a:extLst>
                  </p:cNvPr>
                  <p:cNvGrpSpPr/>
                  <p:nvPr/>
                </p:nvGrpSpPr>
                <p:grpSpPr>
                  <a:xfrm>
                    <a:off x="9691255" y="2041859"/>
                    <a:ext cx="249867" cy="359435"/>
                    <a:chOff x="4772025" y="5697538"/>
                    <a:chExt cx="593725" cy="854076"/>
                  </a:xfrm>
                  <a:solidFill>
                    <a:srgbClr val="FFFFFF"/>
                  </a:solidFill>
                </p:grpSpPr>
                <p:sp>
                  <p:nvSpPr>
                    <p:cNvPr id="183" name="Freeform 5">
                      <a:extLst>
                        <a:ext uri="{FF2B5EF4-FFF2-40B4-BE49-F238E27FC236}">
                          <a16:creationId xmlns:a16="http://schemas.microsoft.com/office/drawing/2014/main" id="{B78E9D56-ADCA-431E-8C03-E633397322D4}"/>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184" name="Freeform 6">
                      <a:extLst>
                        <a:ext uri="{FF2B5EF4-FFF2-40B4-BE49-F238E27FC236}">
                          <a16:creationId xmlns:a16="http://schemas.microsoft.com/office/drawing/2014/main" id="{E8C88CF4-9267-49E9-80BA-F8F1AD0D02DF}"/>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grpSp>
      <p:grpSp>
        <p:nvGrpSpPr>
          <p:cNvPr id="252" name="Group 251">
            <a:extLst>
              <a:ext uri="{FF2B5EF4-FFF2-40B4-BE49-F238E27FC236}">
                <a16:creationId xmlns:a16="http://schemas.microsoft.com/office/drawing/2014/main" id="{AA180B26-F856-4EC8-BB81-AABA304CEC15}"/>
              </a:ext>
            </a:extLst>
          </p:cNvPr>
          <p:cNvGrpSpPr/>
          <p:nvPr/>
        </p:nvGrpSpPr>
        <p:grpSpPr>
          <a:xfrm>
            <a:off x="9012797" y="4155206"/>
            <a:ext cx="542872" cy="542872"/>
            <a:chOff x="9539309" y="1944697"/>
            <a:chExt cx="553758" cy="553758"/>
          </a:xfrm>
        </p:grpSpPr>
        <p:sp>
          <p:nvSpPr>
            <p:cNvPr id="253" name="Oval 252">
              <a:extLst>
                <a:ext uri="{FF2B5EF4-FFF2-40B4-BE49-F238E27FC236}">
                  <a16:creationId xmlns:a16="http://schemas.microsoft.com/office/drawing/2014/main" id="{121E05E7-5AB9-4D18-897C-37C6B0BEDB3D}"/>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4BF625AB-C4BF-4AFC-8B68-D044711BE7E2}"/>
                </a:ext>
              </a:extLst>
            </p:cNvPr>
            <p:cNvGrpSpPr/>
            <p:nvPr/>
          </p:nvGrpSpPr>
          <p:grpSpPr>
            <a:xfrm>
              <a:off x="9691255" y="2041859"/>
              <a:ext cx="249867" cy="359435"/>
              <a:chOff x="4772025" y="5697538"/>
              <a:chExt cx="593725" cy="854076"/>
            </a:xfrm>
            <a:solidFill>
              <a:srgbClr val="FFFFFF"/>
            </a:solidFill>
          </p:grpSpPr>
          <p:sp>
            <p:nvSpPr>
              <p:cNvPr id="255" name="Freeform 5">
                <a:extLst>
                  <a:ext uri="{FF2B5EF4-FFF2-40B4-BE49-F238E27FC236}">
                    <a16:creationId xmlns:a16="http://schemas.microsoft.com/office/drawing/2014/main" id="{9873142A-D3D9-41B6-992F-4140AE5F1E82}"/>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56" name="Freeform 6">
                <a:extLst>
                  <a:ext uri="{FF2B5EF4-FFF2-40B4-BE49-F238E27FC236}">
                    <a16:creationId xmlns:a16="http://schemas.microsoft.com/office/drawing/2014/main" id="{882C6752-C9FC-458B-B7C1-69B9A7189115}"/>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nvGrpSpPr>
          <p:cNvPr id="257" name="Group 256">
            <a:extLst>
              <a:ext uri="{FF2B5EF4-FFF2-40B4-BE49-F238E27FC236}">
                <a16:creationId xmlns:a16="http://schemas.microsoft.com/office/drawing/2014/main" id="{8B8AED74-2434-4A3E-B494-C85CC8143087}"/>
              </a:ext>
            </a:extLst>
          </p:cNvPr>
          <p:cNvGrpSpPr/>
          <p:nvPr/>
        </p:nvGrpSpPr>
        <p:grpSpPr>
          <a:xfrm>
            <a:off x="9012797" y="4155206"/>
            <a:ext cx="542872" cy="542872"/>
            <a:chOff x="9539309" y="1944697"/>
            <a:chExt cx="553758" cy="553758"/>
          </a:xfrm>
        </p:grpSpPr>
        <p:sp>
          <p:nvSpPr>
            <p:cNvPr id="258" name="Oval 257">
              <a:extLst>
                <a:ext uri="{FF2B5EF4-FFF2-40B4-BE49-F238E27FC236}">
                  <a16:creationId xmlns:a16="http://schemas.microsoft.com/office/drawing/2014/main" id="{BD59B378-2862-44DB-8339-0FCAC347BC03}"/>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106EE71D-8D30-4867-89D1-2276754E8107}"/>
                </a:ext>
              </a:extLst>
            </p:cNvPr>
            <p:cNvGrpSpPr/>
            <p:nvPr/>
          </p:nvGrpSpPr>
          <p:grpSpPr>
            <a:xfrm>
              <a:off x="9691255" y="2041859"/>
              <a:ext cx="249867" cy="359435"/>
              <a:chOff x="4772025" y="5697538"/>
              <a:chExt cx="593725" cy="854076"/>
            </a:xfrm>
            <a:solidFill>
              <a:srgbClr val="FFFFFF"/>
            </a:solidFill>
          </p:grpSpPr>
          <p:sp>
            <p:nvSpPr>
              <p:cNvPr id="260" name="Freeform 5">
                <a:extLst>
                  <a:ext uri="{FF2B5EF4-FFF2-40B4-BE49-F238E27FC236}">
                    <a16:creationId xmlns:a16="http://schemas.microsoft.com/office/drawing/2014/main" id="{3B990BF8-E35D-41D9-9A71-88903D739677}"/>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298" name="Freeform 6">
                <a:extLst>
                  <a:ext uri="{FF2B5EF4-FFF2-40B4-BE49-F238E27FC236}">
                    <a16:creationId xmlns:a16="http://schemas.microsoft.com/office/drawing/2014/main" id="{EA714278-FD80-4817-93D3-CE42D5DF4789}"/>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nvGrpSpPr>
          <p:cNvPr id="299" name="Group 298">
            <a:extLst>
              <a:ext uri="{FF2B5EF4-FFF2-40B4-BE49-F238E27FC236}">
                <a16:creationId xmlns:a16="http://schemas.microsoft.com/office/drawing/2014/main" id="{CD8A51F1-07DA-4D6F-9F1C-426706407746}"/>
              </a:ext>
            </a:extLst>
          </p:cNvPr>
          <p:cNvGrpSpPr/>
          <p:nvPr/>
        </p:nvGrpSpPr>
        <p:grpSpPr>
          <a:xfrm>
            <a:off x="9012797" y="4155206"/>
            <a:ext cx="542872" cy="542872"/>
            <a:chOff x="9539309" y="1944697"/>
            <a:chExt cx="553758" cy="553758"/>
          </a:xfrm>
        </p:grpSpPr>
        <p:sp>
          <p:nvSpPr>
            <p:cNvPr id="300" name="Oval 299">
              <a:extLst>
                <a:ext uri="{FF2B5EF4-FFF2-40B4-BE49-F238E27FC236}">
                  <a16:creationId xmlns:a16="http://schemas.microsoft.com/office/drawing/2014/main" id="{82F9CBAD-DDD9-40A1-AC2E-6846C6186EA2}"/>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01" name="Group 300">
              <a:extLst>
                <a:ext uri="{FF2B5EF4-FFF2-40B4-BE49-F238E27FC236}">
                  <a16:creationId xmlns:a16="http://schemas.microsoft.com/office/drawing/2014/main" id="{C1EF6105-60B6-4C30-BB25-ACB3D244134D}"/>
                </a:ext>
              </a:extLst>
            </p:cNvPr>
            <p:cNvGrpSpPr/>
            <p:nvPr/>
          </p:nvGrpSpPr>
          <p:grpSpPr>
            <a:xfrm>
              <a:off x="9691255" y="2041859"/>
              <a:ext cx="249867" cy="359435"/>
              <a:chOff x="4772025" y="5697538"/>
              <a:chExt cx="593725" cy="854076"/>
            </a:xfrm>
            <a:solidFill>
              <a:srgbClr val="FFFFFF"/>
            </a:solidFill>
          </p:grpSpPr>
          <p:sp>
            <p:nvSpPr>
              <p:cNvPr id="302" name="Freeform 5">
                <a:extLst>
                  <a:ext uri="{FF2B5EF4-FFF2-40B4-BE49-F238E27FC236}">
                    <a16:creationId xmlns:a16="http://schemas.microsoft.com/office/drawing/2014/main" id="{E2E96BE7-0C4F-42FD-A5E1-EE8DF62141A6}"/>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03" name="Freeform 6">
                <a:extLst>
                  <a:ext uri="{FF2B5EF4-FFF2-40B4-BE49-F238E27FC236}">
                    <a16:creationId xmlns:a16="http://schemas.microsoft.com/office/drawing/2014/main" id="{94A7FE3C-A4BD-4E91-920F-63971D3CC6A3}"/>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nvGrpSpPr>
          <p:cNvPr id="304" name="Group 303">
            <a:extLst>
              <a:ext uri="{FF2B5EF4-FFF2-40B4-BE49-F238E27FC236}">
                <a16:creationId xmlns:a16="http://schemas.microsoft.com/office/drawing/2014/main" id="{A7F86996-10A5-4E79-9B6E-C7D9A8DEC84A}"/>
              </a:ext>
            </a:extLst>
          </p:cNvPr>
          <p:cNvGrpSpPr/>
          <p:nvPr/>
        </p:nvGrpSpPr>
        <p:grpSpPr>
          <a:xfrm>
            <a:off x="8435996" y="3578405"/>
            <a:ext cx="1696477" cy="1696477"/>
            <a:chOff x="8588824" y="1079446"/>
            <a:chExt cx="1730495" cy="1730495"/>
          </a:xfrm>
        </p:grpSpPr>
        <p:sp>
          <p:nvSpPr>
            <p:cNvPr id="305" name="Oval 304">
              <a:extLst>
                <a:ext uri="{FF2B5EF4-FFF2-40B4-BE49-F238E27FC236}">
                  <a16:creationId xmlns:a16="http://schemas.microsoft.com/office/drawing/2014/main" id="{4FFD8269-D8A6-4E3A-8ABA-7B7DEFB8B348}"/>
                </a:ext>
              </a:extLst>
            </p:cNvPr>
            <p:cNvSpPr/>
            <p:nvPr/>
          </p:nvSpPr>
          <p:spPr bwMode="auto">
            <a:xfrm>
              <a:off x="8588824" y="1079446"/>
              <a:ext cx="1730495" cy="1730495"/>
            </a:xfrm>
            <a:prstGeom prst="ellipse">
              <a:avLst/>
            </a:prstGeom>
            <a:solidFill>
              <a:srgbClr val="E6E6E6"/>
            </a:solid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505050">
                    <a:lumMod val="75000"/>
                  </a:srgbClr>
                </a:solidFill>
                <a:latin typeface="Segoe UI"/>
                <a:ea typeface="Segoe UI" pitchFamily="34" charset="0"/>
                <a:cs typeface="Segoe UI" pitchFamily="34" charset="0"/>
              </a:endParaRPr>
            </a:p>
          </p:txBody>
        </p:sp>
        <p:grpSp>
          <p:nvGrpSpPr>
            <p:cNvPr id="306" name="Group 305">
              <a:extLst>
                <a:ext uri="{FF2B5EF4-FFF2-40B4-BE49-F238E27FC236}">
                  <a16:creationId xmlns:a16="http://schemas.microsoft.com/office/drawing/2014/main" id="{C8E3856E-7936-4FFA-82A3-85BD513728C1}"/>
                </a:ext>
              </a:extLst>
            </p:cNvPr>
            <p:cNvGrpSpPr/>
            <p:nvPr/>
          </p:nvGrpSpPr>
          <p:grpSpPr>
            <a:xfrm>
              <a:off x="8827388" y="1288047"/>
              <a:ext cx="1265679" cy="1210408"/>
              <a:chOff x="8827388" y="1288047"/>
              <a:chExt cx="1265679" cy="1210408"/>
            </a:xfrm>
          </p:grpSpPr>
          <p:sp>
            <p:nvSpPr>
              <p:cNvPr id="307" name="Oval 306">
                <a:extLst>
                  <a:ext uri="{FF2B5EF4-FFF2-40B4-BE49-F238E27FC236}">
                    <a16:creationId xmlns:a16="http://schemas.microsoft.com/office/drawing/2014/main" id="{5EA434E3-D6E2-438C-B4E1-2FDA4EE6B017}"/>
                  </a:ext>
                </a:extLst>
              </p:cNvPr>
              <p:cNvSpPr/>
              <p:nvPr/>
            </p:nvSpPr>
            <p:spPr bwMode="auto">
              <a:xfrm>
                <a:off x="9177192" y="128804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308" name="Oval 307">
                <a:extLst>
                  <a:ext uri="{FF2B5EF4-FFF2-40B4-BE49-F238E27FC236}">
                    <a16:creationId xmlns:a16="http://schemas.microsoft.com/office/drawing/2014/main" id="{6826EA70-FEAC-49A5-9DF4-E787CDF0D12B}"/>
                  </a:ext>
                </a:extLst>
              </p:cNvPr>
              <p:cNvSpPr/>
              <p:nvPr/>
            </p:nvSpPr>
            <p:spPr bwMode="auto">
              <a:xfrm>
                <a:off x="8827388"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7471D247-1C65-46D1-94A1-01425654CAE8}"/>
                  </a:ext>
                </a:extLst>
              </p:cNvPr>
              <p:cNvCxnSpPr>
                <a:cxnSpLocks/>
              </p:cNvCxnSpPr>
              <p:nvPr/>
            </p:nvCxnSpPr>
            <p:spPr>
              <a:xfrm flipV="1">
                <a:off x="9104267" y="1760709"/>
                <a:ext cx="154021" cy="183988"/>
              </a:xfrm>
              <a:prstGeom prst="line">
                <a:avLst/>
              </a:prstGeom>
              <a:noFill/>
              <a:ln w="38100" cap="flat" cmpd="sng" algn="ctr">
                <a:solidFill>
                  <a:srgbClr val="002050"/>
                </a:solidFill>
                <a:prstDash val="solid"/>
                <a:headEnd type="none"/>
                <a:tailEnd type="none"/>
              </a:ln>
              <a:effectLst/>
            </p:spPr>
          </p:cxnSp>
          <p:cxnSp>
            <p:nvCxnSpPr>
              <p:cNvPr id="310" name="Straight Connector 309">
                <a:extLst>
                  <a:ext uri="{FF2B5EF4-FFF2-40B4-BE49-F238E27FC236}">
                    <a16:creationId xmlns:a16="http://schemas.microsoft.com/office/drawing/2014/main" id="{79A7BF62-B5BA-4E3B-B2B6-5179745B0195}"/>
                  </a:ext>
                </a:extLst>
              </p:cNvPr>
              <p:cNvCxnSpPr>
                <a:cxnSpLocks/>
              </p:cNvCxnSpPr>
              <p:nvPr/>
            </p:nvCxnSpPr>
            <p:spPr>
              <a:xfrm>
                <a:off x="9649854" y="1760706"/>
                <a:ext cx="166334" cy="183988"/>
              </a:xfrm>
              <a:prstGeom prst="line">
                <a:avLst/>
              </a:prstGeom>
              <a:noFill/>
              <a:ln w="38100" cap="flat" cmpd="sng" algn="ctr">
                <a:solidFill>
                  <a:srgbClr val="002050"/>
                </a:solidFill>
                <a:prstDash val="solid"/>
                <a:headEnd type="none"/>
                <a:tailEnd type="none"/>
              </a:ln>
              <a:effectLst/>
            </p:spPr>
          </p:cxnSp>
          <p:cxnSp>
            <p:nvCxnSpPr>
              <p:cNvPr id="311" name="Straight Connector 310">
                <a:extLst>
                  <a:ext uri="{FF2B5EF4-FFF2-40B4-BE49-F238E27FC236}">
                    <a16:creationId xmlns:a16="http://schemas.microsoft.com/office/drawing/2014/main" id="{D9DE92F9-3DF3-4F75-A2AC-E2CC722D9F46}"/>
                  </a:ext>
                </a:extLst>
              </p:cNvPr>
              <p:cNvCxnSpPr>
                <a:cxnSpLocks/>
              </p:cNvCxnSpPr>
              <p:nvPr/>
            </p:nvCxnSpPr>
            <p:spPr>
              <a:xfrm>
                <a:off x="9381146" y="2221576"/>
                <a:ext cx="158163" cy="0"/>
              </a:xfrm>
              <a:prstGeom prst="line">
                <a:avLst/>
              </a:prstGeom>
              <a:noFill/>
              <a:ln w="38100" cap="flat" cmpd="sng" algn="ctr">
                <a:solidFill>
                  <a:srgbClr val="002050"/>
                </a:solidFill>
                <a:prstDash val="solid"/>
                <a:headEnd type="none"/>
                <a:tailEnd type="none"/>
              </a:ln>
              <a:effectLst/>
            </p:spPr>
          </p:cxnSp>
          <p:grpSp>
            <p:nvGrpSpPr>
              <p:cNvPr id="312" name="Group 311">
                <a:extLst>
                  <a:ext uri="{FF2B5EF4-FFF2-40B4-BE49-F238E27FC236}">
                    <a16:creationId xmlns:a16="http://schemas.microsoft.com/office/drawing/2014/main" id="{A633D872-8BDB-4F35-BD38-325EEB784627}"/>
                  </a:ext>
                </a:extLst>
              </p:cNvPr>
              <p:cNvGrpSpPr/>
              <p:nvPr/>
            </p:nvGrpSpPr>
            <p:grpSpPr>
              <a:xfrm>
                <a:off x="8979334" y="2041859"/>
                <a:ext cx="249867" cy="359435"/>
                <a:chOff x="4772025" y="5697538"/>
                <a:chExt cx="593725" cy="854076"/>
              </a:xfrm>
              <a:solidFill>
                <a:srgbClr val="FFFFFF"/>
              </a:solidFill>
            </p:grpSpPr>
            <p:sp>
              <p:nvSpPr>
                <p:cNvPr id="321" name="Freeform 5">
                  <a:extLst>
                    <a:ext uri="{FF2B5EF4-FFF2-40B4-BE49-F238E27FC236}">
                      <a16:creationId xmlns:a16="http://schemas.microsoft.com/office/drawing/2014/main" id="{5A0B9ECF-4DDF-49D6-9105-4D885AD79861}"/>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22" name="Freeform 6">
                  <a:extLst>
                    <a:ext uri="{FF2B5EF4-FFF2-40B4-BE49-F238E27FC236}">
                      <a16:creationId xmlns:a16="http://schemas.microsoft.com/office/drawing/2014/main" id="{7684B932-9D7D-4B83-ADD3-365BA39EF3AD}"/>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13" name="Group 312">
                <a:extLst>
                  <a:ext uri="{FF2B5EF4-FFF2-40B4-BE49-F238E27FC236}">
                    <a16:creationId xmlns:a16="http://schemas.microsoft.com/office/drawing/2014/main" id="{62BF142F-170B-4A65-9224-8D3A30CB0E39}"/>
                  </a:ext>
                </a:extLst>
              </p:cNvPr>
              <p:cNvGrpSpPr/>
              <p:nvPr/>
            </p:nvGrpSpPr>
            <p:grpSpPr>
              <a:xfrm>
                <a:off x="9329138" y="1385209"/>
                <a:ext cx="249867" cy="359435"/>
                <a:chOff x="4772025" y="5697538"/>
                <a:chExt cx="593725" cy="854076"/>
              </a:xfrm>
              <a:solidFill>
                <a:srgbClr val="FFFFFF"/>
              </a:solidFill>
            </p:grpSpPr>
            <p:sp>
              <p:nvSpPr>
                <p:cNvPr id="319" name="Freeform 5">
                  <a:extLst>
                    <a:ext uri="{FF2B5EF4-FFF2-40B4-BE49-F238E27FC236}">
                      <a16:creationId xmlns:a16="http://schemas.microsoft.com/office/drawing/2014/main" id="{4C3FE8C8-D512-4544-9682-80836857B4F7}"/>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20" name="Freeform 6">
                  <a:extLst>
                    <a:ext uri="{FF2B5EF4-FFF2-40B4-BE49-F238E27FC236}">
                      <a16:creationId xmlns:a16="http://schemas.microsoft.com/office/drawing/2014/main" id="{2C215271-E237-488E-BC1B-B6C69FFD63E6}"/>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14" name="Group 313">
                <a:extLst>
                  <a:ext uri="{FF2B5EF4-FFF2-40B4-BE49-F238E27FC236}">
                    <a16:creationId xmlns:a16="http://schemas.microsoft.com/office/drawing/2014/main" id="{98A9EA7F-687F-4416-89FF-41FFA9C19061}"/>
                  </a:ext>
                </a:extLst>
              </p:cNvPr>
              <p:cNvGrpSpPr/>
              <p:nvPr/>
            </p:nvGrpSpPr>
            <p:grpSpPr>
              <a:xfrm>
                <a:off x="9539309" y="1944697"/>
                <a:ext cx="553758" cy="553758"/>
                <a:chOff x="9539309" y="1944697"/>
                <a:chExt cx="553758" cy="553758"/>
              </a:xfrm>
            </p:grpSpPr>
            <p:sp>
              <p:nvSpPr>
                <p:cNvPr id="315" name="Oval 314">
                  <a:extLst>
                    <a:ext uri="{FF2B5EF4-FFF2-40B4-BE49-F238E27FC236}">
                      <a16:creationId xmlns:a16="http://schemas.microsoft.com/office/drawing/2014/main" id="{CEBC0A7D-0EB3-4EA0-9017-844B64C27973}"/>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16" name="Group 315">
                  <a:extLst>
                    <a:ext uri="{FF2B5EF4-FFF2-40B4-BE49-F238E27FC236}">
                      <a16:creationId xmlns:a16="http://schemas.microsoft.com/office/drawing/2014/main" id="{0A80AE60-5160-4E3E-9249-3507CB7FF6B3}"/>
                    </a:ext>
                  </a:extLst>
                </p:cNvPr>
                <p:cNvGrpSpPr/>
                <p:nvPr/>
              </p:nvGrpSpPr>
              <p:grpSpPr>
                <a:xfrm>
                  <a:off x="9691255" y="2041859"/>
                  <a:ext cx="249867" cy="359435"/>
                  <a:chOff x="4772025" y="5697538"/>
                  <a:chExt cx="593725" cy="854076"/>
                </a:xfrm>
                <a:solidFill>
                  <a:srgbClr val="FFFFFF"/>
                </a:solidFill>
              </p:grpSpPr>
              <p:sp>
                <p:nvSpPr>
                  <p:cNvPr id="317" name="Freeform 5">
                    <a:extLst>
                      <a:ext uri="{FF2B5EF4-FFF2-40B4-BE49-F238E27FC236}">
                        <a16:creationId xmlns:a16="http://schemas.microsoft.com/office/drawing/2014/main" id="{1FF4A369-FCFB-4BD9-B265-05FF91DE995F}"/>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18" name="Freeform 6">
                    <a:extLst>
                      <a:ext uri="{FF2B5EF4-FFF2-40B4-BE49-F238E27FC236}">
                        <a16:creationId xmlns:a16="http://schemas.microsoft.com/office/drawing/2014/main" id="{026829C1-E6B9-4CD1-9756-B4E7896B0041}"/>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grpSp>
        <p:nvGrpSpPr>
          <p:cNvPr id="323" name="Group 322">
            <a:extLst>
              <a:ext uri="{FF2B5EF4-FFF2-40B4-BE49-F238E27FC236}">
                <a16:creationId xmlns:a16="http://schemas.microsoft.com/office/drawing/2014/main" id="{9B6C7AB6-9DFD-4902-8989-D64FAD569684}"/>
              </a:ext>
            </a:extLst>
          </p:cNvPr>
          <p:cNvGrpSpPr/>
          <p:nvPr/>
        </p:nvGrpSpPr>
        <p:grpSpPr>
          <a:xfrm>
            <a:off x="8435996" y="3578405"/>
            <a:ext cx="1696477" cy="1696477"/>
            <a:chOff x="8584012" y="1138552"/>
            <a:chExt cx="1730495" cy="1730495"/>
          </a:xfrm>
        </p:grpSpPr>
        <p:sp>
          <p:nvSpPr>
            <p:cNvPr id="324" name="Oval 323">
              <a:extLst>
                <a:ext uri="{FF2B5EF4-FFF2-40B4-BE49-F238E27FC236}">
                  <a16:creationId xmlns:a16="http://schemas.microsoft.com/office/drawing/2014/main" id="{47641321-66ED-4838-A4E1-F9BE9CBDA4CA}"/>
                </a:ext>
              </a:extLst>
            </p:cNvPr>
            <p:cNvSpPr/>
            <p:nvPr/>
          </p:nvSpPr>
          <p:spPr bwMode="auto">
            <a:xfrm>
              <a:off x="8584012" y="1138552"/>
              <a:ext cx="1730495" cy="1730495"/>
            </a:xfrm>
            <a:prstGeom prst="ellipse">
              <a:avLst/>
            </a:prstGeom>
            <a:solidFill>
              <a:srgbClr val="E6E6E6"/>
            </a:solid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25" name="Group 324">
              <a:extLst>
                <a:ext uri="{FF2B5EF4-FFF2-40B4-BE49-F238E27FC236}">
                  <a16:creationId xmlns:a16="http://schemas.microsoft.com/office/drawing/2014/main" id="{7BDCF81E-6B01-44DD-BDCE-4D595091355E}"/>
                </a:ext>
              </a:extLst>
            </p:cNvPr>
            <p:cNvGrpSpPr/>
            <p:nvPr/>
          </p:nvGrpSpPr>
          <p:grpSpPr>
            <a:xfrm>
              <a:off x="8827388" y="1288047"/>
              <a:ext cx="1265679" cy="1210408"/>
              <a:chOff x="8827388" y="1288047"/>
              <a:chExt cx="1265679" cy="1210408"/>
            </a:xfrm>
          </p:grpSpPr>
          <p:sp>
            <p:nvSpPr>
              <p:cNvPr id="326" name="Oval 325">
                <a:extLst>
                  <a:ext uri="{FF2B5EF4-FFF2-40B4-BE49-F238E27FC236}">
                    <a16:creationId xmlns:a16="http://schemas.microsoft.com/office/drawing/2014/main" id="{11BC3613-000F-474C-9823-B8CAC1856BCF}"/>
                  </a:ext>
                </a:extLst>
              </p:cNvPr>
              <p:cNvSpPr/>
              <p:nvPr/>
            </p:nvSpPr>
            <p:spPr bwMode="auto">
              <a:xfrm>
                <a:off x="9177192" y="128804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B188F90C-455B-4A37-9372-839B34F90568}"/>
                  </a:ext>
                </a:extLst>
              </p:cNvPr>
              <p:cNvSpPr/>
              <p:nvPr/>
            </p:nvSpPr>
            <p:spPr bwMode="auto">
              <a:xfrm>
                <a:off x="8827388"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348" name="Straight Connector 347">
                <a:extLst>
                  <a:ext uri="{FF2B5EF4-FFF2-40B4-BE49-F238E27FC236}">
                    <a16:creationId xmlns:a16="http://schemas.microsoft.com/office/drawing/2014/main" id="{05A6A295-DE98-4FFD-AC63-593E9EF3E0B1}"/>
                  </a:ext>
                </a:extLst>
              </p:cNvPr>
              <p:cNvCxnSpPr>
                <a:cxnSpLocks/>
              </p:cNvCxnSpPr>
              <p:nvPr/>
            </p:nvCxnSpPr>
            <p:spPr>
              <a:xfrm flipV="1">
                <a:off x="9104267" y="1760709"/>
                <a:ext cx="154021" cy="183988"/>
              </a:xfrm>
              <a:prstGeom prst="line">
                <a:avLst/>
              </a:prstGeom>
              <a:noFill/>
              <a:ln w="38100" cap="flat" cmpd="sng" algn="ctr">
                <a:solidFill>
                  <a:srgbClr val="002050"/>
                </a:solidFill>
                <a:prstDash val="solid"/>
                <a:headEnd type="none"/>
                <a:tailEnd type="none"/>
              </a:ln>
              <a:effectLst/>
            </p:spPr>
          </p:cxnSp>
          <p:cxnSp>
            <p:nvCxnSpPr>
              <p:cNvPr id="349" name="Straight Connector 348">
                <a:extLst>
                  <a:ext uri="{FF2B5EF4-FFF2-40B4-BE49-F238E27FC236}">
                    <a16:creationId xmlns:a16="http://schemas.microsoft.com/office/drawing/2014/main" id="{56E91DBA-1344-4AE6-9D1B-9D414C4B88EF}"/>
                  </a:ext>
                </a:extLst>
              </p:cNvPr>
              <p:cNvCxnSpPr>
                <a:cxnSpLocks/>
              </p:cNvCxnSpPr>
              <p:nvPr/>
            </p:nvCxnSpPr>
            <p:spPr>
              <a:xfrm>
                <a:off x="9649854" y="1760706"/>
                <a:ext cx="166334" cy="183988"/>
              </a:xfrm>
              <a:prstGeom prst="line">
                <a:avLst/>
              </a:prstGeom>
              <a:noFill/>
              <a:ln w="38100" cap="flat" cmpd="sng" algn="ctr">
                <a:solidFill>
                  <a:srgbClr val="002050"/>
                </a:solidFill>
                <a:prstDash val="solid"/>
                <a:headEnd type="none"/>
                <a:tailEnd type="none"/>
              </a:ln>
              <a:effectLst/>
            </p:spPr>
          </p:cxnSp>
          <p:cxnSp>
            <p:nvCxnSpPr>
              <p:cNvPr id="350" name="Straight Connector 349">
                <a:extLst>
                  <a:ext uri="{FF2B5EF4-FFF2-40B4-BE49-F238E27FC236}">
                    <a16:creationId xmlns:a16="http://schemas.microsoft.com/office/drawing/2014/main" id="{C9983EBC-ADDE-45CD-9AD7-CE6F57821173}"/>
                  </a:ext>
                </a:extLst>
              </p:cNvPr>
              <p:cNvCxnSpPr>
                <a:cxnSpLocks/>
              </p:cNvCxnSpPr>
              <p:nvPr/>
            </p:nvCxnSpPr>
            <p:spPr>
              <a:xfrm>
                <a:off x="9381146" y="2221576"/>
                <a:ext cx="158163" cy="0"/>
              </a:xfrm>
              <a:prstGeom prst="line">
                <a:avLst/>
              </a:prstGeom>
              <a:noFill/>
              <a:ln w="38100" cap="flat" cmpd="sng" algn="ctr">
                <a:solidFill>
                  <a:srgbClr val="002050"/>
                </a:solidFill>
                <a:prstDash val="solid"/>
                <a:headEnd type="none"/>
                <a:tailEnd type="none"/>
              </a:ln>
              <a:effectLst/>
            </p:spPr>
          </p:cxnSp>
          <p:grpSp>
            <p:nvGrpSpPr>
              <p:cNvPr id="351" name="Group 350">
                <a:extLst>
                  <a:ext uri="{FF2B5EF4-FFF2-40B4-BE49-F238E27FC236}">
                    <a16:creationId xmlns:a16="http://schemas.microsoft.com/office/drawing/2014/main" id="{184925D7-B762-44CB-BC18-E6253ED5268C}"/>
                  </a:ext>
                </a:extLst>
              </p:cNvPr>
              <p:cNvGrpSpPr/>
              <p:nvPr/>
            </p:nvGrpSpPr>
            <p:grpSpPr>
              <a:xfrm>
                <a:off x="8979334" y="2041859"/>
                <a:ext cx="249867" cy="359435"/>
                <a:chOff x="4772025" y="5697538"/>
                <a:chExt cx="593725" cy="854076"/>
              </a:xfrm>
              <a:solidFill>
                <a:srgbClr val="FFFFFF"/>
              </a:solidFill>
            </p:grpSpPr>
            <p:sp>
              <p:nvSpPr>
                <p:cNvPr id="375" name="Freeform 5">
                  <a:extLst>
                    <a:ext uri="{FF2B5EF4-FFF2-40B4-BE49-F238E27FC236}">
                      <a16:creationId xmlns:a16="http://schemas.microsoft.com/office/drawing/2014/main" id="{98E122FE-525C-42F5-8713-392DA9E1D385}"/>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76" name="Freeform 6">
                  <a:extLst>
                    <a:ext uri="{FF2B5EF4-FFF2-40B4-BE49-F238E27FC236}">
                      <a16:creationId xmlns:a16="http://schemas.microsoft.com/office/drawing/2014/main" id="{19281D20-9713-478E-A1B5-1A50C4933925}"/>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52" name="Group 351">
                <a:extLst>
                  <a:ext uri="{FF2B5EF4-FFF2-40B4-BE49-F238E27FC236}">
                    <a16:creationId xmlns:a16="http://schemas.microsoft.com/office/drawing/2014/main" id="{752DA1BF-C02A-4680-B72B-CF360D1A522F}"/>
                  </a:ext>
                </a:extLst>
              </p:cNvPr>
              <p:cNvGrpSpPr/>
              <p:nvPr/>
            </p:nvGrpSpPr>
            <p:grpSpPr>
              <a:xfrm>
                <a:off x="9329138" y="1385209"/>
                <a:ext cx="249867" cy="359435"/>
                <a:chOff x="4772025" y="5697538"/>
                <a:chExt cx="593725" cy="854076"/>
              </a:xfrm>
              <a:solidFill>
                <a:srgbClr val="FFFFFF"/>
              </a:solidFill>
            </p:grpSpPr>
            <p:sp>
              <p:nvSpPr>
                <p:cNvPr id="373" name="Freeform 5">
                  <a:extLst>
                    <a:ext uri="{FF2B5EF4-FFF2-40B4-BE49-F238E27FC236}">
                      <a16:creationId xmlns:a16="http://schemas.microsoft.com/office/drawing/2014/main" id="{3AB2C4A0-FCD5-40BE-AFB1-34A825579663}"/>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74" name="Freeform 6">
                  <a:extLst>
                    <a:ext uri="{FF2B5EF4-FFF2-40B4-BE49-F238E27FC236}">
                      <a16:creationId xmlns:a16="http://schemas.microsoft.com/office/drawing/2014/main" id="{ED179FE2-21B7-43AF-9AA5-4F380A611AB0}"/>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53" name="Group 352">
                <a:extLst>
                  <a:ext uri="{FF2B5EF4-FFF2-40B4-BE49-F238E27FC236}">
                    <a16:creationId xmlns:a16="http://schemas.microsoft.com/office/drawing/2014/main" id="{88CE1555-C900-4431-91A8-0B89A1A0CE8E}"/>
                  </a:ext>
                </a:extLst>
              </p:cNvPr>
              <p:cNvGrpSpPr/>
              <p:nvPr/>
            </p:nvGrpSpPr>
            <p:grpSpPr>
              <a:xfrm>
                <a:off x="9539309" y="1944697"/>
                <a:ext cx="553758" cy="553758"/>
                <a:chOff x="9539309" y="1944697"/>
                <a:chExt cx="553758" cy="553758"/>
              </a:xfrm>
            </p:grpSpPr>
            <p:sp>
              <p:nvSpPr>
                <p:cNvPr id="354" name="Oval 353">
                  <a:extLst>
                    <a:ext uri="{FF2B5EF4-FFF2-40B4-BE49-F238E27FC236}">
                      <a16:creationId xmlns:a16="http://schemas.microsoft.com/office/drawing/2014/main" id="{F3511144-9BAF-492C-8741-A8DE9A063A96}"/>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55" name="Group 354">
                  <a:extLst>
                    <a:ext uri="{FF2B5EF4-FFF2-40B4-BE49-F238E27FC236}">
                      <a16:creationId xmlns:a16="http://schemas.microsoft.com/office/drawing/2014/main" id="{BC64382B-D010-4A2D-9A67-292804259614}"/>
                    </a:ext>
                  </a:extLst>
                </p:cNvPr>
                <p:cNvGrpSpPr/>
                <p:nvPr/>
              </p:nvGrpSpPr>
              <p:grpSpPr>
                <a:xfrm>
                  <a:off x="9691255" y="2041859"/>
                  <a:ext cx="249867" cy="359435"/>
                  <a:chOff x="4772025" y="5697538"/>
                  <a:chExt cx="593725" cy="854076"/>
                </a:xfrm>
                <a:solidFill>
                  <a:srgbClr val="FFFFFF"/>
                </a:solidFill>
              </p:grpSpPr>
              <p:sp>
                <p:nvSpPr>
                  <p:cNvPr id="356" name="Freeform 5">
                    <a:extLst>
                      <a:ext uri="{FF2B5EF4-FFF2-40B4-BE49-F238E27FC236}">
                        <a16:creationId xmlns:a16="http://schemas.microsoft.com/office/drawing/2014/main" id="{809636C1-1ECC-4542-BAA3-3CC9A140198C}"/>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57" name="Freeform 6">
                    <a:extLst>
                      <a:ext uri="{FF2B5EF4-FFF2-40B4-BE49-F238E27FC236}">
                        <a16:creationId xmlns:a16="http://schemas.microsoft.com/office/drawing/2014/main" id="{70F7066F-05BD-465A-A23C-839D703C31C0}"/>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grpSp>
        <p:nvGrpSpPr>
          <p:cNvPr id="377" name="Group 376">
            <a:extLst>
              <a:ext uri="{FF2B5EF4-FFF2-40B4-BE49-F238E27FC236}">
                <a16:creationId xmlns:a16="http://schemas.microsoft.com/office/drawing/2014/main" id="{1B2D2DBD-AA2A-46CB-9568-2E6E61757EF2}"/>
              </a:ext>
            </a:extLst>
          </p:cNvPr>
          <p:cNvGrpSpPr/>
          <p:nvPr/>
        </p:nvGrpSpPr>
        <p:grpSpPr>
          <a:xfrm>
            <a:off x="8435996" y="3578405"/>
            <a:ext cx="1696477" cy="1696477"/>
            <a:chOff x="8588824" y="1079446"/>
            <a:chExt cx="1730495" cy="1730495"/>
          </a:xfrm>
        </p:grpSpPr>
        <p:sp>
          <p:nvSpPr>
            <p:cNvPr id="378" name="Oval 377">
              <a:extLst>
                <a:ext uri="{FF2B5EF4-FFF2-40B4-BE49-F238E27FC236}">
                  <a16:creationId xmlns:a16="http://schemas.microsoft.com/office/drawing/2014/main" id="{E552A3C8-2CB8-41BC-A7D9-061433ACCA5D}"/>
                </a:ext>
              </a:extLst>
            </p:cNvPr>
            <p:cNvSpPr/>
            <p:nvPr/>
          </p:nvSpPr>
          <p:spPr bwMode="auto">
            <a:xfrm>
              <a:off x="8588824" y="1079446"/>
              <a:ext cx="1730495" cy="1730495"/>
            </a:xfrm>
            <a:prstGeom prst="ellipse">
              <a:avLst/>
            </a:prstGeom>
            <a:solidFill>
              <a:srgbClr val="E6E6E6"/>
            </a:solidFill>
            <a:ln w="9525" cap="flat" cmpd="sng" algn="ctr">
              <a:solidFill>
                <a:srgbClr val="353535"/>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79" name="Group 378">
              <a:extLst>
                <a:ext uri="{FF2B5EF4-FFF2-40B4-BE49-F238E27FC236}">
                  <a16:creationId xmlns:a16="http://schemas.microsoft.com/office/drawing/2014/main" id="{97228240-4E6D-439E-9A24-CF231147C3A9}"/>
                </a:ext>
              </a:extLst>
            </p:cNvPr>
            <p:cNvGrpSpPr/>
            <p:nvPr/>
          </p:nvGrpSpPr>
          <p:grpSpPr>
            <a:xfrm>
              <a:off x="8827388" y="1288047"/>
              <a:ext cx="1265679" cy="1210408"/>
              <a:chOff x="8827388" y="1288047"/>
              <a:chExt cx="1265679" cy="1210408"/>
            </a:xfrm>
          </p:grpSpPr>
          <p:sp>
            <p:nvSpPr>
              <p:cNvPr id="380" name="Oval 379">
                <a:extLst>
                  <a:ext uri="{FF2B5EF4-FFF2-40B4-BE49-F238E27FC236}">
                    <a16:creationId xmlns:a16="http://schemas.microsoft.com/office/drawing/2014/main" id="{3A17C9A9-FFDE-4B23-9CC2-11F8DD55CAB6}"/>
                  </a:ext>
                </a:extLst>
              </p:cNvPr>
              <p:cNvSpPr/>
              <p:nvPr/>
            </p:nvSpPr>
            <p:spPr bwMode="auto">
              <a:xfrm>
                <a:off x="9177192" y="128804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sp>
            <p:nvSpPr>
              <p:cNvPr id="381" name="Oval 380">
                <a:extLst>
                  <a:ext uri="{FF2B5EF4-FFF2-40B4-BE49-F238E27FC236}">
                    <a16:creationId xmlns:a16="http://schemas.microsoft.com/office/drawing/2014/main" id="{5B18029C-6A2D-4D2A-9778-38AE97538084}"/>
                  </a:ext>
                </a:extLst>
              </p:cNvPr>
              <p:cNvSpPr/>
              <p:nvPr/>
            </p:nvSpPr>
            <p:spPr bwMode="auto">
              <a:xfrm>
                <a:off x="8827388"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cxnSp>
            <p:nvCxnSpPr>
              <p:cNvPr id="382" name="Straight Connector 381">
                <a:extLst>
                  <a:ext uri="{FF2B5EF4-FFF2-40B4-BE49-F238E27FC236}">
                    <a16:creationId xmlns:a16="http://schemas.microsoft.com/office/drawing/2014/main" id="{C12248D7-3491-4490-8363-43C794B18C24}"/>
                  </a:ext>
                </a:extLst>
              </p:cNvPr>
              <p:cNvCxnSpPr>
                <a:cxnSpLocks/>
              </p:cNvCxnSpPr>
              <p:nvPr/>
            </p:nvCxnSpPr>
            <p:spPr>
              <a:xfrm flipV="1">
                <a:off x="9104267" y="1760709"/>
                <a:ext cx="154021" cy="183988"/>
              </a:xfrm>
              <a:prstGeom prst="line">
                <a:avLst/>
              </a:prstGeom>
              <a:noFill/>
              <a:ln w="38100" cap="flat" cmpd="sng" algn="ctr">
                <a:solidFill>
                  <a:srgbClr val="002050"/>
                </a:solidFill>
                <a:prstDash val="solid"/>
                <a:headEnd type="none"/>
                <a:tailEnd type="none"/>
              </a:ln>
              <a:effectLst/>
            </p:spPr>
          </p:cxnSp>
          <p:cxnSp>
            <p:nvCxnSpPr>
              <p:cNvPr id="383" name="Straight Connector 382">
                <a:extLst>
                  <a:ext uri="{FF2B5EF4-FFF2-40B4-BE49-F238E27FC236}">
                    <a16:creationId xmlns:a16="http://schemas.microsoft.com/office/drawing/2014/main" id="{17B1297E-D7EA-4547-B78D-F0F72C162133}"/>
                  </a:ext>
                </a:extLst>
              </p:cNvPr>
              <p:cNvCxnSpPr>
                <a:cxnSpLocks/>
              </p:cNvCxnSpPr>
              <p:nvPr/>
            </p:nvCxnSpPr>
            <p:spPr>
              <a:xfrm>
                <a:off x="9649854" y="1760706"/>
                <a:ext cx="166334" cy="183988"/>
              </a:xfrm>
              <a:prstGeom prst="line">
                <a:avLst/>
              </a:prstGeom>
              <a:noFill/>
              <a:ln w="38100" cap="flat" cmpd="sng" algn="ctr">
                <a:solidFill>
                  <a:srgbClr val="002050"/>
                </a:solidFill>
                <a:prstDash val="solid"/>
                <a:headEnd type="none"/>
                <a:tailEnd type="none"/>
              </a:ln>
              <a:effectLst/>
            </p:spPr>
          </p:cxnSp>
          <p:cxnSp>
            <p:nvCxnSpPr>
              <p:cNvPr id="384" name="Straight Connector 383">
                <a:extLst>
                  <a:ext uri="{FF2B5EF4-FFF2-40B4-BE49-F238E27FC236}">
                    <a16:creationId xmlns:a16="http://schemas.microsoft.com/office/drawing/2014/main" id="{0742A041-E576-4332-8B17-7506F2895ED0}"/>
                  </a:ext>
                </a:extLst>
              </p:cNvPr>
              <p:cNvCxnSpPr>
                <a:cxnSpLocks/>
              </p:cNvCxnSpPr>
              <p:nvPr/>
            </p:nvCxnSpPr>
            <p:spPr>
              <a:xfrm>
                <a:off x="9381146" y="2221576"/>
                <a:ext cx="158163" cy="0"/>
              </a:xfrm>
              <a:prstGeom prst="line">
                <a:avLst/>
              </a:prstGeom>
              <a:noFill/>
              <a:ln w="38100" cap="flat" cmpd="sng" algn="ctr">
                <a:solidFill>
                  <a:srgbClr val="002050"/>
                </a:solidFill>
                <a:prstDash val="solid"/>
                <a:headEnd type="none"/>
                <a:tailEnd type="none"/>
              </a:ln>
              <a:effectLst/>
            </p:spPr>
          </p:cxnSp>
          <p:grpSp>
            <p:nvGrpSpPr>
              <p:cNvPr id="385" name="Group 384">
                <a:extLst>
                  <a:ext uri="{FF2B5EF4-FFF2-40B4-BE49-F238E27FC236}">
                    <a16:creationId xmlns:a16="http://schemas.microsoft.com/office/drawing/2014/main" id="{ED1CEF3B-F015-458F-B067-61EE059A1341}"/>
                  </a:ext>
                </a:extLst>
              </p:cNvPr>
              <p:cNvGrpSpPr/>
              <p:nvPr/>
            </p:nvGrpSpPr>
            <p:grpSpPr>
              <a:xfrm>
                <a:off x="8979334" y="2041859"/>
                <a:ext cx="249867" cy="359435"/>
                <a:chOff x="4772025" y="5697538"/>
                <a:chExt cx="593725" cy="854076"/>
              </a:xfrm>
              <a:solidFill>
                <a:srgbClr val="FFFFFF"/>
              </a:solidFill>
            </p:grpSpPr>
            <p:sp>
              <p:nvSpPr>
                <p:cNvPr id="394" name="Freeform 5">
                  <a:extLst>
                    <a:ext uri="{FF2B5EF4-FFF2-40B4-BE49-F238E27FC236}">
                      <a16:creationId xmlns:a16="http://schemas.microsoft.com/office/drawing/2014/main" id="{EAE6D85E-21AF-422C-9CF3-2D8FF8F57254}"/>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95" name="Freeform 6">
                  <a:extLst>
                    <a:ext uri="{FF2B5EF4-FFF2-40B4-BE49-F238E27FC236}">
                      <a16:creationId xmlns:a16="http://schemas.microsoft.com/office/drawing/2014/main" id="{C7AEFB2D-DFCC-4436-950E-0629DA2E4E37}"/>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86" name="Group 385">
                <a:extLst>
                  <a:ext uri="{FF2B5EF4-FFF2-40B4-BE49-F238E27FC236}">
                    <a16:creationId xmlns:a16="http://schemas.microsoft.com/office/drawing/2014/main" id="{B70A7DCA-6A87-49B8-93E0-D19608B13F90}"/>
                  </a:ext>
                </a:extLst>
              </p:cNvPr>
              <p:cNvGrpSpPr/>
              <p:nvPr/>
            </p:nvGrpSpPr>
            <p:grpSpPr>
              <a:xfrm>
                <a:off x="9329138" y="1385209"/>
                <a:ext cx="249867" cy="359435"/>
                <a:chOff x="4772025" y="5697538"/>
                <a:chExt cx="593725" cy="854076"/>
              </a:xfrm>
              <a:solidFill>
                <a:srgbClr val="FFFFFF"/>
              </a:solidFill>
            </p:grpSpPr>
            <p:sp>
              <p:nvSpPr>
                <p:cNvPr id="392" name="Freeform 5">
                  <a:extLst>
                    <a:ext uri="{FF2B5EF4-FFF2-40B4-BE49-F238E27FC236}">
                      <a16:creationId xmlns:a16="http://schemas.microsoft.com/office/drawing/2014/main" id="{57931C00-1958-47B7-AA58-E32957A355A0}"/>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93" name="Freeform 6">
                  <a:extLst>
                    <a:ext uri="{FF2B5EF4-FFF2-40B4-BE49-F238E27FC236}">
                      <a16:creationId xmlns:a16="http://schemas.microsoft.com/office/drawing/2014/main" id="{715097A4-7586-4A03-A670-FD87A0C7EF43}"/>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nvGrpSpPr>
              <p:cNvPr id="387" name="Group 386">
                <a:extLst>
                  <a:ext uri="{FF2B5EF4-FFF2-40B4-BE49-F238E27FC236}">
                    <a16:creationId xmlns:a16="http://schemas.microsoft.com/office/drawing/2014/main" id="{60A073F8-605E-490E-86D5-60BEBA25E943}"/>
                  </a:ext>
                </a:extLst>
              </p:cNvPr>
              <p:cNvGrpSpPr/>
              <p:nvPr/>
            </p:nvGrpSpPr>
            <p:grpSpPr>
              <a:xfrm>
                <a:off x="9539309" y="1944697"/>
                <a:ext cx="553758" cy="553758"/>
                <a:chOff x="9539309" y="1944697"/>
                <a:chExt cx="553758" cy="553758"/>
              </a:xfrm>
            </p:grpSpPr>
            <p:sp>
              <p:nvSpPr>
                <p:cNvPr id="388" name="Oval 387">
                  <a:extLst>
                    <a:ext uri="{FF2B5EF4-FFF2-40B4-BE49-F238E27FC236}">
                      <a16:creationId xmlns:a16="http://schemas.microsoft.com/office/drawing/2014/main" id="{C599B4E6-58CB-48AF-B7B8-5CE32C64934F}"/>
                    </a:ext>
                  </a:extLst>
                </p:cNvPr>
                <p:cNvSpPr/>
                <p:nvPr/>
              </p:nvSpPr>
              <p:spPr bwMode="auto">
                <a:xfrm>
                  <a:off x="9539309" y="1944697"/>
                  <a:ext cx="553758" cy="553758"/>
                </a:xfrm>
                <a:prstGeom prst="ellipse">
                  <a:avLst/>
                </a:prstGeom>
                <a:solidFill>
                  <a:srgbClr val="002050"/>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505050">
                        <a:lumMod val="75000"/>
                      </a:srgbClr>
                    </a:solidFill>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430A3535-07D5-4882-BF6E-917002C371B4}"/>
                    </a:ext>
                  </a:extLst>
                </p:cNvPr>
                <p:cNvGrpSpPr/>
                <p:nvPr/>
              </p:nvGrpSpPr>
              <p:grpSpPr>
                <a:xfrm>
                  <a:off x="9691255" y="2041859"/>
                  <a:ext cx="249867" cy="359435"/>
                  <a:chOff x="4772025" y="5697538"/>
                  <a:chExt cx="593725" cy="854076"/>
                </a:xfrm>
                <a:solidFill>
                  <a:srgbClr val="FFFFFF"/>
                </a:solidFill>
              </p:grpSpPr>
              <p:sp>
                <p:nvSpPr>
                  <p:cNvPr id="390" name="Freeform 5">
                    <a:extLst>
                      <a:ext uri="{FF2B5EF4-FFF2-40B4-BE49-F238E27FC236}">
                        <a16:creationId xmlns:a16="http://schemas.microsoft.com/office/drawing/2014/main" id="{8A706E2F-F961-4592-92D6-1D67CD917AA9}"/>
                      </a:ext>
                    </a:extLst>
                  </p:cNvPr>
                  <p:cNvSpPr>
                    <a:spLocks/>
                  </p:cNvSpPr>
                  <p:nvPr/>
                </p:nvSpPr>
                <p:spPr bwMode="auto">
                  <a:xfrm>
                    <a:off x="4891088" y="5697538"/>
                    <a:ext cx="355600" cy="357188"/>
                  </a:xfrm>
                  <a:custGeom>
                    <a:avLst/>
                    <a:gdLst>
                      <a:gd name="T0" fmla="*/ 0 w 798"/>
                      <a:gd name="T1" fmla="*/ 401 h 800"/>
                      <a:gd name="T2" fmla="*/ 399 w 798"/>
                      <a:gd name="T3" fmla="*/ 800 h 800"/>
                      <a:gd name="T4" fmla="*/ 798 w 798"/>
                      <a:gd name="T5" fmla="*/ 401 h 800"/>
                      <a:gd name="T6" fmla="*/ 399 w 798"/>
                      <a:gd name="T7" fmla="*/ 0 h 800"/>
                      <a:gd name="T8" fmla="*/ 0 w 798"/>
                      <a:gd name="T9" fmla="*/ 401 h 800"/>
                    </a:gdLst>
                    <a:ahLst/>
                    <a:cxnLst>
                      <a:cxn ang="0">
                        <a:pos x="T0" y="T1"/>
                      </a:cxn>
                      <a:cxn ang="0">
                        <a:pos x="T2" y="T3"/>
                      </a:cxn>
                      <a:cxn ang="0">
                        <a:pos x="T4" y="T5"/>
                      </a:cxn>
                      <a:cxn ang="0">
                        <a:pos x="T6" y="T7"/>
                      </a:cxn>
                      <a:cxn ang="0">
                        <a:pos x="T8" y="T9"/>
                      </a:cxn>
                    </a:cxnLst>
                    <a:rect l="0" t="0" r="r" b="b"/>
                    <a:pathLst>
                      <a:path w="798" h="800">
                        <a:moveTo>
                          <a:pt x="0" y="401"/>
                        </a:moveTo>
                        <a:cubicBezTo>
                          <a:pt x="0" y="622"/>
                          <a:pt x="179" y="800"/>
                          <a:pt x="399" y="800"/>
                        </a:cubicBezTo>
                        <a:cubicBezTo>
                          <a:pt x="619" y="800"/>
                          <a:pt x="798" y="622"/>
                          <a:pt x="798" y="401"/>
                        </a:cubicBezTo>
                        <a:cubicBezTo>
                          <a:pt x="798" y="181"/>
                          <a:pt x="619" y="0"/>
                          <a:pt x="399" y="0"/>
                        </a:cubicBezTo>
                        <a:cubicBezTo>
                          <a:pt x="179" y="0"/>
                          <a:pt x="0" y="179"/>
                          <a:pt x="0" y="4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sp>
                <p:nvSpPr>
                  <p:cNvPr id="391" name="Freeform 6">
                    <a:extLst>
                      <a:ext uri="{FF2B5EF4-FFF2-40B4-BE49-F238E27FC236}">
                        <a16:creationId xmlns:a16="http://schemas.microsoft.com/office/drawing/2014/main" id="{47C90D68-5EEE-45E9-B281-3B7045D59258}"/>
                      </a:ext>
                    </a:extLst>
                  </p:cNvPr>
                  <p:cNvSpPr>
                    <a:spLocks/>
                  </p:cNvSpPr>
                  <p:nvPr/>
                </p:nvSpPr>
                <p:spPr bwMode="auto">
                  <a:xfrm>
                    <a:off x="4772025" y="6089651"/>
                    <a:ext cx="593725" cy="461963"/>
                  </a:xfrm>
                  <a:custGeom>
                    <a:avLst/>
                    <a:gdLst>
                      <a:gd name="T0" fmla="*/ 666 w 1332"/>
                      <a:gd name="T1" fmla="*/ 0 h 1035"/>
                      <a:gd name="T2" fmla="*/ 0 w 1332"/>
                      <a:gd name="T3" fmla="*/ 666 h 1035"/>
                      <a:gd name="T4" fmla="*/ 0 w 1332"/>
                      <a:gd name="T5" fmla="*/ 878 h 1035"/>
                      <a:gd name="T6" fmla="*/ 666 w 1332"/>
                      <a:gd name="T7" fmla="*/ 1035 h 1035"/>
                      <a:gd name="T8" fmla="*/ 1332 w 1332"/>
                      <a:gd name="T9" fmla="*/ 878 h 1035"/>
                      <a:gd name="T10" fmla="*/ 1332 w 1332"/>
                      <a:gd name="T11" fmla="*/ 666 h 1035"/>
                      <a:gd name="T12" fmla="*/ 666 w 1332"/>
                      <a:gd name="T13" fmla="*/ 0 h 1035"/>
                    </a:gdLst>
                    <a:ahLst/>
                    <a:cxnLst>
                      <a:cxn ang="0">
                        <a:pos x="T0" y="T1"/>
                      </a:cxn>
                      <a:cxn ang="0">
                        <a:pos x="T2" y="T3"/>
                      </a:cxn>
                      <a:cxn ang="0">
                        <a:pos x="T4" y="T5"/>
                      </a:cxn>
                      <a:cxn ang="0">
                        <a:pos x="T6" y="T7"/>
                      </a:cxn>
                      <a:cxn ang="0">
                        <a:pos x="T8" y="T9"/>
                      </a:cxn>
                      <a:cxn ang="0">
                        <a:pos x="T10" y="T11"/>
                      </a:cxn>
                      <a:cxn ang="0">
                        <a:pos x="T12" y="T13"/>
                      </a:cxn>
                    </a:cxnLst>
                    <a:rect l="0" t="0" r="r" b="b"/>
                    <a:pathLst>
                      <a:path w="1332" h="1035">
                        <a:moveTo>
                          <a:pt x="666" y="0"/>
                        </a:moveTo>
                        <a:cubicBezTo>
                          <a:pt x="299" y="0"/>
                          <a:pt x="0" y="298"/>
                          <a:pt x="0" y="666"/>
                        </a:cubicBezTo>
                        <a:cubicBezTo>
                          <a:pt x="0" y="878"/>
                          <a:pt x="0" y="878"/>
                          <a:pt x="0" y="878"/>
                        </a:cubicBezTo>
                        <a:cubicBezTo>
                          <a:pt x="154" y="976"/>
                          <a:pt x="402" y="1035"/>
                          <a:pt x="666" y="1035"/>
                        </a:cubicBezTo>
                        <a:cubicBezTo>
                          <a:pt x="930" y="1035"/>
                          <a:pt x="1178" y="976"/>
                          <a:pt x="1332" y="878"/>
                        </a:cubicBezTo>
                        <a:cubicBezTo>
                          <a:pt x="1332" y="666"/>
                          <a:pt x="1332" y="666"/>
                          <a:pt x="1332" y="666"/>
                        </a:cubicBezTo>
                        <a:cubicBezTo>
                          <a:pt x="1332" y="298"/>
                          <a:pt x="1033" y="0"/>
                          <a:pt x="6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endParaRPr>
                  </a:p>
                </p:txBody>
              </p:sp>
            </p:grpSp>
          </p:grpSp>
        </p:grpSp>
      </p:grpSp>
      <p:grpSp>
        <p:nvGrpSpPr>
          <p:cNvPr id="396" name="Group 395">
            <a:extLst>
              <a:ext uri="{FF2B5EF4-FFF2-40B4-BE49-F238E27FC236}">
                <a16:creationId xmlns:a16="http://schemas.microsoft.com/office/drawing/2014/main" id="{A1D1DE8A-2051-414F-9152-493AFE64C999}"/>
              </a:ext>
            </a:extLst>
          </p:cNvPr>
          <p:cNvGrpSpPr/>
          <p:nvPr/>
        </p:nvGrpSpPr>
        <p:grpSpPr>
          <a:xfrm>
            <a:off x="454883" y="1789082"/>
            <a:ext cx="6515205" cy="919492"/>
            <a:chOff x="469545" y="1201777"/>
            <a:chExt cx="6645848" cy="937930"/>
          </a:xfrm>
        </p:grpSpPr>
        <p:sp>
          <p:nvSpPr>
            <p:cNvPr id="397" name="Content Placeholder 77">
              <a:extLst>
                <a:ext uri="{FF2B5EF4-FFF2-40B4-BE49-F238E27FC236}">
                  <a16:creationId xmlns:a16="http://schemas.microsoft.com/office/drawing/2014/main" id="{4FC2C989-8CD4-49E2-AC6F-9F1FF988F07F}"/>
                </a:ext>
              </a:extLst>
            </p:cNvPr>
            <p:cNvSpPr txBox="1">
              <a:spLocks/>
            </p:cNvSpPr>
            <p:nvPr/>
          </p:nvSpPr>
          <p:spPr>
            <a:xfrm>
              <a:off x="1247778" y="1201777"/>
              <a:ext cx="5867615" cy="937930"/>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fontAlgn="ctr">
                <a:lnSpc>
                  <a:spcPct val="100000"/>
                </a:lnSpc>
                <a:buNone/>
                <a:defRPr/>
              </a:pPr>
              <a:r>
                <a:rPr lang="en-US" sz="2353" dirty="0">
                  <a:solidFill>
                    <a:schemeClr val="tx1"/>
                  </a:solidFill>
                  <a:latin typeface="Segoe UI Semibold" panose="020B0702040204020203" pitchFamily="34" charset="0"/>
                  <a:cs typeface="Segoe UI Semibold" panose="020B0702040204020203" pitchFamily="34" charset="0"/>
                </a:rPr>
                <a:t>Dev/Test: Enable developers to get started</a:t>
              </a:r>
            </a:p>
            <a:p>
              <a:pPr marL="0" lvl="1" indent="0" defTabSz="896354" fontAlgn="ctr">
                <a:lnSpc>
                  <a:spcPct val="100000"/>
                </a:lnSpc>
                <a:buNone/>
                <a:defRPr/>
              </a:pPr>
              <a:r>
                <a:rPr lang="en-US" sz="1961" dirty="0">
                  <a:solidFill>
                    <a:schemeClr val="tx1"/>
                  </a:solidFill>
                  <a:latin typeface="Segoe UI Light"/>
                </a:rPr>
                <a:t>Single node (virtual machine)</a:t>
              </a:r>
            </a:p>
          </p:txBody>
        </p:sp>
        <p:sp>
          <p:nvSpPr>
            <p:cNvPr id="398" name="Freeform: Shape 397">
              <a:extLst>
                <a:ext uri="{FF2B5EF4-FFF2-40B4-BE49-F238E27FC236}">
                  <a16:creationId xmlns:a16="http://schemas.microsoft.com/office/drawing/2014/main" id="{C47B4B9D-27CB-437B-83D3-AE1A439C02D3}"/>
                </a:ext>
              </a:extLst>
            </p:cNvPr>
            <p:cNvSpPr/>
            <p:nvPr/>
          </p:nvSpPr>
          <p:spPr bwMode="auto">
            <a:xfrm>
              <a:off x="469545" y="1242442"/>
              <a:ext cx="582450" cy="675642"/>
            </a:xfrm>
            <a:custGeom>
              <a:avLst/>
              <a:gdLst>
                <a:gd name="connsiteX0" fmla="*/ 291225 w 582450"/>
                <a:gd name="connsiteY0" fmla="*/ 0 h 675642"/>
                <a:gd name="connsiteX1" fmla="*/ 582450 w 582450"/>
                <a:gd name="connsiteY1" fmla="*/ 145613 h 675642"/>
                <a:gd name="connsiteX2" fmla="*/ 582450 w 582450"/>
                <a:gd name="connsiteY2" fmla="*/ 530030 h 675642"/>
                <a:gd name="connsiteX3" fmla="*/ 291225 w 582450"/>
                <a:gd name="connsiteY3" fmla="*/ 675642 h 675642"/>
                <a:gd name="connsiteX4" fmla="*/ 0 w 582450"/>
                <a:gd name="connsiteY4" fmla="*/ 530030 h 675642"/>
                <a:gd name="connsiteX5" fmla="*/ 0 w 582450"/>
                <a:gd name="connsiteY5" fmla="*/ 145613 h 6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450" h="675642">
                  <a:moveTo>
                    <a:pt x="291225" y="0"/>
                  </a:moveTo>
                  <a:lnTo>
                    <a:pt x="582450" y="145613"/>
                  </a:lnTo>
                  <a:lnTo>
                    <a:pt x="582450" y="530030"/>
                  </a:lnTo>
                  <a:lnTo>
                    <a:pt x="291225" y="675642"/>
                  </a:lnTo>
                  <a:lnTo>
                    <a:pt x="0" y="530030"/>
                  </a:lnTo>
                  <a:lnTo>
                    <a:pt x="0" y="145613"/>
                  </a:lnTo>
                  <a:close/>
                </a:path>
              </a:pathLst>
            </a:cu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2745" kern="0" dirty="0">
                  <a:solidFill>
                    <a:srgbClr val="002050"/>
                  </a:solidFill>
                  <a:latin typeface="Segoe UI Light"/>
                  <a:ea typeface="Segoe UI" pitchFamily="34" charset="0"/>
                  <a:cs typeface="Segoe UI" pitchFamily="34" charset="0"/>
                </a:rPr>
                <a:t>1</a:t>
              </a:r>
            </a:p>
          </p:txBody>
        </p:sp>
      </p:grpSp>
      <p:grpSp>
        <p:nvGrpSpPr>
          <p:cNvPr id="399" name="Group 398">
            <a:extLst>
              <a:ext uri="{FF2B5EF4-FFF2-40B4-BE49-F238E27FC236}">
                <a16:creationId xmlns:a16="http://schemas.microsoft.com/office/drawing/2014/main" id="{5D9B7216-5791-41D3-96DC-32EB9D26D835}"/>
              </a:ext>
            </a:extLst>
          </p:cNvPr>
          <p:cNvGrpSpPr/>
          <p:nvPr/>
        </p:nvGrpSpPr>
        <p:grpSpPr>
          <a:xfrm>
            <a:off x="454883" y="3113095"/>
            <a:ext cx="7135571" cy="1221898"/>
            <a:chOff x="452526" y="2470361"/>
            <a:chExt cx="6579815" cy="1246400"/>
          </a:xfrm>
        </p:grpSpPr>
        <p:sp>
          <p:nvSpPr>
            <p:cNvPr id="400" name="Content Placeholder 77">
              <a:extLst>
                <a:ext uri="{FF2B5EF4-FFF2-40B4-BE49-F238E27FC236}">
                  <a16:creationId xmlns:a16="http://schemas.microsoft.com/office/drawing/2014/main" id="{5DED5168-1B91-4CB9-A613-A98A3DC0A0B4}"/>
                </a:ext>
              </a:extLst>
            </p:cNvPr>
            <p:cNvSpPr txBox="1">
              <a:spLocks/>
            </p:cNvSpPr>
            <p:nvPr/>
          </p:nvSpPr>
          <p:spPr>
            <a:xfrm>
              <a:off x="1247778" y="2470361"/>
              <a:ext cx="5784563" cy="1246400"/>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fontAlgn="ctr">
                <a:lnSpc>
                  <a:spcPct val="100000"/>
                </a:lnSpc>
                <a:buNone/>
                <a:defRPr/>
              </a:pPr>
              <a:r>
                <a:rPr lang="en-US" sz="2353" dirty="0">
                  <a:solidFill>
                    <a:schemeClr val="tx1"/>
                  </a:solidFill>
                  <a:latin typeface="Segoe UI Semibold" panose="020B0702040204020203" pitchFamily="34" charset="0"/>
                  <a:cs typeface="Segoe UI Semibold" panose="020B0702040204020203" pitchFamily="34" charset="0"/>
                </a:rPr>
                <a:t>Single Member: Simulate production for multiple divisions within a single organization</a:t>
              </a:r>
            </a:p>
            <a:p>
              <a:pPr marL="0" lvl="1" indent="0" defTabSz="896354" fontAlgn="ctr">
                <a:lnSpc>
                  <a:spcPct val="100000"/>
                </a:lnSpc>
                <a:buNone/>
                <a:defRPr/>
              </a:pPr>
              <a:r>
                <a:rPr lang="en-US" sz="1961" dirty="0">
                  <a:solidFill>
                    <a:schemeClr val="tx1"/>
                  </a:solidFill>
                  <a:latin typeface="Segoe UI Light"/>
                </a:rPr>
                <a:t>Multi-node across single region</a:t>
              </a:r>
            </a:p>
          </p:txBody>
        </p:sp>
        <p:sp>
          <p:nvSpPr>
            <p:cNvPr id="401" name="Freeform: Shape 400">
              <a:extLst>
                <a:ext uri="{FF2B5EF4-FFF2-40B4-BE49-F238E27FC236}">
                  <a16:creationId xmlns:a16="http://schemas.microsoft.com/office/drawing/2014/main" id="{B6DC8AA8-CC61-4BF2-8FF2-DB0CAD68CE3F}"/>
                </a:ext>
              </a:extLst>
            </p:cNvPr>
            <p:cNvSpPr/>
            <p:nvPr/>
          </p:nvSpPr>
          <p:spPr bwMode="auto">
            <a:xfrm>
              <a:off x="452526" y="2572858"/>
              <a:ext cx="582450" cy="675642"/>
            </a:xfrm>
            <a:custGeom>
              <a:avLst/>
              <a:gdLst>
                <a:gd name="connsiteX0" fmla="*/ 291225 w 582450"/>
                <a:gd name="connsiteY0" fmla="*/ 0 h 675642"/>
                <a:gd name="connsiteX1" fmla="*/ 582450 w 582450"/>
                <a:gd name="connsiteY1" fmla="*/ 145613 h 675642"/>
                <a:gd name="connsiteX2" fmla="*/ 582450 w 582450"/>
                <a:gd name="connsiteY2" fmla="*/ 530030 h 675642"/>
                <a:gd name="connsiteX3" fmla="*/ 291225 w 582450"/>
                <a:gd name="connsiteY3" fmla="*/ 675642 h 675642"/>
                <a:gd name="connsiteX4" fmla="*/ 0 w 582450"/>
                <a:gd name="connsiteY4" fmla="*/ 530030 h 675642"/>
                <a:gd name="connsiteX5" fmla="*/ 0 w 582450"/>
                <a:gd name="connsiteY5" fmla="*/ 145613 h 6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450" h="675642">
                  <a:moveTo>
                    <a:pt x="291225" y="0"/>
                  </a:moveTo>
                  <a:lnTo>
                    <a:pt x="582450" y="145613"/>
                  </a:lnTo>
                  <a:lnTo>
                    <a:pt x="582450" y="530030"/>
                  </a:lnTo>
                  <a:lnTo>
                    <a:pt x="291225" y="675642"/>
                  </a:lnTo>
                  <a:lnTo>
                    <a:pt x="0" y="530030"/>
                  </a:lnTo>
                  <a:lnTo>
                    <a:pt x="0" y="145613"/>
                  </a:lnTo>
                  <a:close/>
                </a:path>
              </a:pathLst>
            </a:cu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2745" kern="0" dirty="0">
                  <a:solidFill>
                    <a:srgbClr val="002050"/>
                  </a:solidFill>
                  <a:latin typeface="Segoe UI Light"/>
                  <a:ea typeface="Segoe UI" pitchFamily="34" charset="0"/>
                  <a:cs typeface="Segoe UI" pitchFamily="34" charset="0"/>
                </a:rPr>
                <a:t>2</a:t>
              </a:r>
            </a:p>
          </p:txBody>
        </p:sp>
      </p:grpSp>
      <p:grpSp>
        <p:nvGrpSpPr>
          <p:cNvPr id="402" name="Group 401">
            <a:extLst>
              <a:ext uri="{FF2B5EF4-FFF2-40B4-BE49-F238E27FC236}">
                <a16:creationId xmlns:a16="http://schemas.microsoft.com/office/drawing/2014/main" id="{6A235DFF-4354-4387-B906-91D6E52742D3}"/>
              </a:ext>
            </a:extLst>
          </p:cNvPr>
          <p:cNvGrpSpPr/>
          <p:nvPr/>
        </p:nvGrpSpPr>
        <p:grpSpPr>
          <a:xfrm>
            <a:off x="454883" y="4739513"/>
            <a:ext cx="6248569" cy="1555917"/>
            <a:chOff x="469545" y="3954463"/>
            <a:chExt cx="6373866" cy="1587116"/>
          </a:xfrm>
        </p:grpSpPr>
        <p:sp>
          <p:nvSpPr>
            <p:cNvPr id="403" name="Content Placeholder 77">
              <a:extLst>
                <a:ext uri="{FF2B5EF4-FFF2-40B4-BE49-F238E27FC236}">
                  <a16:creationId xmlns:a16="http://schemas.microsoft.com/office/drawing/2014/main" id="{DB67B5D2-1BCD-4E3C-8CFD-F4DC873C3DB4}"/>
                </a:ext>
              </a:extLst>
            </p:cNvPr>
            <p:cNvSpPr txBox="1">
              <a:spLocks/>
            </p:cNvSpPr>
            <p:nvPr/>
          </p:nvSpPr>
          <p:spPr>
            <a:xfrm>
              <a:off x="1247778" y="3954463"/>
              <a:ext cx="5595633" cy="1587116"/>
            </a:xfrm>
            <a:prstGeom prst="rect">
              <a:avLst/>
            </a:prstGeom>
          </p:spPr>
          <p:txBody>
            <a:bodyPr vert="horz" wrap="square" lIns="0" tIns="89642" rIns="0" bIns="89642"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fontAlgn="ctr">
                <a:lnSpc>
                  <a:spcPct val="100000"/>
                </a:lnSpc>
                <a:buNone/>
                <a:defRPr/>
              </a:pPr>
              <a:r>
                <a:rPr lang="en-US" sz="2353" dirty="0">
                  <a:solidFill>
                    <a:schemeClr val="tx1"/>
                  </a:solidFill>
                  <a:latin typeface="Segoe UI Semibold" panose="020B0702040204020203" pitchFamily="34" charset="0"/>
                  <a:cs typeface="Segoe UI Semibold" panose="020B0702040204020203" pitchFamily="34" charset="0"/>
                </a:rPr>
                <a:t>Multi-member: Collaborate between multiple divisions and organizations</a:t>
              </a:r>
            </a:p>
            <a:p>
              <a:pPr marL="0" lvl="1" indent="0" defTabSz="896354" fontAlgn="ctr">
                <a:lnSpc>
                  <a:spcPct val="100000"/>
                </a:lnSpc>
                <a:buNone/>
                <a:defRPr/>
              </a:pPr>
              <a:r>
                <a:rPr lang="en-US" sz="1961" dirty="0">
                  <a:solidFill>
                    <a:schemeClr val="tx1"/>
                  </a:solidFill>
                  <a:latin typeface="Segoe UI Light"/>
                </a:rPr>
                <a:t>Multi-node across multiple regions, Azure subscriptions, and/or organizations</a:t>
              </a:r>
            </a:p>
          </p:txBody>
        </p:sp>
        <p:sp>
          <p:nvSpPr>
            <p:cNvPr id="404" name="Freeform: Shape 403">
              <a:extLst>
                <a:ext uri="{FF2B5EF4-FFF2-40B4-BE49-F238E27FC236}">
                  <a16:creationId xmlns:a16="http://schemas.microsoft.com/office/drawing/2014/main" id="{0943182C-E19C-4794-8681-F0733A3F9893}"/>
                </a:ext>
              </a:extLst>
            </p:cNvPr>
            <p:cNvSpPr/>
            <p:nvPr/>
          </p:nvSpPr>
          <p:spPr bwMode="auto">
            <a:xfrm>
              <a:off x="469545" y="4007566"/>
              <a:ext cx="582450" cy="675642"/>
            </a:xfrm>
            <a:custGeom>
              <a:avLst/>
              <a:gdLst>
                <a:gd name="connsiteX0" fmla="*/ 291225 w 582450"/>
                <a:gd name="connsiteY0" fmla="*/ 0 h 675642"/>
                <a:gd name="connsiteX1" fmla="*/ 582450 w 582450"/>
                <a:gd name="connsiteY1" fmla="*/ 145613 h 675642"/>
                <a:gd name="connsiteX2" fmla="*/ 582450 w 582450"/>
                <a:gd name="connsiteY2" fmla="*/ 530030 h 675642"/>
                <a:gd name="connsiteX3" fmla="*/ 291225 w 582450"/>
                <a:gd name="connsiteY3" fmla="*/ 675642 h 675642"/>
                <a:gd name="connsiteX4" fmla="*/ 0 w 582450"/>
                <a:gd name="connsiteY4" fmla="*/ 530030 h 675642"/>
                <a:gd name="connsiteX5" fmla="*/ 0 w 582450"/>
                <a:gd name="connsiteY5" fmla="*/ 145613 h 6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450" h="675642">
                  <a:moveTo>
                    <a:pt x="291225" y="0"/>
                  </a:moveTo>
                  <a:lnTo>
                    <a:pt x="582450" y="145613"/>
                  </a:lnTo>
                  <a:lnTo>
                    <a:pt x="582450" y="530030"/>
                  </a:lnTo>
                  <a:lnTo>
                    <a:pt x="291225" y="675642"/>
                  </a:lnTo>
                  <a:lnTo>
                    <a:pt x="0" y="530030"/>
                  </a:lnTo>
                  <a:lnTo>
                    <a:pt x="0" y="145613"/>
                  </a:lnTo>
                  <a:close/>
                </a:path>
              </a:pathLst>
            </a:cu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2745" kern="0" dirty="0">
                  <a:solidFill>
                    <a:srgbClr val="002050"/>
                  </a:solidFill>
                  <a:latin typeface="Segoe UI Light"/>
                  <a:ea typeface="Segoe UI" pitchFamily="34" charset="0"/>
                  <a:cs typeface="Segoe UI" pitchFamily="34" charset="0"/>
                </a:rPr>
                <a:t>3</a:t>
              </a:r>
            </a:p>
          </p:txBody>
        </p:sp>
      </p:grpSp>
      <p:grpSp>
        <p:nvGrpSpPr>
          <p:cNvPr id="155" name="Group 154">
            <a:extLst>
              <a:ext uri="{FF2B5EF4-FFF2-40B4-BE49-F238E27FC236}">
                <a16:creationId xmlns:a16="http://schemas.microsoft.com/office/drawing/2014/main" id="{7EC7D524-A6FE-475E-9C53-1E77D2D19223}"/>
              </a:ext>
            </a:extLst>
          </p:cNvPr>
          <p:cNvGrpSpPr/>
          <p:nvPr/>
        </p:nvGrpSpPr>
        <p:grpSpPr>
          <a:xfrm>
            <a:off x="10398528" y="6472490"/>
            <a:ext cx="1111567" cy="287039"/>
            <a:chOff x="613751" y="5469247"/>
            <a:chExt cx="11507941" cy="2971693"/>
          </a:xfrm>
        </p:grpSpPr>
        <p:grpSp>
          <p:nvGrpSpPr>
            <p:cNvPr id="156" name="Group 155">
              <a:extLst>
                <a:ext uri="{FF2B5EF4-FFF2-40B4-BE49-F238E27FC236}">
                  <a16:creationId xmlns:a16="http://schemas.microsoft.com/office/drawing/2014/main" id="{7991FA0A-DDBE-49C3-937C-E50A271B5E8F}"/>
                </a:ext>
              </a:extLst>
            </p:cNvPr>
            <p:cNvGrpSpPr/>
            <p:nvPr/>
          </p:nvGrpSpPr>
          <p:grpSpPr>
            <a:xfrm>
              <a:off x="613751" y="5469247"/>
              <a:ext cx="3141000" cy="2971693"/>
              <a:chOff x="461351" y="2167979"/>
              <a:chExt cx="3141000" cy="2971693"/>
            </a:xfrm>
          </p:grpSpPr>
          <p:sp>
            <p:nvSpPr>
              <p:cNvPr id="207" name="Cube 206">
                <a:extLst>
                  <a:ext uri="{FF2B5EF4-FFF2-40B4-BE49-F238E27FC236}">
                    <a16:creationId xmlns:a16="http://schemas.microsoft.com/office/drawing/2014/main" id="{F6945ACE-4494-4AED-80B6-D32E22254536}"/>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8" name="TextBox 207">
                <a:extLst>
                  <a:ext uri="{FF2B5EF4-FFF2-40B4-BE49-F238E27FC236}">
                    <a16:creationId xmlns:a16="http://schemas.microsoft.com/office/drawing/2014/main" id="{28C24D65-FF6B-4C54-8C50-ABCCCEB4BF0D}"/>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170" name="Cube 169">
              <a:extLst>
                <a:ext uri="{FF2B5EF4-FFF2-40B4-BE49-F238E27FC236}">
                  <a16:creationId xmlns:a16="http://schemas.microsoft.com/office/drawing/2014/main" id="{E443A24C-B570-42E3-AFE4-9BEB20844BB5}"/>
                </a:ext>
              </a:extLst>
            </p:cNvPr>
            <p:cNvSpPr/>
            <p:nvPr/>
          </p:nvSpPr>
          <p:spPr bwMode="auto">
            <a:xfrm>
              <a:off x="3402730"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81" name="TextBox 180">
              <a:extLst>
                <a:ext uri="{FF2B5EF4-FFF2-40B4-BE49-F238E27FC236}">
                  <a16:creationId xmlns:a16="http://schemas.microsoft.com/office/drawing/2014/main" id="{874940EB-6B43-4AD4-A8B9-8EBD814C7B6F}"/>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203" name="Cube 202">
              <a:extLst>
                <a:ext uri="{FF2B5EF4-FFF2-40B4-BE49-F238E27FC236}">
                  <a16:creationId xmlns:a16="http://schemas.microsoft.com/office/drawing/2014/main" id="{D4DB16D3-136A-4FA6-8519-6FB06BDDA775}"/>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4" name="TextBox 203">
              <a:extLst>
                <a:ext uri="{FF2B5EF4-FFF2-40B4-BE49-F238E27FC236}">
                  <a16:creationId xmlns:a16="http://schemas.microsoft.com/office/drawing/2014/main" id="{CB5A585B-4BDB-4F9F-89B0-D8353C9E0E60}"/>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205" name="Cube 204">
              <a:extLst>
                <a:ext uri="{FF2B5EF4-FFF2-40B4-BE49-F238E27FC236}">
                  <a16:creationId xmlns:a16="http://schemas.microsoft.com/office/drawing/2014/main" id="{21F4726A-DDE3-44D1-BC65-83BBB972C1BF}"/>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6" name="TextBox 205">
              <a:extLst>
                <a:ext uri="{FF2B5EF4-FFF2-40B4-BE49-F238E27FC236}">
                  <a16:creationId xmlns:a16="http://schemas.microsoft.com/office/drawing/2014/main" id="{289C8D40-684A-4831-94F5-25DFC6152EEA}"/>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spTree>
    <p:extLst>
      <p:ext uri="{BB962C8B-B14F-4D97-AF65-F5344CB8AC3E}">
        <p14:creationId xmlns:p14="http://schemas.microsoft.com/office/powerpoint/2010/main" val="57368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
                                        <p:tgtEl>
                                          <p:spTgt spid="152"/>
                                        </p:tgtEl>
                                      </p:cBhvr>
                                    </p:animEffect>
                                  </p:childTnLst>
                                </p:cTn>
                              </p:par>
                              <p:par>
                                <p:cTn id="8" presetID="42" presetClass="path" presetSubtype="0" accel="50000" decel="50000" fill="hold" nodeType="withEffect">
                                  <p:stCondLst>
                                    <p:cond delay="0"/>
                                  </p:stCondLst>
                                  <p:childTnLst>
                                    <p:animMotion origin="layout" path="M 0.6168 -0.16574 L 0.6362 0.21922 " pathEditMode="relative" rAng="0" ptsTypes="AA">
                                      <p:cBhvr>
                                        <p:cTn id="9" dur="10" fill="hold"/>
                                        <p:tgtEl>
                                          <p:spTgt spid="152"/>
                                        </p:tgtEl>
                                        <p:attrNameLst>
                                          <p:attrName>ppt_x</p:attrName>
                                          <p:attrName>ppt_y</p:attrName>
                                        </p:attrNameLst>
                                      </p:cBhvr>
                                      <p:rCtr x="964" y="19236"/>
                                    </p:animMotion>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99"/>
                                        </p:tgtEl>
                                        <p:attrNameLst>
                                          <p:attrName>style.visibility</p:attrName>
                                        </p:attrNameLst>
                                      </p:cBhvr>
                                      <p:to>
                                        <p:strVal val="visible"/>
                                      </p:to>
                                    </p:set>
                                    <p:anim calcmode="lin" valueType="num">
                                      <p:cBhvr additive="base">
                                        <p:cTn id="14" dur="500" fill="hold"/>
                                        <p:tgtEl>
                                          <p:spTgt spid="399"/>
                                        </p:tgtEl>
                                        <p:attrNameLst>
                                          <p:attrName>ppt_x</p:attrName>
                                        </p:attrNameLst>
                                      </p:cBhvr>
                                      <p:tavLst>
                                        <p:tav tm="0">
                                          <p:val>
                                            <p:strVal val="0-#ppt_w/2"/>
                                          </p:val>
                                        </p:tav>
                                        <p:tav tm="100000">
                                          <p:val>
                                            <p:strVal val="#ppt_x"/>
                                          </p:val>
                                        </p:tav>
                                      </p:tavLst>
                                    </p:anim>
                                    <p:anim calcmode="lin" valueType="num">
                                      <p:cBhvr additive="base">
                                        <p:cTn id="15" dur="500" fill="hold"/>
                                        <p:tgtEl>
                                          <p:spTgt spid="399"/>
                                        </p:tgtEl>
                                        <p:attrNameLst>
                                          <p:attrName>ppt_y</p:attrName>
                                        </p:attrNameLst>
                                      </p:cBhvr>
                                      <p:tavLst>
                                        <p:tav tm="0">
                                          <p:val>
                                            <p:strVal val="#ppt_y"/>
                                          </p:val>
                                        </p:tav>
                                        <p:tav tm="100000">
                                          <p:val>
                                            <p:strVal val="#ppt_y"/>
                                          </p:val>
                                        </p:tav>
                                      </p:tavLst>
                                    </p:anim>
                                  </p:childTnLst>
                                </p:cTn>
                              </p:par>
                              <p:par>
                                <p:cTn id="16" presetID="42" presetClass="path" presetSubtype="0" accel="50000" decel="50000" fill="hold" nodeType="withEffect">
                                  <p:stCondLst>
                                    <p:cond delay="0"/>
                                  </p:stCondLst>
                                  <p:childTnLst>
                                    <p:animMotion origin="layout" path="M -4.55961E-6 -3.43168E-6 L 0.02987 0.04131 " pathEditMode="relative" rAng="0" ptsTypes="AA">
                                      <p:cBhvr>
                                        <p:cTn id="17" dur="2000" fill="hold"/>
                                        <p:tgtEl>
                                          <p:spTgt spid="252"/>
                                        </p:tgtEl>
                                        <p:attrNameLst>
                                          <p:attrName>ppt_x</p:attrName>
                                          <p:attrName>ppt_y</p:attrName>
                                        </p:attrNameLst>
                                      </p:cBhvr>
                                      <p:rCtr x="1493" y="2065"/>
                                    </p:animMotion>
                                  </p:childTnLst>
                                </p:cTn>
                              </p:par>
                              <p:par>
                                <p:cTn id="18" presetID="42" presetClass="path" presetSubtype="0" accel="50000" decel="50000" fill="hold" nodeType="withEffect">
                                  <p:stCondLst>
                                    <p:cond delay="0"/>
                                  </p:stCondLst>
                                  <p:childTnLst>
                                    <p:animMotion origin="layout" path="M -4.55961E-6 -3.43168E-6 L -0.00102 -0.05538 " pathEditMode="relative" rAng="0" ptsTypes="AA">
                                      <p:cBhvr>
                                        <p:cTn id="19" dur="2000" fill="hold"/>
                                        <p:tgtEl>
                                          <p:spTgt spid="257"/>
                                        </p:tgtEl>
                                        <p:attrNameLst>
                                          <p:attrName>ppt_x</p:attrName>
                                          <p:attrName>ppt_y</p:attrName>
                                        </p:attrNameLst>
                                      </p:cBhvr>
                                      <p:rCtr x="-51" y="-2769"/>
                                    </p:animMotion>
                                  </p:childTnLst>
                                </p:cTn>
                              </p:par>
                              <p:par>
                                <p:cTn id="20" presetID="42" presetClass="path" presetSubtype="0" accel="50000" decel="50000" fill="hold" nodeType="withEffect">
                                  <p:stCondLst>
                                    <p:cond delay="0"/>
                                  </p:stCondLst>
                                  <p:childTnLst>
                                    <p:animMotion origin="layout" path="M -4.55961E-6 -3.43168E-6 L -0.02961 0.04131 " pathEditMode="relative" rAng="0" ptsTypes="AA">
                                      <p:cBhvr>
                                        <p:cTn id="21" dur="2000" fill="hold"/>
                                        <p:tgtEl>
                                          <p:spTgt spid="299"/>
                                        </p:tgtEl>
                                        <p:attrNameLst>
                                          <p:attrName>ppt_x</p:attrName>
                                          <p:attrName>ppt_y</p:attrName>
                                        </p:attrNameLst>
                                      </p:cBhvr>
                                      <p:rCtr x="-1481" y="2065"/>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04"/>
                                        </p:tgtEl>
                                        <p:attrNameLst>
                                          <p:attrName>style.visibility</p:attrName>
                                        </p:attrNameLst>
                                      </p:cBhvr>
                                      <p:to>
                                        <p:strVal val="visible"/>
                                      </p:to>
                                    </p:set>
                                    <p:animEffect transition="in" filter="fade">
                                      <p:cBhvr>
                                        <p:cTn id="25" dur="500"/>
                                        <p:tgtEl>
                                          <p:spTgt spid="304"/>
                                        </p:tgtEl>
                                      </p:cBhvr>
                                    </p:animEffect>
                                  </p:childTnLst>
                                </p:cTn>
                              </p:par>
                            </p:childTnLst>
                          </p:cTn>
                        </p:par>
                        <p:par>
                          <p:cTn id="26" fill="hold">
                            <p:stCondLst>
                              <p:cond delay="2500"/>
                            </p:stCondLst>
                            <p:childTnLst>
                              <p:par>
                                <p:cTn id="27" presetID="10" presetClass="exit" presetSubtype="0" fill="hold" nodeType="afterEffect">
                                  <p:stCondLst>
                                    <p:cond delay="0"/>
                                  </p:stCondLst>
                                  <p:childTnLst>
                                    <p:animEffect transition="out" filter="fade">
                                      <p:cBhvr>
                                        <p:cTn id="28" dur="250"/>
                                        <p:tgtEl>
                                          <p:spTgt spid="252"/>
                                        </p:tgtEl>
                                      </p:cBhvr>
                                    </p:animEffect>
                                    <p:set>
                                      <p:cBhvr>
                                        <p:cTn id="29" dur="1" fill="hold">
                                          <p:stCondLst>
                                            <p:cond delay="249"/>
                                          </p:stCondLst>
                                        </p:cTn>
                                        <p:tgtEl>
                                          <p:spTgt spid="25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50"/>
                                        <p:tgtEl>
                                          <p:spTgt spid="299"/>
                                        </p:tgtEl>
                                      </p:cBhvr>
                                    </p:animEffect>
                                    <p:set>
                                      <p:cBhvr>
                                        <p:cTn id="32" dur="1" fill="hold">
                                          <p:stCondLst>
                                            <p:cond delay="249"/>
                                          </p:stCondLst>
                                        </p:cTn>
                                        <p:tgtEl>
                                          <p:spTgt spid="29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250"/>
                                        <p:tgtEl>
                                          <p:spTgt spid="257"/>
                                        </p:tgtEl>
                                      </p:cBhvr>
                                    </p:animEffect>
                                    <p:set>
                                      <p:cBhvr>
                                        <p:cTn id="35" dur="1" fill="hold">
                                          <p:stCondLst>
                                            <p:cond delay="249"/>
                                          </p:stCondLst>
                                        </p:cTn>
                                        <p:tgtEl>
                                          <p:spTgt spid="25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250"/>
                                        <p:tgtEl>
                                          <p:spTgt spid="148"/>
                                        </p:tgtEl>
                                      </p:cBhvr>
                                    </p:animEffect>
                                    <p:set>
                                      <p:cBhvr>
                                        <p:cTn id="38" dur="1" fill="hold">
                                          <p:stCondLst>
                                            <p:cond delay="249"/>
                                          </p:stCondLst>
                                        </p:cTn>
                                        <p:tgtEl>
                                          <p:spTgt spid="14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02"/>
                                        </p:tgtEl>
                                        <p:attrNameLst>
                                          <p:attrName>style.visibility</p:attrName>
                                        </p:attrNameLst>
                                      </p:cBhvr>
                                      <p:to>
                                        <p:strVal val="visible"/>
                                      </p:to>
                                    </p:set>
                                    <p:anim calcmode="lin" valueType="num">
                                      <p:cBhvr additive="base">
                                        <p:cTn id="43" dur="500" fill="hold"/>
                                        <p:tgtEl>
                                          <p:spTgt spid="402"/>
                                        </p:tgtEl>
                                        <p:attrNameLst>
                                          <p:attrName>ppt_x</p:attrName>
                                        </p:attrNameLst>
                                      </p:cBhvr>
                                      <p:tavLst>
                                        <p:tav tm="0">
                                          <p:val>
                                            <p:strVal val="0-#ppt_w/2"/>
                                          </p:val>
                                        </p:tav>
                                        <p:tav tm="100000">
                                          <p:val>
                                            <p:strVal val="#ppt_x"/>
                                          </p:val>
                                        </p:tav>
                                      </p:tavLst>
                                    </p:anim>
                                    <p:anim calcmode="lin" valueType="num">
                                      <p:cBhvr additive="base">
                                        <p:cTn id="44" dur="500" fill="hold"/>
                                        <p:tgtEl>
                                          <p:spTgt spid="402"/>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fade">
                                      <p:cBhvr>
                                        <p:cTn id="47" dur="500"/>
                                        <p:tgtEl>
                                          <p:spTgt spid="323"/>
                                        </p:tgtEl>
                                      </p:cBhvr>
                                    </p:animEffect>
                                  </p:childTnLst>
                                </p:cTn>
                              </p:par>
                              <p:par>
                                <p:cTn id="48" presetID="10" presetClass="entr" presetSubtype="0" fill="hold" nodeType="withEffect">
                                  <p:stCondLst>
                                    <p:cond delay="0"/>
                                  </p:stCondLst>
                                  <p:childTnLst>
                                    <p:set>
                                      <p:cBhvr>
                                        <p:cTn id="49" dur="1" fill="hold">
                                          <p:stCondLst>
                                            <p:cond delay="0"/>
                                          </p:stCondLst>
                                        </p:cTn>
                                        <p:tgtEl>
                                          <p:spTgt spid="377"/>
                                        </p:tgtEl>
                                        <p:attrNameLst>
                                          <p:attrName>style.visibility</p:attrName>
                                        </p:attrNameLst>
                                      </p:cBhvr>
                                      <p:to>
                                        <p:strVal val="visible"/>
                                      </p:to>
                                    </p:set>
                                    <p:animEffect transition="in" filter="fade">
                                      <p:cBhvr>
                                        <p:cTn id="50" dur="500"/>
                                        <p:tgtEl>
                                          <p:spTgt spid="377"/>
                                        </p:tgtEl>
                                      </p:cBhvr>
                                    </p:animEffect>
                                  </p:childTnLst>
                                </p:cTn>
                              </p:par>
                              <p:par>
                                <p:cTn id="51" presetID="64" presetClass="path" presetSubtype="0" accel="50000" decel="50000" fill="hold" nodeType="withEffect">
                                  <p:stCondLst>
                                    <p:cond delay="0"/>
                                  </p:stCondLst>
                                  <p:childTnLst>
                                    <p:animMotion origin="layout" path="M -2.20832E-6 -3.43168E-6 L -2.20832E-6 -0.25987 " pathEditMode="relative" rAng="0" ptsTypes="AA">
                                      <p:cBhvr>
                                        <p:cTn id="52" dur="2000" fill="hold"/>
                                        <p:tgtEl>
                                          <p:spTgt spid="304"/>
                                        </p:tgtEl>
                                        <p:attrNameLst>
                                          <p:attrName>ppt_x</p:attrName>
                                          <p:attrName>ppt_y</p:attrName>
                                        </p:attrNameLst>
                                      </p:cBhvr>
                                      <p:rCtr x="0" y="-13005"/>
                                    </p:animMotion>
                                  </p:childTnLst>
                                </p:cTn>
                              </p:par>
                              <p:par>
                                <p:cTn id="53" presetID="64" presetClass="path" presetSubtype="0" accel="50000" decel="50000" fill="hold" nodeType="withEffect">
                                  <p:stCondLst>
                                    <p:cond delay="0"/>
                                  </p:stCondLst>
                                  <p:childTnLst>
                                    <p:animMotion origin="layout" path="M -2.20832E-6 -3.43168E-6 L -0.13594 0.10373 " pathEditMode="relative" rAng="0" ptsTypes="AA">
                                      <p:cBhvr>
                                        <p:cTn id="54" dur="2000" fill="hold"/>
                                        <p:tgtEl>
                                          <p:spTgt spid="323"/>
                                        </p:tgtEl>
                                        <p:attrNameLst>
                                          <p:attrName>ppt_x</p:attrName>
                                          <p:attrName>ppt_y</p:attrName>
                                        </p:attrNameLst>
                                      </p:cBhvr>
                                      <p:rCtr x="-6804" y="5175"/>
                                    </p:animMotion>
                                  </p:childTnLst>
                                </p:cTn>
                              </p:par>
                              <p:par>
                                <p:cTn id="55" presetID="64" presetClass="path" presetSubtype="0" accel="50000" decel="50000" fill="hold" nodeType="withEffect">
                                  <p:stCondLst>
                                    <p:cond delay="0"/>
                                  </p:stCondLst>
                                  <p:childTnLst>
                                    <p:animMotion origin="layout" path="M -2.20832E-6 -3.43168E-6 L 0.13557 0.10486 " pathEditMode="relative" rAng="0" ptsTypes="AA">
                                      <p:cBhvr>
                                        <p:cTn id="56" dur="2000" fill="hold"/>
                                        <p:tgtEl>
                                          <p:spTgt spid="377"/>
                                        </p:tgtEl>
                                        <p:attrNameLst>
                                          <p:attrName>ppt_x</p:attrName>
                                          <p:attrName>ppt_y</p:attrName>
                                        </p:attrNameLst>
                                      </p:cBhvr>
                                      <p:rCtr x="6778" y="5243"/>
                                    </p:animMotion>
                                  </p:childTnLst>
                                </p:cTn>
                              </p:par>
                            </p:childTnLst>
                          </p:cTn>
                        </p:par>
                        <p:par>
                          <p:cTn id="57" fill="hold">
                            <p:stCondLst>
                              <p:cond delay="2000"/>
                            </p:stCondLst>
                            <p:childTnLst>
                              <p:par>
                                <p:cTn id="58" presetID="16" presetClass="entr" presetSubtype="37" fill="hold" nodeType="afterEffect">
                                  <p:stCondLst>
                                    <p:cond delay="0"/>
                                  </p:stCondLst>
                                  <p:childTnLst>
                                    <p:set>
                                      <p:cBhvr>
                                        <p:cTn id="59" dur="1" fill="hold">
                                          <p:stCondLst>
                                            <p:cond delay="0"/>
                                          </p:stCondLst>
                                        </p:cTn>
                                        <p:tgtEl>
                                          <p:spTgt spid="149"/>
                                        </p:tgtEl>
                                        <p:attrNameLst>
                                          <p:attrName>style.visibility</p:attrName>
                                        </p:attrNameLst>
                                      </p:cBhvr>
                                      <p:to>
                                        <p:strVal val="visible"/>
                                      </p:to>
                                    </p:set>
                                    <p:animEffect transition="in" filter="barn(outVertical)">
                                      <p:cBhvr>
                                        <p:cTn id="60" dur="500"/>
                                        <p:tgtEl>
                                          <p:spTgt spid="149"/>
                                        </p:tgtEl>
                                      </p:cBhvr>
                                    </p:animEffect>
                                  </p:childTnLst>
                                </p:cTn>
                              </p:par>
                              <p:par>
                                <p:cTn id="61" presetID="16" presetClass="entr" presetSubtype="37" fill="hold" nodeType="with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barn(outVertical)">
                                      <p:cBhvr>
                                        <p:cTn id="63" dur="500"/>
                                        <p:tgtEl>
                                          <p:spTgt spid="150"/>
                                        </p:tgtEl>
                                      </p:cBhvr>
                                    </p:animEffect>
                                  </p:childTnLst>
                                </p:cTn>
                              </p:par>
                              <p:par>
                                <p:cTn id="64" presetID="16" presetClass="entr" presetSubtype="37" fill="hold" nodeType="withEffect">
                                  <p:stCondLst>
                                    <p:cond delay="0"/>
                                  </p:stCondLst>
                                  <p:childTnLst>
                                    <p:set>
                                      <p:cBhvr>
                                        <p:cTn id="65" dur="1" fill="hold">
                                          <p:stCondLst>
                                            <p:cond delay="0"/>
                                          </p:stCondLst>
                                        </p:cTn>
                                        <p:tgtEl>
                                          <p:spTgt spid="151"/>
                                        </p:tgtEl>
                                        <p:attrNameLst>
                                          <p:attrName>style.visibility</p:attrName>
                                        </p:attrNameLst>
                                      </p:cBhvr>
                                      <p:to>
                                        <p:strVal val="visible"/>
                                      </p:to>
                                    </p:set>
                                    <p:animEffect transition="in" filter="barn(outVertical)">
                                      <p:cBhvr>
                                        <p:cTn id="6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r>
              <a:rPr lang="en-US" sz="3600" dirty="0"/>
              <a:t>Take advantage of the largest ecosystem of blockchain partners</a:t>
            </a:r>
          </a:p>
        </p:txBody>
      </p:sp>
      <p:graphicFrame>
        <p:nvGraphicFramePr>
          <p:cNvPr id="11" name="Table 10">
            <a:extLst>
              <a:ext uri="{FF2B5EF4-FFF2-40B4-BE49-F238E27FC236}">
                <a16:creationId xmlns:a16="http://schemas.microsoft.com/office/drawing/2014/main" id="{1C67471F-E619-48E8-AD89-593C28CFED5A}"/>
              </a:ext>
            </a:extLst>
          </p:cNvPr>
          <p:cNvGraphicFramePr>
            <a:graphicFrameLocks noGrp="1"/>
          </p:cNvGraphicFramePr>
          <p:nvPr>
            <p:extLst/>
          </p:nvPr>
        </p:nvGraphicFramePr>
        <p:xfrm>
          <a:off x="448212" y="1584859"/>
          <a:ext cx="11065618" cy="4584884"/>
        </p:xfrm>
        <a:graphic>
          <a:graphicData uri="http://schemas.openxmlformats.org/drawingml/2006/table">
            <a:tbl>
              <a:tblPr firstRow="1" bandRow="1">
                <a:tableStyleId>{5C22544A-7EE6-4342-B048-85BDC9FD1C3A}</a:tableStyleId>
              </a:tblPr>
              <a:tblGrid>
                <a:gridCol w="1333291">
                  <a:extLst>
                    <a:ext uri="{9D8B030D-6E8A-4147-A177-3AD203B41FA5}">
                      <a16:colId xmlns:a16="http://schemas.microsoft.com/office/drawing/2014/main" val="154827120"/>
                    </a:ext>
                  </a:extLst>
                </a:gridCol>
                <a:gridCol w="9732327">
                  <a:extLst>
                    <a:ext uri="{9D8B030D-6E8A-4147-A177-3AD203B41FA5}">
                      <a16:colId xmlns:a16="http://schemas.microsoft.com/office/drawing/2014/main" val="2340275738"/>
                    </a:ext>
                  </a:extLst>
                </a:gridCol>
              </a:tblGrid>
              <a:tr h="1027174">
                <a:tc>
                  <a:txBody>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n-lt"/>
                          <a:ea typeface="Segoe UI" pitchFamily="34" charset="0"/>
                          <a:cs typeface="Segoe UI" pitchFamily="34" charset="0"/>
                        </a:rPr>
                        <a:t>Ledgers</a:t>
                      </a:r>
                    </a:p>
                  </a:txBody>
                  <a:tcPr marL="89642" marR="89642" marT="44821" marB="4482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endParaRPr lang="en-US" sz="1800" dirty="0"/>
                    </a:p>
                  </a:txBody>
                  <a:tcPr marL="89642" marR="89642" marT="44821" marB="44821">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33013917"/>
                  </a:ext>
                </a:extLst>
              </a:tr>
              <a:tr h="1915399">
                <a:tc>
                  <a:txBody>
                    <a:bodyPr/>
                    <a:lstStyle/>
                    <a:p>
                      <a:pPr algn="ctr"/>
                      <a:r>
                        <a:rPr lang="en-US" sz="2000">
                          <a:solidFill>
                            <a:schemeClr val="bg1"/>
                          </a:solidFill>
                        </a:rPr>
                        <a:t>Partners </a:t>
                      </a:r>
                      <a:endParaRPr lang="en-US" sz="2000" dirty="0">
                        <a:solidFill>
                          <a:schemeClr val="bg1"/>
                        </a:solidFill>
                      </a:endParaRPr>
                    </a:p>
                  </a:txBody>
                  <a:tcPr marL="89642" marR="89642" marT="44821" marB="4482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endParaRPr lang="en-US" sz="1800" dirty="0"/>
                    </a:p>
                  </a:txBody>
                  <a:tcPr marL="89642" marR="89642" marT="44821" marB="44821">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8580860"/>
                  </a:ext>
                </a:extLst>
              </a:tr>
              <a:tr h="1642311">
                <a:tc>
                  <a:txBody>
                    <a:bodyPr/>
                    <a:lstStyle/>
                    <a:p>
                      <a:pPr algn="ctr"/>
                      <a:r>
                        <a:rPr lang="en-US" sz="2000">
                          <a:solidFill>
                            <a:schemeClr val="bg1"/>
                          </a:solidFill>
                        </a:rPr>
                        <a:t>Dev Tools</a:t>
                      </a:r>
                      <a:endParaRPr lang="en-US" sz="2000" dirty="0">
                        <a:solidFill>
                          <a:schemeClr val="bg1"/>
                        </a:solidFill>
                      </a:endParaRPr>
                    </a:p>
                  </a:txBody>
                  <a:tcPr marL="89642" marR="89642" marT="44821" marB="44821"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chemeClr val="accent1"/>
                    </a:solidFill>
                  </a:tcPr>
                </a:tc>
                <a:tc>
                  <a:txBody>
                    <a:bodyPr/>
                    <a:lstStyle/>
                    <a:p>
                      <a:endParaRPr lang="en-US" sz="1800" dirty="0"/>
                    </a:p>
                  </a:txBody>
                  <a:tcPr marL="89642" marR="89642" marT="44821" marB="44821">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51433165"/>
                  </a:ext>
                </a:extLst>
              </a:tr>
            </a:tbl>
          </a:graphicData>
        </a:graphic>
      </p:graphicFrame>
      <p:pic>
        <p:nvPicPr>
          <p:cNvPr id="1028" name="Picture 4" descr="Related image">
            <a:extLst>
              <a:ext uri="{FF2B5EF4-FFF2-40B4-BE49-F238E27FC236}">
                <a16:creationId xmlns:a16="http://schemas.microsoft.com/office/drawing/2014/main" id="{D6DC4A24-1E5F-4CCB-BC6A-8191BBC19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43" y="1727679"/>
            <a:ext cx="988041" cy="7080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81017E7-9D28-4363-A75A-83B7BDAF7C97}"/>
              </a:ext>
            </a:extLst>
          </p:cNvPr>
          <p:cNvPicPr>
            <a:picLocks noChangeAspect="1"/>
          </p:cNvPicPr>
          <p:nvPr/>
        </p:nvPicPr>
        <p:blipFill rotWithShape="1">
          <a:blip r:embed="rId4"/>
          <a:srcRect l="17395" r="17395"/>
          <a:stretch/>
        </p:blipFill>
        <p:spPr>
          <a:xfrm>
            <a:off x="3860931" y="1820313"/>
            <a:ext cx="1315923" cy="613366"/>
          </a:xfrm>
          <a:prstGeom prst="rect">
            <a:avLst/>
          </a:prstGeom>
        </p:spPr>
      </p:pic>
      <p:pic>
        <p:nvPicPr>
          <p:cNvPr id="1032" name="Picture 8" descr="Image result for corda logo">
            <a:extLst>
              <a:ext uri="{FF2B5EF4-FFF2-40B4-BE49-F238E27FC236}">
                <a16:creationId xmlns:a16="http://schemas.microsoft.com/office/drawing/2014/main" id="{F5CEAD33-D1C1-44E5-A9E1-468CCA949E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74" t="9674" r="9674" b="9674"/>
          <a:stretch/>
        </p:blipFill>
        <p:spPr bwMode="auto">
          <a:xfrm>
            <a:off x="5863167" y="1787578"/>
            <a:ext cx="715429" cy="7154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65EAAEC-A7C8-4411-8EB1-973823A2D863}"/>
              </a:ext>
            </a:extLst>
          </p:cNvPr>
          <p:cNvPicPr>
            <a:picLocks noChangeAspect="1"/>
          </p:cNvPicPr>
          <p:nvPr/>
        </p:nvPicPr>
        <p:blipFill>
          <a:blip r:embed="rId6"/>
          <a:stretch>
            <a:fillRect/>
          </a:stretch>
        </p:blipFill>
        <p:spPr>
          <a:xfrm>
            <a:off x="7609684" y="1909078"/>
            <a:ext cx="1533850" cy="460388"/>
          </a:xfrm>
          <a:prstGeom prst="rect">
            <a:avLst/>
          </a:prstGeom>
        </p:spPr>
      </p:pic>
      <p:pic>
        <p:nvPicPr>
          <p:cNvPr id="1036" name="Picture 12" descr="Related image">
            <a:extLst>
              <a:ext uri="{FF2B5EF4-FFF2-40B4-BE49-F238E27FC236}">
                <a16:creationId xmlns:a16="http://schemas.microsoft.com/office/drawing/2014/main" id="{E4A5034E-DD3C-4A6C-9D48-777377AC2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969" y="1652091"/>
            <a:ext cx="821035" cy="8210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mage result for Synechron logo">
            <a:extLst>
              <a:ext uri="{FF2B5EF4-FFF2-40B4-BE49-F238E27FC236}">
                <a16:creationId xmlns:a16="http://schemas.microsoft.com/office/drawing/2014/main" id="{9F15764F-0362-4070-B626-01B04A1EA7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4118" y="2881936"/>
            <a:ext cx="1122087" cy="269194"/>
          </a:xfrm>
          <a:custGeom>
            <a:avLst/>
            <a:gdLst>
              <a:gd name="connsiteX0" fmla="*/ 0 w 8020050"/>
              <a:gd name="connsiteY0" fmla="*/ 0 h 1924050"/>
              <a:gd name="connsiteX1" fmla="*/ 8020050 w 8020050"/>
              <a:gd name="connsiteY1" fmla="*/ 0 h 1924050"/>
              <a:gd name="connsiteX2" fmla="*/ 8020050 w 8020050"/>
              <a:gd name="connsiteY2" fmla="*/ 1515831 h 1924050"/>
              <a:gd name="connsiteX3" fmla="*/ 1844242 w 8020050"/>
              <a:gd name="connsiteY3" fmla="*/ 1486044 h 1924050"/>
              <a:gd name="connsiteX4" fmla="*/ 1526334 w 8020050"/>
              <a:gd name="connsiteY4" fmla="*/ 1924050 h 1924050"/>
              <a:gd name="connsiteX5" fmla="*/ 0 w 8020050"/>
              <a:gd name="connsiteY5" fmla="*/ 1924050 h 192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0050" h="1924050">
                <a:moveTo>
                  <a:pt x="0" y="0"/>
                </a:moveTo>
                <a:lnTo>
                  <a:pt x="8020050" y="0"/>
                </a:lnTo>
                <a:lnTo>
                  <a:pt x="8020050" y="1515831"/>
                </a:lnTo>
                <a:lnTo>
                  <a:pt x="1844242" y="1486044"/>
                </a:lnTo>
                <a:lnTo>
                  <a:pt x="1526334" y="1924050"/>
                </a:lnTo>
                <a:lnTo>
                  <a:pt x="0" y="1924050"/>
                </a:lnTo>
                <a:close/>
              </a:path>
            </a:pathLst>
          </a:custGeom>
          <a:noFill/>
          <a:extLst>
            <a:ext uri="{909E8E84-426E-40DD-AFC4-6F175D3DCCD1}">
              <a14:hiddenFill xmlns:a14="http://schemas.microsoft.com/office/drawing/2010/main">
                <a:solidFill>
                  <a:srgbClr val="FFFFFF"/>
                </a:solidFill>
              </a14:hiddenFill>
            </a:ext>
          </a:extLst>
        </p:spPr>
      </p:pic>
      <p:pic>
        <p:nvPicPr>
          <p:cNvPr id="1040" name="Picture 16" descr="Image result for Consensys logo">
            <a:extLst>
              <a:ext uri="{FF2B5EF4-FFF2-40B4-BE49-F238E27FC236}">
                <a16:creationId xmlns:a16="http://schemas.microsoft.com/office/drawing/2014/main" id="{DC27F1B7-F7C0-4C0F-93A7-4CF4BA23E1F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4555004" y="3036705"/>
            <a:ext cx="1308163" cy="48683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Accenture logo">
            <a:extLst>
              <a:ext uri="{FF2B5EF4-FFF2-40B4-BE49-F238E27FC236}">
                <a16:creationId xmlns:a16="http://schemas.microsoft.com/office/drawing/2014/main" id="{764059D0-D4C6-4925-981D-9A4D2CF48D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2827" y="3335141"/>
            <a:ext cx="1155703" cy="3211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PwC logo">
            <a:extLst>
              <a:ext uri="{FF2B5EF4-FFF2-40B4-BE49-F238E27FC236}">
                <a16:creationId xmlns:a16="http://schemas.microsoft.com/office/drawing/2014/main" id="{76157E6F-0B24-4E03-BA41-78812A77A40B}"/>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132503" y="3779153"/>
            <a:ext cx="657379" cy="4803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KPMG logo">
            <a:extLst>
              <a:ext uri="{FF2B5EF4-FFF2-40B4-BE49-F238E27FC236}">
                <a16:creationId xmlns:a16="http://schemas.microsoft.com/office/drawing/2014/main" id="{EB1DEF9D-70C1-4151-A641-F8D84A86DB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545" y="3938746"/>
            <a:ext cx="823279" cy="3207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925AB0C1-C433-44F1-9D3A-CF75A14E6365}"/>
              </a:ext>
            </a:extLst>
          </p:cNvPr>
          <p:cNvPicPr>
            <a:picLocks noChangeAspect="1"/>
          </p:cNvPicPr>
          <p:nvPr/>
        </p:nvPicPr>
        <p:blipFill>
          <a:blip r:embed="rId13"/>
          <a:stretch>
            <a:fillRect/>
          </a:stretch>
        </p:blipFill>
        <p:spPr>
          <a:xfrm>
            <a:off x="2134209" y="3866486"/>
            <a:ext cx="1036010" cy="431602"/>
          </a:xfrm>
          <a:prstGeom prst="rect">
            <a:avLst/>
          </a:prstGeom>
        </p:spPr>
      </p:pic>
      <p:pic>
        <p:nvPicPr>
          <p:cNvPr id="1054" name="Picture 30" descr="Image result for Ernst and Young  logo">
            <a:extLst>
              <a:ext uri="{FF2B5EF4-FFF2-40B4-BE49-F238E27FC236}">
                <a16:creationId xmlns:a16="http://schemas.microsoft.com/office/drawing/2014/main" id="{5394A8A9-7B9C-4D21-B66B-248DF2D0E66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1508"/>
          <a:stretch/>
        </p:blipFill>
        <p:spPr bwMode="auto">
          <a:xfrm>
            <a:off x="8841817" y="2904134"/>
            <a:ext cx="934822" cy="4495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Infosys logo">
            <a:extLst>
              <a:ext uri="{FF2B5EF4-FFF2-40B4-BE49-F238E27FC236}">
                <a16:creationId xmlns:a16="http://schemas.microsoft.com/office/drawing/2014/main" id="{30788502-827C-4859-9E3B-257EC37E7CF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6367" y="2843585"/>
            <a:ext cx="712131" cy="2765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ECDB7F6-A10D-42CF-9F1A-496D953BAB43}"/>
              </a:ext>
            </a:extLst>
          </p:cNvPr>
          <p:cNvPicPr>
            <a:picLocks noChangeAspect="1"/>
          </p:cNvPicPr>
          <p:nvPr/>
        </p:nvPicPr>
        <p:blipFill>
          <a:blip r:embed="rId16"/>
          <a:stretch>
            <a:fillRect/>
          </a:stretch>
        </p:blipFill>
        <p:spPr>
          <a:xfrm>
            <a:off x="7362308" y="3332312"/>
            <a:ext cx="568505" cy="446841"/>
          </a:xfrm>
          <a:prstGeom prst="rect">
            <a:avLst/>
          </a:prstGeom>
        </p:spPr>
      </p:pic>
      <p:pic>
        <p:nvPicPr>
          <p:cNvPr id="47" name="Picture 46">
            <a:extLst>
              <a:ext uri="{FF2B5EF4-FFF2-40B4-BE49-F238E27FC236}">
                <a16:creationId xmlns:a16="http://schemas.microsoft.com/office/drawing/2014/main" id="{B0E85876-83B1-4DA2-ADFE-E6D104EBEE00}"/>
              </a:ext>
            </a:extLst>
          </p:cNvPr>
          <p:cNvPicPr>
            <a:picLocks noChangeAspect="1"/>
          </p:cNvPicPr>
          <p:nvPr/>
        </p:nvPicPr>
        <p:blipFill>
          <a:blip r:embed="rId17"/>
          <a:stretch>
            <a:fillRect/>
          </a:stretch>
        </p:blipFill>
        <p:spPr>
          <a:xfrm>
            <a:off x="9875794" y="3541210"/>
            <a:ext cx="845474" cy="394469"/>
          </a:xfrm>
          <a:prstGeom prst="rect">
            <a:avLst/>
          </a:prstGeom>
        </p:spPr>
      </p:pic>
      <p:pic>
        <p:nvPicPr>
          <p:cNvPr id="1062" name="Picture 38" descr="Image result for Cognizant logo">
            <a:extLst>
              <a:ext uri="{FF2B5EF4-FFF2-40B4-BE49-F238E27FC236}">
                <a16:creationId xmlns:a16="http://schemas.microsoft.com/office/drawing/2014/main" id="{87FE0F70-AFFE-41C7-BB90-3B4E32CD07E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9205" y="3848296"/>
            <a:ext cx="1138188" cy="350674"/>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LTI logo">
            <a:extLst>
              <a:ext uri="{FF2B5EF4-FFF2-40B4-BE49-F238E27FC236}">
                <a16:creationId xmlns:a16="http://schemas.microsoft.com/office/drawing/2014/main" id="{686B96FB-AD3A-492E-AE14-E6AA9F929C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83061" y="2984476"/>
            <a:ext cx="431930" cy="25398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54398338-BB33-420D-B0B5-DD9303E0B5AE}"/>
              </a:ext>
            </a:extLst>
          </p:cNvPr>
          <p:cNvGrpSpPr/>
          <p:nvPr/>
        </p:nvGrpSpPr>
        <p:grpSpPr>
          <a:xfrm>
            <a:off x="10398528" y="6472490"/>
            <a:ext cx="1111567" cy="287039"/>
            <a:chOff x="613751" y="5469247"/>
            <a:chExt cx="11507941" cy="2971693"/>
          </a:xfrm>
        </p:grpSpPr>
        <p:grpSp>
          <p:nvGrpSpPr>
            <p:cNvPr id="81" name="Group 80">
              <a:extLst>
                <a:ext uri="{FF2B5EF4-FFF2-40B4-BE49-F238E27FC236}">
                  <a16:creationId xmlns:a16="http://schemas.microsoft.com/office/drawing/2014/main" id="{349BF780-DDA7-4FB2-AE97-47C2B616A5EF}"/>
                </a:ext>
              </a:extLst>
            </p:cNvPr>
            <p:cNvGrpSpPr/>
            <p:nvPr/>
          </p:nvGrpSpPr>
          <p:grpSpPr>
            <a:xfrm>
              <a:off x="613751" y="5469247"/>
              <a:ext cx="3141000" cy="2971693"/>
              <a:chOff x="461351" y="2167979"/>
              <a:chExt cx="3141000" cy="2971693"/>
            </a:xfrm>
          </p:grpSpPr>
          <p:sp>
            <p:nvSpPr>
              <p:cNvPr id="92" name="Cube 91">
                <a:extLst>
                  <a:ext uri="{FF2B5EF4-FFF2-40B4-BE49-F238E27FC236}">
                    <a16:creationId xmlns:a16="http://schemas.microsoft.com/office/drawing/2014/main" id="{1D95014B-0AAC-4FF3-866A-007186342658}"/>
                  </a:ext>
                </a:extLst>
              </p:cNvPr>
              <p:cNvSpPr/>
              <p:nvPr/>
            </p:nvSpPr>
            <p:spPr bwMode="auto">
              <a:xfrm>
                <a:off x="461351" y="2167979"/>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3" name="TextBox 92">
                <a:extLst>
                  <a:ext uri="{FF2B5EF4-FFF2-40B4-BE49-F238E27FC236}">
                    <a16:creationId xmlns:a16="http://schemas.microsoft.com/office/drawing/2014/main" id="{AEEA414E-D90B-4E4E-9ECD-0B679CC9206E}"/>
                  </a:ext>
                </a:extLst>
              </p:cNvPr>
              <p:cNvSpPr txBox="1"/>
              <p:nvPr/>
            </p:nvSpPr>
            <p:spPr>
              <a:xfrm>
                <a:off x="707280" y="2486198"/>
                <a:ext cx="2118964"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solidFill>
                  <a:latin typeface="Segoe UI Semilight"/>
                  <a:cs typeface="Segoe UI Semibold" panose="020B0702040204020203" pitchFamily="34" charset="0"/>
                </a:endParaRPr>
              </a:p>
            </p:txBody>
          </p:sp>
        </p:grpSp>
        <p:sp>
          <p:nvSpPr>
            <p:cNvPr id="82" name="Cube 81">
              <a:extLst>
                <a:ext uri="{FF2B5EF4-FFF2-40B4-BE49-F238E27FC236}">
                  <a16:creationId xmlns:a16="http://schemas.microsoft.com/office/drawing/2014/main" id="{B2C987EE-443B-4B20-988B-4595C811A3B8}"/>
                </a:ext>
              </a:extLst>
            </p:cNvPr>
            <p:cNvSpPr/>
            <p:nvPr/>
          </p:nvSpPr>
          <p:spPr bwMode="auto">
            <a:xfrm>
              <a:off x="3402730" y="5469247"/>
              <a:ext cx="3141000" cy="2971693"/>
            </a:xfrm>
            <a:prstGeom prst="cube">
              <a:avLst>
                <a:gd name="adj" fmla="val 17452"/>
              </a:avLst>
            </a:prstGeom>
            <a:solidFill>
              <a:srgbClr val="00205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3" name="TextBox 82">
              <a:extLst>
                <a:ext uri="{FF2B5EF4-FFF2-40B4-BE49-F238E27FC236}">
                  <a16:creationId xmlns:a16="http://schemas.microsoft.com/office/drawing/2014/main" id="{269B0C6A-EA36-4EDA-A995-9A0C822F23F6}"/>
                </a:ext>
              </a:extLst>
            </p:cNvPr>
            <p:cNvSpPr txBox="1"/>
            <p:nvPr/>
          </p:nvSpPr>
          <p:spPr>
            <a:xfrm>
              <a:off x="3559493" y="5798822"/>
              <a:ext cx="2354902" cy="2642118"/>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latin typeface="Segoe UI Semilight"/>
                <a:cs typeface="Segoe UI Semibold" panose="020B0702040204020203" pitchFamily="34" charset="0"/>
              </a:endParaRPr>
            </a:p>
          </p:txBody>
        </p:sp>
        <p:sp>
          <p:nvSpPr>
            <p:cNvPr id="86" name="Cube 85">
              <a:extLst>
                <a:ext uri="{FF2B5EF4-FFF2-40B4-BE49-F238E27FC236}">
                  <a16:creationId xmlns:a16="http://schemas.microsoft.com/office/drawing/2014/main" id="{396FB074-3AD8-446D-AA2F-F9F4834567DB}"/>
                </a:ext>
              </a:extLst>
            </p:cNvPr>
            <p:cNvSpPr/>
            <p:nvPr/>
          </p:nvSpPr>
          <p:spPr bwMode="auto">
            <a:xfrm>
              <a:off x="6191711"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9" name="TextBox 88">
              <a:extLst>
                <a:ext uri="{FF2B5EF4-FFF2-40B4-BE49-F238E27FC236}">
                  <a16:creationId xmlns:a16="http://schemas.microsoft.com/office/drawing/2014/main" id="{C951910D-21D0-4A5A-B065-3DC8A853DF61}"/>
                </a:ext>
              </a:extLst>
            </p:cNvPr>
            <p:cNvSpPr txBox="1"/>
            <p:nvPr/>
          </p:nvSpPr>
          <p:spPr>
            <a:xfrm>
              <a:off x="6299543" y="5787466"/>
              <a:ext cx="2522339"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sp>
          <p:nvSpPr>
            <p:cNvPr id="90" name="Cube 89">
              <a:extLst>
                <a:ext uri="{FF2B5EF4-FFF2-40B4-BE49-F238E27FC236}">
                  <a16:creationId xmlns:a16="http://schemas.microsoft.com/office/drawing/2014/main" id="{50988DE9-011D-4B2A-9D68-0240961356F8}"/>
                </a:ext>
              </a:extLst>
            </p:cNvPr>
            <p:cNvSpPr/>
            <p:nvPr/>
          </p:nvSpPr>
          <p:spPr bwMode="auto">
            <a:xfrm>
              <a:off x="8980692" y="5469247"/>
              <a:ext cx="3141000" cy="2971693"/>
            </a:xfrm>
            <a:prstGeom prst="cube">
              <a:avLst>
                <a:gd name="adj" fmla="val 17452"/>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1" name="TextBox 90">
              <a:extLst>
                <a:ext uri="{FF2B5EF4-FFF2-40B4-BE49-F238E27FC236}">
                  <a16:creationId xmlns:a16="http://schemas.microsoft.com/office/drawing/2014/main" id="{AB9CDF5F-D1A9-4F87-8726-55D6F9E8B95C}"/>
                </a:ext>
              </a:extLst>
            </p:cNvPr>
            <p:cNvSpPr txBox="1"/>
            <p:nvPr/>
          </p:nvSpPr>
          <p:spPr>
            <a:xfrm>
              <a:off x="9108289" y="5773257"/>
              <a:ext cx="2346518" cy="2639267"/>
            </a:xfrm>
            <a:prstGeom prst="rect">
              <a:avLst/>
            </a:prstGeom>
            <a:noFill/>
          </p:spPr>
          <p:txBody>
            <a:bodyPr wrap="square" lIns="0" tIns="0" rIns="0" bIns="0" rtlCol="0" anchor="ctr">
              <a:noAutofit/>
            </a:bodyPr>
            <a:lstStyle/>
            <a:p>
              <a:pPr algn="ctr" defTabSz="914225">
                <a:spcAft>
                  <a:spcPts val="600"/>
                </a:spcAft>
              </a:pPr>
              <a:endParaRPr lang="en-US" dirty="0">
                <a:solidFill>
                  <a:schemeClr val="bg1">
                    <a:lumMod val="75000"/>
                  </a:schemeClr>
                </a:solidFill>
                <a:cs typeface="Segoe UI Semibold" panose="020B0702040204020203" pitchFamily="34" charset="0"/>
              </a:endParaRPr>
            </a:p>
          </p:txBody>
        </p:sp>
      </p:grpSp>
      <p:pic>
        <p:nvPicPr>
          <p:cNvPr id="31" name="Picture 30">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365" t="-1906" r="99" b="13437"/>
          <a:stretch/>
        </p:blipFill>
        <p:spPr>
          <a:xfrm>
            <a:off x="4424897" y="4903509"/>
            <a:ext cx="795610" cy="804862"/>
          </a:xfrm>
          <a:prstGeom prst="rect">
            <a:avLst/>
          </a:prstGeom>
        </p:spPr>
      </p:pic>
      <p:pic>
        <p:nvPicPr>
          <p:cNvPr id="32" name="Picture 31">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85023" y="5297932"/>
            <a:ext cx="477160" cy="504391"/>
          </a:xfrm>
          <a:prstGeom prst="rect">
            <a:avLst/>
          </a:prstGeom>
        </p:spPr>
      </p:pic>
      <p:pic>
        <p:nvPicPr>
          <p:cNvPr id="33" name="Picture 32">
            <a:extLst/>
          </p:cNvPr>
          <p:cNvPicPr>
            <a:picLocks noChangeAspect="1"/>
          </p:cNvPicPr>
          <p:nvPr/>
        </p:nvPicPr>
        <p:blipFill>
          <a:blip r:embed="rId22"/>
          <a:stretch>
            <a:fillRect/>
          </a:stretch>
        </p:blipFill>
        <p:spPr>
          <a:xfrm>
            <a:off x="3421843" y="4904242"/>
            <a:ext cx="963160" cy="384931"/>
          </a:xfrm>
          <a:prstGeom prst="rect">
            <a:avLst/>
          </a:prstGeom>
        </p:spPr>
      </p:pic>
      <p:pic>
        <p:nvPicPr>
          <p:cNvPr id="34" name="Picture 33">
            <a:extLst/>
          </p:cNvPr>
          <p:cNvPicPr>
            <a:picLocks noChangeAspect="1"/>
          </p:cNvPicPr>
          <p:nvPr/>
        </p:nvPicPr>
        <p:blipFill>
          <a:blip r:embed="rId23"/>
          <a:stretch>
            <a:fillRect/>
          </a:stretch>
        </p:blipFill>
        <p:spPr>
          <a:xfrm>
            <a:off x="10202825" y="5565256"/>
            <a:ext cx="1155428" cy="188677"/>
          </a:xfrm>
          <a:prstGeom prst="rect">
            <a:avLst/>
          </a:prstGeom>
        </p:spPr>
      </p:pic>
      <p:pic>
        <p:nvPicPr>
          <p:cNvPr id="35" name="Picture 34">
            <a:extLst/>
          </p:cNvPr>
          <p:cNvPicPr>
            <a:picLocks noChangeAspect="1"/>
          </p:cNvPicPr>
          <p:nvPr/>
        </p:nvPicPr>
        <p:blipFill>
          <a:blip r:embed="rId24"/>
          <a:stretch>
            <a:fillRect/>
          </a:stretch>
        </p:blipFill>
        <p:spPr>
          <a:xfrm>
            <a:off x="6097161" y="4637195"/>
            <a:ext cx="422443" cy="444499"/>
          </a:xfrm>
          <a:prstGeom prst="rect">
            <a:avLst/>
          </a:prstGeom>
        </p:spPr>
      </p:pic>
      <p:pic>
        <p:nvPicPr>
          <p:cNvPr id="36" name="Picture 35">
            <a:extLst/>
          </p:cNvPr>
          <p:cNvPicPr>
            <a:picLocks noChangeAspect="1"/>
          </p:cNvPicPr>
          <p:nvPr/>
        </p:nvPicPr>
        <p:blipFill>
          <a:blip r:embed="rId25"/>
          <a:stretch>
            <a:fillRect/>
          </a:stretch>
        </p:blipFill>
        <p:spPr>
          <a:xfrm>
            <a:off x="8631775" y="5344341"/>
            <a:ext cx="1374063" cy="616740"/>
          </a:xfrm>
          <a:prstGeom prst="rect">
            <a:avLst/>
          </a:prstGeom>
        </p:spPr>
      </p:pic>
      <p:pic>
        <p:nvPicPr>
          <p:cNvPr id="37" name="Picture 36">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477032" y="5406452"/>
            <a:ext cx="1202430" cy="253143"/>
          </a:xfrm>
          <a:prstGeom prst="rect">
            <a:avLst/>
          </a:prstGeom>
        </p:spPr>
      </p:pic>
      <p:pic>
        <p:nvPicPr>
          <p:cNvPr id="38" name="Picture 37">
            <a:extLst/>
          </p:cNvPr>
          <p:cNvPicPr>
            <a:picLocks noChangeAspect="1"/>
          </p:cNvPicPr>
          <p:nvPr/>
        </p:nvPicPr>
        <p:blipFill>
          <a:blip r:embed="rId27"/>
          <a:stretch>
            <a:fillRect/>
          </a:stretch>
        </p:blipFill>
        <p:spPr>
          <a:xfrm>
            <a:off x="1982383" y="4686159"/>
            <a:ext cx="1439460" cy="191425"/>
          </a:xfrm>
          <a:prstGeom prst="rect">
            <a:avLst/>
          </a:prstGeom>
        </p:spPr>
      </p:pic>
      <p:pic>
        <p:nvPicPr>
          <p:cNvPr id="39" name="Picture 38">
            <a:extLst/>
          </p:cNvPr>
          <p:cNvPicPr>
            <a:picLocks noChangeAspect="1"/>
          </p:cNvPicPr>
          <p:nvPr/>
        </p:nvPicPr>
        <p:blipFill>
          <a:blip r:embed="rId28"/>
          <a:stretch>
            <a:fillRect/>
          </a:stretch>
        </p:blipFill>
        <p:spPr>
          <a:xfrm>
            <a:off x="9793245" y="4811769"/>
            <a:ext cx="1539109" cy="284939"/>
          </a:xfrm>
          <a:prstGeom prst="rect">
            <a:avLst/>
          </a:prstGeom>
        </p:spPr>
      </p:pic>
      <p:pic>
        <p:nvPicPr>
          <p:cNvPr id="40" name="Picture 39">
            <a:extLst/>
          </p:cNvPr>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4809" y="4691222"/>
            <a:ext cx="1081501" cy="390472"/>
          </a:xfrm>
          <a:prstGeom prst="rect">
            <a:avLst/>
          </a:prstGeom>
        </p:spPr>
      </p:pic>
      <p:pic>
        <p:nvPicPr>
          <p:cNvPr id="41" name="Picture 40">
            <a:extLst/>
          </p:cNvPr>
          <p:cNvPicPr>
            <a:picLocks noChangeAspect="1"/>
          </p:cNvPicPr>
          <p:nvPr/>
        </p:nvPicPr>
        <p:blipFill>
          <a:blip r:embed="rId30"/>
          <a:stretch>
            <a:fillRect/>
          </a:stretch>
        </p:blipFill>
        <p:spPr>
          <a:xfrm>
            <a:off x="6999651" y="4796388"/>
            <a:ext cx="769013" cy="268393"/>
          </a:xfrm>
          <a:prstGeom prst="rect">
            <a:avLst/>
          </a:prstGeom>
        </p:spPr>
      </p:pic>
      <p:pic>
        <p:nvPicPr>
          <p:cNvPr id="44" name="Picture 43">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287843" y="5649173"/>
            <a:ext cx="816355" cy="153260"/>
          </a:xfrm>
          <a:prstGeom prst="rect">
            <a:avLst/>
          </a:prstGeom>
        </p:spPr>
      </p:pic>
      <p:pic>
        <p:nvPicPr>
          <p:cNvPr id="46" name="Picture 45">
            <a:extLst/>
          </p:cNvPr>
          <p:cNvPicPr>
            <a:picLocks noChangeAspect="1"/>
          </p:cNvPicPr>
          <p:nvPr/>
        </p:nvPicPr>
        <p:blipFill rotWithShape="1">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5162921" y="5797577"/>
            <a:ext cx="1018808" cy="314049"/>
          </a:xfrm>
          <a:prstGeom prst="rect">
            <a:avLst/>
          </a:prstGeom>
        </p:spPr>
      </p:pic>
      <p:pic>
        <p:nvPicPr>
          <p:cNvPr id="48" name="Picture 47">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413837" y="5038720"/>
            <a:ext cx="456111" cy="456111"/>
          </a:xfrm>
          <a:prstGeom prst="rect">
            <a:avLst/>
          </a:prstGeom>
        </p:spPr>
      </p:pic>
      <p:pic>
        <p:nvPicPr>
          <p:cNvPr id="49" name="Picture 48">
            <a:extLst/>
          </p:cNvPr>
          <p:cNvPicPr>
            <a:picLocks noChangeAspect="1"/>
          </p:cNvPicPr>
          <p:nvPr/>
        </p:nvPicPr>
        <p:blipFill>
          <a:blip r:embed="rId34">
            <a:clrChange>
              <a:clrFrom>
                <a:srgbClr val="FFFFFF"/>
              </a:clrFrom>
              <a:clrTo>
                <a:srgbClr val="FFFFFF">
                  <a:alpha val="0"/>
                </a:srgbClr>
              </a:clrTo>
            </a:clrChange>
            <a:extLst>
              <a:ext uri="{BEBA8EAE-BF5A-486C-A8C5-ECC9F3942E4B}">
                <a14:imgProps xmlns:a14="http://schemas.microsoft.com/office/drawing/2010/main">
                  <a14:imgLayer r:embed="rId3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195595" y="5311395"/>
            <a:ext cx="671635" cy="671635"/>
          </a:xfrm>
          <a:prstGeom prst="rect">
            <a:avLst/>
          </a:prstGeom>
        </p:spPr>
      </p:pic>
    </p:spTree>
    <p:extLst>
      <p:ext uri="{BB962C8B-B14F-4D97-AF65-F5344CB8AC3E}">
        <p14:creationId xmlns:p14="http://schemas.microsoft.com/office/powerpoint/2010/main" val="41041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394</TotalTime>
  <Words>8010</Words>
  <Application>Microsoft Office PowerPoint</Application>
  <PresentationFormat>Widescreen</PresentationFormat>
  <Paragraphs>1196</Paragraphs>
  <Slides>64</Slides>
  <Notes>64</Notes>
  <HiddenSlides>13</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64</vt:i4>
      </vt:variant>
    </vt:vector>
  </HeadingPairs>
  <TitlesOfParts>
    <vt:vector size="85" baseType="lpstr">
      <vt:lpstr>ＭＳ Ｐゴシック</vt:lpstr>
      <vt:lpstr>ＭＳ Ｐゴシック</vt:lpstr>
      <vt:lpstr>&amp;quot</vt:lpstr>
      <vt:lpstr>Arial</vt:lpstr>
      <vt:lpstr>Calibri</vt:lpstr>
      <vt:lpstr>Calibri Light</vt:lpstr>
      <vt:lpstr>Consolas</vt:lpstr>
      <vt:lpstr>Montserrat</vt:lpstr>
      <vt:lpstr>Segoe Light</vt:lpstr>
      <vt:lpstr>Segoe UI</vt:lpstr>
      <vt:lpstr>Segoe UI (Body)</vt:lpstr>
      <vt:lpstr>Segoe UI Light</vt:lpstr>
      <vt:lpstr>Segoe UI Semibold</vt:lpstr>
      <vt:lpstr>Segoe UI Semilight</vt:lpstr>
      <vt:lpstr>Times New Roman</vt:lpstr>
      <vt:lpstr>Trebuchet MS</vt:lpstr>
      <vt:lpstr>Verdana</vt:lpstr>
      <vt:lpstr>Wingdings</vt:lpstr>
      <vt:lpstr>Retrospect</vt:lpstr>
      <vt:lpstr>COLOR TEMPLATE</vt:lpstr>
      <vt:lpstr>Office Theme</vt:lpstr>
      <vt:lpstr>PowerPoint Presentation</vt:lpstr>
      <vt:lpstr>Blockchain establishes a secure, shared source of truth</vt:lpstr>
      <vt:lpstr>Why does it matter for business?</vt:lpstr>
      <vt:lpstr>Customers typically have four key questions when starting any blockchain project</vt:lpstr>
      <vt:lpstr>When your project meets certain criteria</vt:lpstr>
      <vt:lpstr>Choose a foundation that enables you to…</vt:lpstr>
      <vt:lpstr>Why isn’t everyone using blockchain right now?</vt:lpstr>
      <vt:lpstr>Choose the topology that fits your needs</vt:lpstr>
      <vt:lpstr>Take advantage of the largest ecosystem of blockchain partners</vt:lpstr>
      <vt:lpstr>Leverage an enterprise-friendly platform</vt:lpstr>
      <vt:lpstr>With a clear, simplified approach</vt:lpstr>
      <vt:lpstr>Blockchain in Action: Freight Transportation</vt:lpstr>
      <vt:lpstr>You’ll need a re-imagined architecture</vt:lpstr>
      <vt:lpstr>That leverages the patterns, tech, and talent you already trust</vt:lpstr>
      <vt:lpstr>Microsoft is committed to your blockchain journey</vt:lpstr>
      <vt:lpstr>Azure Blockchain</vt:lpstr>
      <vt:lpstr>Get started now</vt:lpstr>
      <vt:lpstr>Speculative Execution Side-Channel Vulnerabilities Meltdown &amp; Spectre</vt:lpstr>
      <vt:lpstr>Speculative Execution Side-Channel Vulnerabilities &amp; others in the Future!</vt:lpstr>
      <vt:lpstr>PowerPoint Presentation</vt:lpstr>
      <vt:lpstr>Azure Cloud Remediation</vt:lpstr>
      <vt:lpstr>Cloud Partnership</vt:lpstr>
      <vt:lpstr>DevOps is the union of people, process, and tools  to enable continuous delivery of value of our end uses. </vt:lpstr>
      <vt:lpstr>Culture Change &amp; Digital Transformation</vt:lpstr>
      <vt:lpstr>Value of DevOps</vt:lpstr>
      <vt:lpstr>Expected results</vt:lpstr>
      <vt:lpstr>DevOps Practices</vt:lpstr>
      <vt:lpstr>PowerPoint Presentation</vt:lpstr>
      <vt:lpstr>Before DevOps</vt:lpstr>
      <vt:lpstr>PowerPoint Presentation</vt:lpstr>
      <vt:lpstr>After  DevOps</vt:lpstr>
      <vt:lpstr>Release Cycle 18 months  4 weeks Hotfix 6 week  Same Day Investment  3 weeks</vt:lpstr>
      <vt:lpstr>Containerization</vt:lpstr>
      <vt:lpstr>What is a container?</vt:lpstr>
      <vt:lpstr>PowerPoint Presentation</vt:lpstr>
      <vt:lpstr>What is a container?</vt:lpstr>
      <vt:lpstr>What is a container?</vt:lpstr>
      <vt:lpstr>What is a container?</vt:lpstr>
      <vt:lpstr>What is a container?</vt:lpstr>
      <vt:lpstr>Session VS VM (or VDI)</vt:lpstr>
      <vt:lpstr>Containers</vt:lpstr>
      <vt:lpstr>Containers Deep Dive: Architecture of a Host</vt:lpstr>
      <vt:lpstr>PowerPoint Presentation</vt:lpstr>
      <vt:lpstr>Common scenarios </vt:lpstr>
      <vt:lpstr>Common scenarios </vt:lpstr>
      <vt:lpstr>Container Environments in Azure</vt:lpstr>
      <vt:lpstr>Containers in Azure</vt:lpstr>
      <vt:lpstr>Azure Container Instances</vt:lpstr>
      <vt:lpstr>Azure Container Service</vt:lpstr>
      <vt:lpstr>Lab: Installing a Docker Host and Containers on an Azure VM</vt:lpstr>
      <vt:lpstr>Questions…</vt:lpstr>
      <vt:lpstr>Big Data definition</vt:lpstr>
      <vt:lpstr>Big Data is driving transformative changes</vt:lpstr>
      <vt:lpstr>Big Data introduces a  culture of experimentation</vt:lpstr>
      <vt:lpstr>Microsoft, Plenty of experience</vt:lpstr>
      <vt:lpstr>Microsoft is now taking everything we’ve learned on this journey  and bringing it to our customers</vt:lpstr>
      <vt:lpstr>Big Data as a cornerstone of Cortana Intelligence</vt:lpstr>
      <vt:lpstr>Introducing Azure Data Lake</vt:lpstr>
      <vt:lpstr>PowerPoint Presentation</vt:lpstr>
      <vt:lpstr>PowerPoint Presentation</vt:lpstr>
      <vt:lpstr>PowerPoint Presentation</vt:lpstr>
      <vt:lpstr>Easy for administrators to spin up quickly</vt:lpstr>
      <vt:lpstr>Recognized by top analysts</vt:lpstr>
      <vt:lpstr>Get started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30</cp:revision>
  <dcterms:created xsi:type="dcterms:W3CDTF">2018-02-26T12:47:50Z</dcterms:created>
  <dcterms:modified xsi:type="dcterms:W3CDTF">2018-02-26T19:33:54Z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2018-02-26T14:07:35.3473657Z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